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2" r:id="rId2"/>
    <p:sldMasterId id="2147483711" r:id="rId3"/>
    <p:sldMasterId id="2147483758" r:id="rId4"/>
  </p:sldMasterIdLst>
  <p:notesMasterIdLst>
    <p:notesMasterId r:id="rId44"/>
  </p:notesMasterIdLst>
  <p:handoutMasterIdLst>
    <p:handoutMasterId r:id="rId45"/>
  </p:handoutMasterIdLst>
  <p:sldIdLst>
    <p:sldId id="283" r:id="rId5"/>
    <p:sldId id="267" r:id="rId6"/>
    <p:sldId id="289" r:id="rId7"/>
    <p:sldId id="270" r:id="rId8"/>
    <p:sldId id="268" r:id="rId9"/>
    <p:sldId id="269" r:id="rId10"/>
    <p:sldId id="286" r:id="rId11"/>
    <p:sldId id="271" r:id="rId12"/>
    <p:sldId id="272" r:id="rId13"/>
    <p:sldId id="273" r:id="rId14"/>
    <p:sldId id="263" r:id="rId15"/>
    <p:sldId id="262" r:id="rId16"/>
    <p:sldId id="290" r:id="rId17"/>
    <p:sldId id="287" r:id="rId18"/>
    <p:sldId id="274" r:id="rId19"/>
    <p:sldId id="275" r:id="rId20"/>
    <p:sldId id="291" r:id="rId21"/>
    <p:sldId id="296" r:id="rId22"/>
    <p:sldId id="294" r:id="rId23"/>
    <p:sldId id="293" r:id="rId24"/>
    <p:sldId id="299" r:id="rId25"/>
    <p:sldId id="301" r:id="rId26"/>
    <p:sldId id="295" r:id="rId27"/>
    <p:sldId id="300" r:id="rId28"/>
    <p:sldId id="302" r:id="rId29"/>
    <p:sldId id="305" r:id="rId30"/>
    <p:sldId id="303" r:id="rId31"/>
    <p:sldId id="304" r:id="rId32"/>
    <p:sldId id="276" r:id="rId33"/>
    <p:sldId id="279" r:id="rId34"/>
    <p:sldId id="280" r:id="rId35"/>
    <p:sldId id="281" r:id="rId36"/>
    <p:sldId id="282" r:id="rId37"/>
    <p:sldId id="306" r:id="rId38"/>
    <p:sldId id="307" r:id="rId39"/>
    <p:sldId id="308" r:id="rId40"/>
    <p:sldId id="309" r:id="rId41"/>
    <p:sldId id="312" r:id="rId42"/>
    <p:sldId id="31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7" autoAdjust="0"/>
  </p:normalViewPr>
  <p:slideViewPr>
    <p:cSldViewPr snapToGrid="0">
      <p:cViewPr>
        <p:scale>
          <a:sx n="66" d="100"/>
          <a:sy n="66" d="100"/>
        </p:scale>
        <p:origin x="1464" y="10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bur.local\storage\&#1057;&#1080;&#1073;&#1091;&#1088;\&#1044;&#1080;&#1088;&#1077;&#1082;&#1094;&#1080;&#1103;%20&#1041;&#1055;\&#1055;&#1086;&#1083;&#1080;&#1051;&#1072;&#1073;\21.%20&#1048;&#1089;&#1087;&#1099;&#1090;&#1072;&#1090;&#1077;&#1083;&#1100;&#1085;&#1072;&#1103;%20&#1083;&#1072;&#1073;&#1086;&#1088;&#1072;&#1090;&#1086;&#1088;&#1080;&#1103;\&#1057;&#1077;&#1082;&#1090;&#1086;&#1088;%20&#1048;&#1043;&#1048;\10.%20&#1048;&#1089;&#1087;&#1099;&#1090;&#1072;&#1085;&#1080;&#1103;%20&#1090;&#1088;&#1091;&#1073;\&#1043;&#1088;&#1072;&#1092;&#1080;&#1082;%20&#1041;&#1056;&#105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Зависимость</a:t>
            </a:r>
            <a:r>
              <a:rPr lang="ru-RU" baseline="0">
                <a:solidFill>
                  <a:sysClr val="windowText" lastClr="000000"/>
                </a:solidFill>
              </a:rPr>
              <a:t> отношения длины трещины к номинальному диаметру (</a:t>
            </a:r>
            <a:r>
              <a:rPr lang="en-US" baseline="0">
                <a:solidFill>
                  <a:sysClr val="windowText" lastClr="000000"/>
                </a:solidFill>
              </a:rPr>
              <a:t>d/l)</a:t>
            </a:r>
            <a:r>
              <a:rPr lang="ru-RU" baseline="0">
                <a:solidFill>
                  <a:sysClr val="windowText" lastClr="000000"/>
                </a:solidFill>
              </a:rPr>
              <a:t> к давлению в образце</a:t>
            </a:r>
            <a:r>
              <a:rPr lang="en-US" baseline="0">
                <a:solidFill>
                  <a:sysClr val="windowText" lastClr="000000"/>
                </a:solidFill>
              </a:rPr>
              <a:t> (P)</a:t>
            </a:r>
            <a:endParaRPr lang="en-US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5400" cap="sq" cmpd="dbl">
                <a:solidFill>
                  <a:schemeClr val="tx1"/>
                </a:solidFill>
                <a:round/>
              </a:ln>
              <a:effectLst/>
            </c:spPr>
          </c:marker>
          <c:xVal>
            <c:numRef>
              <c:f>Лист1!$C$3:$C$12</c:f>
              <c:numCache>
                <c:formatCode>0.0</c:formatCode>
                <c:ptCount val="5"/>
                <c:pt idx="0">
                  <c:v>0</c:v>
                </c:pt>
                <c:pt idx="1">
                  <c:v>0.6</c:v>
                </c:pt>
                <c:pt idx="2">
                  <c:v>0.8</c:v>
                </c:pt>
                <c:pt idx="3">
                  <c:v>1</c:v>
                </c:pt>
                <c:pt idx="4">
                  <c:v>0.4</c:v>
                </c:pt>
              </c:numCache>
            </c:numRef>
          </c:xVal>
          <c:yVal>
            <c:numRef>
              <c:f>Лист1!$E$3:$E$12</c:f>
              <c:numCache>
                <c:formatCode>0.00</c:formatCode>
                <c:ptCount val="5"/>
                <c:pt idx="0">
                  <c:v>0.68</c:v>
                </c:pt>
                <c:pt idx="1">
                  <c:v>3.56</c:v>
                </c:pt>
                <c:pt idx="2">
                  <c:v>3.76</c:v>
                </c:pt>
                <c:pt idx="3">
                  <c:v>5.2</c:v>
                </c:pt>
                <c:pt idx="4">
                  <c:v>2.2799999999999998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58-49BB-B06E-B32124B95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509600"/>
        <c:axId val="464508944"/>
      </c:scatterChart>
      <c:valAx>
        <c:axId val="464509600"/>
        <c:scaling>
          <c:orientation val="minMax"/>
          <c:max val="1.2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</a:t>
                </a:r>
                <a:r>
                  <a:rPr lang="ru-RU">
                    <a:solidFill>
                      <a:sysClr val="windowText" lastClr="000000"/>
                    </a:solidFill>
                  </a:rPr>
                  <a:t>, МПа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508944"/>
        <c:crosses val="autoZero"/>
        <c:crossBetween val="midCat"/>
      </c:valAx>
      <c:valAx>
        <c:axId val="464508944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l/d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50960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A2CD3-319E-447A-AE47-A164161B398F}" type="datetime1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4C99-8BAA-428C-B1FC-A9D5A7252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688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3D4AC-3B5E-4EBF-A9A4-230C2E871F32}" type="datetime1">
              <a:rPr lang="ru-RU" smtClean="0"/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0F702-6D04-45C2-B953-B7AFE62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9809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2E6DFD-5400-4887-8D60-7DB64459BBF4}" type="datetime1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7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6DA7-AAD7-473E-A78B-09A07C1CFD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78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3804C26-32A2-4CE1-8AD9-2C16614D7DEA}" type="datetime1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6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10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BE11F2-084F-4C2A-884B-9CDC90DF8466}" type="datetime1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6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78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6DA7-AAD7-473E-A78B-09A07C1CFD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8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E1F913F-DC69-4827-AFA4-882C6A02633B}" type="datetime1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52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78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6DA7-AAD7-473E-A78B-09A07C1CFD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8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245557B-D49F-46AC-B054-5F9F5D184CA9}" type="datetime1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232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78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6DA7-AAD7-473E-A78B-09A07C1CFD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78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81085D1-155E-4F69-BEC2-72BB8D626388}" type="datetime1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85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B9C12F-D4BB-4B8D-9E00-C7794596B456}" type="datetime1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702-6D04-45C2-B953-B7AFE627D7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58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43B6A4-E805-48C8-AFE9-5B94905D581C}" type="datetime1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702-6D04-45C2-B953-B7AFE627D7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2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AD54A9B-3A5E-48B8-BC70-137725391D8E}" type="datetime1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702-6D04-45C2-B953-B7AFE627D7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2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.xml"/><Relationship Id="rId7" Type="http://schemas.openxmlformats.org/officeDocument/2006/relationships/image" Target="../media/image13.jp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0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6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5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.emf"/><Relationship Id="rId2" Type="http://schemas.openxmlformats.org/officeDocument/2006/relationships/tags" Target="../tags/tag35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0.png"/><Relationship Id="rId2" Type="http://schemas.openxmlformats.org/officeDocument/2006/relationships/tags" Target="../tags/tag4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-ПАО «СИБУР Холдинг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4067" y="1991795"/>
            <a:ext cx="6870443" cy="1426895"/>
          </a:xfrm>
        </p:spPr>
        <p:txBody>
          <a:bodyPr tIns="0" rIns="0" bIns="0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84086" y="4170877"/>
            <a:ext cx="6870797" cy="935967"/>
          </a:xfrm>
        </p:spPr>
        <p:txBody>
          <a:bodyPr tIns="0" rIns="0" bIns="0"/>
          <a:lstStyle>
            <a:lvl1pPr marL="0" indent="0" algn="l">
              <a:buNone/>
              <a:defRPr sz="186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1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4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Фамилия Имя Отчество</a:t>
            </a:r>
          </a:p>
          <a:p>
            <a:r>
              <a:rPr lang="ru-RU" dirty="0" smtClean="0"/>
              <a:t>Должность, подразделение/функция, </a:t>
            </a:r>
            <a:br>
              <a:rPr lang="ru-RU" dirty="0" smtClean="0"/>
            </a:br>
            <a:r>
              <a:rPr lang="ru-RU" dirty="0" smtClean="0"/>
              <a:t>название организации </a:t>
            </a:r>
          </a:p>
        </p:txBody>
      </p:sp>
      <p:pic>
        <p:nvPicPr>
          <p:cNvPr id="7" name="Изображение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85" y="1034098"/>
            <a:ext cx="4254756" cy="4659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10" y="446453"/>
            <a:ext cx="2023781" cy="310743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5084116" y="5271296"/>
            <a:ext cx="6861704" cy="582613"/>
          </a:xfrm>
        </p:spPr>
        <p:txBody>
          <a:bodyPr/>
          <a:lstStyle>
            <a:lvl1pPr>
              <a:defRPr sz="1333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1 января 2018 г.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22639" y="6022686"/>
            <a:ext cx="2754403" cy="371544"/>
          </a:xfrm>
          <a:prstGeom prst="rect">
            <a:avLst/>
          </a:prstGeom>
          <a:noFill/>
        </p:spPr>
        <p:txBody>
          <a:bodyPr wrap="none" lIns="103852" tIns="51927" rIns="103852" bIns="51927" rtlCol="0">
            <a:spAutoFit/>
          </a:bodyPr>
          <a:lstStyle/>
          <a:p>
            <a:pPr algn="ctr"/>
            <a:r>
              <a:rPr lang="ru-RU" sz="1733" b="1" dirty="0" smtClean="0">
                <a:solidFill>
                  <a:schemeClr val="accent1"/>
                </a:solidFill>
              </a:rPr>
              <a:t>ПАО «СИБУР Холдинг»</a:t>
            </a:r>
            <a:endParaRPr lang="ru-RU" sz="1733" b="1" dirty="0">
              <a:solidFill>
                <a:schemeClr val="accent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>
            <a:off x="6" y="6189205"/>
            <a:ext cx="4937668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20"/>
          <p:cNvCxnSpPr>
            <a:endCxn id="18" idx="3"/>
          </p:cNvCxnSpPr>
          <p:nvPr/>
        </p:nvCxnSpPr>
        <p:spPr bwMode="auto">
          <a:xfrm flipH="1">
            <a:off x="7777577" y="6184270"/>
            <a:ext cx="4414433" cy="2422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5497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Текст 18"/>
          <p:cNvSpPr>
            <a:spLocks noGrp="1"/>
          </p:cNvSpPr>
          <p:nvPr>
            <p:ph type="body" sz="quarter" idx="11"/>
          </p:nvPr>
        </p:nvSpPr>
        <p:spPr>
          <a:xfrm>
            <a:off x="816376" y="1800537"/>
            <a:ext cx="3935672" cy="290195"/>
          </a:xfrm>
        </p:spPr>
        <p:txBody>
          <a:bodyPr/>
          <a:lstStyle>
            <a:lvl1pPr>
              <a:defRPr kumimoji="0" lang="ru-RU" sz="2667" b="0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Дата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0770C0F-FB35-4752-809A-F7A0CA8A8F00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1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3449675" y="1497761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единительная линия 10"/>
          <p:cNvCxnSpPr/>
          <p:nvPr/>
        </p:nvCxnSpPr>
        <p:spPr bwMode="auto">
          <a:xfrm>
            <a:off x="3449675" y="514814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Рисунок 13"/>
          <p:cNvSpPr>
            <a:spLocks noGrp="1"/>
          </p:cNvSpPr>
          <p:nvPr>
            <p:ph type="pic" sz="quarter" idx="11" hasCustomPrompt="1"/>
          </p:nvPr>
        </p:nvSpPr>
        <p:spPr>
          <a:xfrm>
            <a:off x="1506198" y="1146144"/>
            <a:ext cx="1774500" cy="1441781"/>
          </a:xfrm>
          <a:prstGeom prst="ellipse">
            <a:avLst/>
          </a:prstGeom>
          <a:ln w="3810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12" hasCustomPrompt="1"/>
          </p:nvPr>
        </p:nvSpPr>
        <p:spPr>
          <a:xfrm>
            <a:off x="1506198" y="3045908"/>
            <a:ext cx="1774500" cy="1441781"/>
          </a:xfrm>
          <a:prstGeom prst="ellipse">
            <a:avLst/>
          </a:prstGeom>
          <a:ln w="3810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6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1506198" y="4811684"/>
            <a:ext cx="1774500" cy="1441781"/>
          </a:xfrm>
          <a:prstGeom prst="ellipse">
            <a:avLst/>
          </a:prstGeom>
          <a:ln w="3810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76515" y="1273229"/>
            <a:ext cx="4900395" cy="209779"/>
          </a:xfrm>
        </p:spPr>
        <p:txBody>
          <a:bodyPr/>
          <a:lstStyle>
            <a:lvl1pPr>
              <a:defRPr lang="ru-RU" sz="13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76515" y="1524687"/>
            <a:ext cx="4900395" cy="1120528"/>
          </a:xfrm>
        </p:spPr>
        <p:txBody>
          <a:bodyPr/>
          <a:lstStyle>
            <a:lvl1pPr>
              <a:def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3476515" y="3124889"/>
            <a:ext cx="4900395" cy="209779"/>
          </a:xfrm>
        </p:spPr>
        <p:txBody>
          <a:bodyPr/>
          <a:lstStyle>
            <a:lvl1pPr>
              <a:defRPr lang="ru-RU" sz="13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3476515" y="3376347"/>
            <a:ext cx="4900395" cy="1120528"/>
          </a:xfrm>
        </p:spPr>
        <p:txBody>
          <a:bodyPr/>
          <a:lstStyle>
            <a:lvl1pPr>
              <a:def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3476515" y="4946069"/>
            <a:ext cx="4900395" cy="209779"/>
          </a:xfrm>
        </p:spPr>
        <p:txBody>
          <a:bodyPr/>
          <a:lstStyle>
            <a:lvl1pPr>
              <a:defRPr lang="ru-RU" sz="13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3476515" y="5197525"/>
            <a:ext cx="4900395" cy="1120528"/>
          </a:xfrm>
        </p:spPr>
        <p:txBody>
          <a:bodyPr/>
          <a:lstStyle>
            <a:lvl1pPr>
              <a:def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3449675" y="334381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3449675" y="1497761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449675" y="514814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единительная линия 25"/>
          <p:cNvCxnSpPr/>
          <p:nvPr/>
        </p:nvCxnSpPr>
        <p:spPr bwMode="auto">
          <a:xfrm>
            <a:off x="3449675" y="334381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3449675" y="1497761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3449675" y="514814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3449675" y="334381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3449675" y="1497761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3449675" y="514814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449675" y="334381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единительная линия 32"/>
          <p:cNvCxnSpPr/>
          <p:nvPr userDrawn="1"/>
        </p:nvCxnSpPr>
        <p:spPr bwMode="auto">
          <a:xfrm>
            <a:off x="3449675" y="1497761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единительная линия 33"/>
          <p:cNvCxnSpPr/>
          <p:nvPr userDrawn="1"/>
        </p:nvCxnSpPr>
        <p:spPr bwMode="auto">
          <a:xfrm>
            <a:off x="3449675" y="514814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34"/>
          <p:cNvCxnSpPr/>
          <p:nvPr userDrawn="1"/>
        </p:nvCxnSpPr>
        <p:spPr bwMode="auto">
          <a:xfrm>
            <a:off x="3449675" y="3343815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Дата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65ACAE3-A6E8-46C3-A9DC-DCA3AD7755A0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1368726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Рисунок 13"/>
          <p:cNvSpPr>
            <a:spLocks noGrp="1"/>
          </p:cNvSpPr>
          <p:nvPr>
            <p:ph type="pic" sz="quarter" idx="11" hasCustomPrompt="1"/>
          </p:nvPr>
        </p:nvSpPr>
        <p:spPr>
          <a:xfrm>
            <a:off x="1368724" y="1524994"/>
            <a:ext cx="2953000" cy="2399313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12" hasCustomPrompt="1"/>
          </p:nvPr>
        </p:nvSpPr>
        <p:spPr>
          <a:xfrm>
            <a:off x="4784404" y="1524994"/>
            <a:ext cx="2953000" cy="2399313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6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8306804" y="1524994"/>
            <a:ext cx="2953000" cy="2399313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 hasCustomPrompt="1"/>
          </p:nvPr>
        </p:nvSpPr>
        <p:spPr>
          <a:xfrm>
            <a:off x="1395560" y="4292472"/>
            <a:ext cx="3081216" cy="254973"/>
          </a:xfrm>
        </p:spPr>
        <p:txBody>
          <a:bodyPr/>
          <a:lstStyle>
            <a:lvl1pPr>
              <a:defRPr lang="ru-RU" sz="13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Пример </a:t>
            </a:r>
            <a:r>
              <a:rPr lang="ru-RU" dirty="0" err="1"/>
              <a:t>назавния</a:t>
            </a:r>
            <a:endParaRPr lang="ru-RU" dirty="0"/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1395560" y="4543931"/>
            <a:ext cx="3081216" cy="1361928"/>
          </a:xfrm>
        </p:spPr>
        <p:txBody>
          <a:bodyPr/>
          <a:lstStyle>
            <a:lvl1pPr>
              <a:defRPr lang="ru-RU" sz="1333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4670651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89" y="4292472"/>
            <a:ext cx="3081216" cy="254973"/>
          </a:xfrm>
        </p:spPr>
        <p:txBody>
          <a:bodyPr/>
          <a:lstStyle>
            <a:lvl1pPr>
              <a:defRPr lang="ru-RU" sz="13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Пример </a:t>
            </a:r>
            <a:r>
              <a:rPr lang="ru-RU" dirty="0" err="1"/>
              <a:t>назавния</a:t>
            </a:r>
            <a:endParaRPr lang="ru-RU" dirty="0"/>
          </a:p>
        </p:txBody>
      </p:sp>
      <p:sp>
        <p:nvSpPr>
          <p:cNvPr id="25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97489" y="4543931"/>
            <a:ext cx="3081216" cy="1361928"/>
          </a:xfrm>
        </p:spPr>
        <p:txBody>
          <a:bodyPr/>
          <a:lstStyle>
            <a:lvl1pPr>
              <a:defRPr lang="ru-RU" sz="1333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 bwMode="auto">
          <a:xfrm>
            <a:off x="8280475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07313" y="4292472"/>
            <a:ext cx="3081216" cy="254973"/>
          </a:xfrm>
        </p:spPr>
        <p:txBody>
          <a:bodyPr/>
          <a:lstStyle>
            <a:lvl1pPr>
              <a:defRPr lang="ru-RU" sz="13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Пример </a:t>
            </a:r>
            <a:r>
              <a:rPr lang="ru-RU" dirty="0" err="1"/>
              <a:t>назавния</a:t>
            </a:r>
            <a:endParaRPr lang="ru-RU" dirty="0"/>
          </a:p>
        </p:txBody>
      </p:sp>
      <p:sp>
        <p:nvSpPr>
          <p:cNvPr id="28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8307313" y="4543931"/>
            <a:ext cx="3081216" cy="1361928"/>
          </a:xfrm>
        </p:spPr>
        <p:txBody>
          <a:bodyPr/>
          <a:lstStyle>
            <a:lvl1pPr>
              <a:defRPr lang="ru-RU" sz="1333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 bwMode="auto">
          <a:xfrm>
            <a:off x="1368726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4670651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>
            <a:off x="8280475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1368726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4670651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8280475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1368726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4670651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8280475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единительная линия 33"/>
          <p:cNvCxnSpPr/>
          <p:nvPr userDrawn="1"/>
        </p:nvCxnSpPr>
        <p:spPr bwMode="auto">
          <a:xfrm>
            <a:off x="1368726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34"/>
          <p:cNvCxnSpPr/>
          <p:nvPr userDrawn="1"/>
        </p:nvCxnSpPr>
        <p:spPr bwMode="auto">
          <a:xfrm>
            <a:off x="4670651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единительная линия 35"/>
          <p:cNvCxnSpPr/>
          <p:nvPr userDrawn="1"/>
        </p:nvCxnSpPr>
        <p:spPr bwMode="auto">
          <a:xfrm>
            <a:off x="8280475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Дата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6A9B707-108F-446D-8CFC-07F939B03F0C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563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7871-BEE9-4CF7-8292-8A325FDBBD8D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66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85751"/>
            <a:ext cx="2743200" cy="59451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1965" y="185751"/>
            <a:ext cx="7914036" cy="59451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0"/>
          </p:nvPr>
        </p:nvSpPr>
        <p:spPr>
          <a:xfrm rot="5400000">
            <a:off x="58817" y="6369485"/>
            <a:ext cx="406577" cy="382953"/>
          </a:xfrm>
          <a:ln/>
        </p:spPr>
        <p:txBody>
          <a:bodyPr/>
          <a:lstStyle>
            <a:lvl1pPr>
              <a:defRPr/>
            </a:lvl1pPr>
          </a:lstStyle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>
          <a:xfrm rot="5400000">
            <a:off x="-111768" y="4292025"/>
            <a:ext cx="813999" cy="288284"/>
          </a:xfrm>
        </p:spPr>
        <p:txBody>
          <a:bodyPr/>
          <a:lstStyle/>
          <a:p>
            <a:fld id="{E384F738-BC69-4AD3-8588-F6204C2BC0DE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 rot="5400000">
            <a:off x="-1139970" y="1454345"/>
            <a:ext cx="3136900" cy="616248"/>
          </a:xfrm>
        </p:spPr>
        <p:txBody>
          <a:bodyPr/>
          <a:lstStyle/>
          <a:p>
            <a:r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МЕТОДЫ ИСПЫТАНИЙ ТРУБ И ТРУБНЫХ МАРОК ПОЛИМЕРОВ</a:t>
            </a:r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 rot="5400000">
            <a:off x="-2357391" y="3916031"/>
            <a:ext cx="5419725" cy="464228"/>
            <a:chOff x="4486275" y="6431621"/>
            <a:chExt cx="5419725" cy="377185"/>
          </a:xfrm>
        </p:grpSpPr>
        <p:pic>
          <p:nvPicPr>
            <p:cNvPr id="7" name="Изображение 1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2957" y="6538806"/>
              <a:ext cx="1203999" cy="270000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 userDrawn="1"/>
          </p:nvCxnSpPr>
          <p:spPr bwMode="auto">
            <a:xfrm>
              <a:off x="4486275" y="6431621"/>
              <a:ext cx="54197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3000">
                    <a:schemeClr val="accent1">
                      <a:tint val="44500"/>
                      <a:satMod val="160000"/>
                    </a:schemeClr>
                  </a:gs>
                  <a:gs pos="79000">
                    <a:schemeClr val="bg1"/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Изображение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5488" y="5470803"/>
            <a:ext cx="1203999" cy="332308"/>
          </a:xfrm>
          <a:prstGeom prst="rect">
            <a:avLst/>
          </a:prstGeom>
        </p:spPr>
      </p:pic>
      <p:pic>
        <p:nvPicPr>
          <p:cNvPr id="14" name="Изображение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5488" y="5470803"/>
            <a:ext cx="1203999" cy="33230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rot="5400000">
            <a:off x="-2357391" y="3916030"/>
            <a:ext cx="5419725" cy="464228"/>
            <a:chOff x="4486275" y="6431621"/>
            <a:chExt cx="5419725" cy="377185"/>
          </a:xfrm>
        </p:grpSpPr>
        <p:pic>
          <p:nvPicPr>
            <p:cNvPr id="13" name="Изображение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27" r="7692" b="61472"/>
            <a:stretch/>
          </p:blipFill>
          <p:spPr>
            <a:xfrm>
              <a:off x="8082957" y="6538806"/>
              <a:ext cx="1203999" cy="270000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 userDrawn="1"/>
          </p:nvCxnSpPr>
          <p:spPr bwMode="auto">
            <a:xfrm>
              <a:off x="4486275" y="6431621"/>
              <a:ext cx="541972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3000">
                    <a:schemeClr val="accent1">
                      <a:tint val="44500"/>
                      <a:satMod val="160000"/>
                    </a:schemeClr>
                  </a:gs>
                  <a:gs pos="79000">
                    <a:schemeClr val="bg1"/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Группа 15"/>
          <p:cNvGrpSpPr/>
          <p:nvPr userDrawn="1"/>
        </p:nvGrpSpPr>
        <p:grpSpPr>
          <a:xfrm rot="5400000">
            <a:off x="-2357391" y="3916030"/>
            <a:ext cx="5419725" cy="464228"/>
            <a:chOff x="4486275" y="6431621"/>
            <a:chExt cx="5419725" cy="377185"/>
          </a:xfrm>
        </p:grpSpPr>
        <p:pic>
          <p:nvPicPr>
            <p:cNvPr id="17" name="Изображение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27" r="7692" b="61472"/>
            <a:stretch/>
          </p:blipFill>
          <p:spPr>
            <a:xfrm>
              <a:off x="8082957" y="6538806"/>
              <a:ext cx="1203999" cy="270000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/>
            <p:cNvCxnSpPr/>
            <p:nvPr userDrawn="1"/>
          </p:nvCxnSpPr>
          <p:spPr bwMode="auto">
            <a:xfrm>
              <a:off x="4486275" y="6431621"/>
              <a:ext cx="541972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3000">
                    <a:schemeClr val="accent1">
                      <a:tint val="44500"/>
                      <a:satMod val="160000"/>
                    </a:schemeClr>
                  </a:gs>
                  <a:gs pos="79000">
                    <a:schemeClr val="bg1"/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1968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C:\Users\PomelovAN\Desktop\Новые шаблоны для внутренней и внешней презентации\ppt pic\SIBUR_12324_m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521"/>
          </a:xfrm>
          <a:prstGeom prst="rect">
            <a:avLst/>
          </a:prstGeom>
          <a:gradFill>
            <a:gsLst>
              <a:gs pos="25000">
                <a:srgbClr val="008C95">
                  <a:alpha val="75000"/>
                </a:srgbClr>
              </a:gs>
              <a:gs pos="100000">
                <a:srgbClr val="008C95">
                  <a:alpha val="65000"/>
                </a:srgbClr>
              </a:gs>
            </a:gsLst>
            <a:lin ang="2700000" scaled="0"/>
          </a:gradFill>
        </p:spPr>
      </p:pic>
      <p:sp>
        <p:nvSpPr>
          <p:cNvPr id="1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55507" y="1867325"/>
            <a:ext cx="9622093" cy="1922356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>
            <a:lvl1pPr>
              <a:defRPr lang="ru-RU" sz="3733" b="1" i="0" u="none" spc="0" baseline="0" dirty="0" smtClean="0">
                <a:solidFill>
                  <a:schemeClr val="bg1"/>
                </a:solidFill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5507" y="3789680"/>
            <a:ext cx="9632253" cy="548640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55234" y="4632960"/>
            <a:ext cx="4664287" cy="1300057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spcBef>
                <a:spcPts val="0"/>
              </a:spcBef>
              <a:defRPr sz="18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Докладчик: Иванов Иван Иванович</a:t>
            </a:r>
            <a:br>
              <a:rPr lang="ru-RU" dirty="0"/>
            </a:br>
            <a:r>
              <a:rPr lang="ru-RU" dirty="0"/>
              <a:t>Должность</a:t>
            </a:r>
          </a:p>
          <a:p>
            <a:pPr lvl="0"/>
            <a:r>
              <a:rPr lang="ru-RU" dirty="0"/>
              <a:t>Отдел. Подразделение</a:t>
            </a:r>
          </a:p>
          <a:p>
            <a:pPr lvl="0"/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653954" y="4632960"/>
            <a:ext cx="4664287" cy="1300057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spcBef>
                <a:spcPts val="0"/>
              </a:spcBef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Место проведения презентации.</a:t>
            </a:r>
          </a:p>
          <a:p>
            <a:pPr lvl="0"/>
            <a:r>
              <a:rPr lang="ru-RU" dirty="0"/>
              <a:t>Москва  08.08.2017г.</a:t>
            </a:r>
          </a:p>
          <a:p>
            <a:pPr lvl="0"/>
            <a:endParaRPr lang="ru-RU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507" y="548680"/>
            <a:ext cx="2401709" cy="4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5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 userDrawn="1"/>
        </p:nvSpPr>
        <p:spPr>
          <a:xfrm>
            <a:off x="0" y="1"/>
            <a:ext cx="12192000" cy="685342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-4572"/>
            <a:ext cx="12192000" cy="6858000"/>
          </a:xfrm>
          <a:prstGeom prst="rect">
            <a:avLst/>
          </a:prstGeom>
          <a:gradFill>
            <a:gsLst>
              <a:gs pos="0">
                <a:srgbClr val="308288">
                  <a:alpha val="54000"/>
                </a:srgbClr>
              </a:gs>
              <a:gs pos="67000">
                <a:schemeClr val="accent1">
                  <a:alpha val="17000"/>
                </a:schemeClr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1401507" y="1867325"/>
            <a:ext cx="9622093" cy="1922356"/>
          </a:xfrm>
          <a:effectLst/>
        </p:spPr>
        <p:txBody>
          <a:bodyPr>
            <a:normAutofit/>
          </a:bodyPr>
          <a:lstStyle>
            <a:lvl1pPr>
              <a:defRPr lang="ru-RU" sz="5333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507" y="3789680"/>
            <a:ext cx="9632253" cy="548640"/>
          </a:xfrm>
          <a:effectLst/>
        </p:spPr>
        <p:txBody>
          <a:bodyPr/>
          <a:lstStyle>
            <a:lvl1pPr marL="0" indent="0" algn="l">
              <a:buNone/>
              <a:defRPr sz="2667">
                <a:solidFill>
                  <a:schemeClr val="bg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401234" y="4632960"/>
            <a:ext cx="4664287" cy="1300057"/>
          </a:xfrm>
          <a:effectLst/>
        </p:spPr>
        <p:txBody>
          <a:bodyPr/>
          <a:lstStyle>
            <a:lvl1pPr>
              <a:spcBef>
                <a:spcPts val="0"/>
              </a:spcBef>
              <a:defRPr sz="1867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</a:t>
            </a:r>
          </a:p>
          <a:p>
            <a:pPr lvl="0"/>
            <a:r>
              <a:rPr lang="ru-RU" dirty="0"/>
              <a:t>Отдел. Подразделение</a:t>
            </a:r>
          </a:p>
          <a:p>
            <a:pPr lvl="0"/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20560" y="4632960"/>
            <a:ext cx="4043680" cy="1300057"/>
          </a:xfrm>
          <a:effectLst/>
        </p:spPr>
        <p:txBody>
          <a:bodyPr/>
          <a:lstStyle>
            <a:lvl1pPr>
              <a:spcBef>
                <a:spcPts val="0"/>
              </a:spcBef>
              <a:defRPr sz="1867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проведения презентации</a:t>
            </a:r>
          </a:p>
          <a:p>
            <a:pPr lvl="0"/>
            <a:r>
              <a:rPr lang="ru-RU" dirty="0"/>
              <a:t>Дата</a:t>
            </a:r>
          </a:p>
          <a:p>
            <a:pPr lvl="0"/>
            <a:endParaRPr lang="ru-RU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/>
          <p:nvPr userDrawn="1"/>
        </p:nvSpPr>
        <p:spPr>
          <a:xfrm>
            <a:off x="12232486" y="2"/>
            <a:ext cx="3708711" cy="6857999"/>
          </a:xfrm>
          <a:prstGeom prst="rect">
            <a:avLst/>
          </a:prstGeom>
          <a:solidFill>
            <a:srgbClr val="2D8797"/>
          </a:solidFill>
          <a:ln>
            <a:noFill/>
          </a:ln>
        </p:spPr>
        <p:txBody>
          <a:bodyPr wrap="square" lIns="768000">
            <a:noAutofit/>
          </a:bodyPr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bg1"/>
                </a:solidFill>
              </a:rPr>
              <a:t>Рекомендации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 оформлению слайдов</a:t>
            </a:r>
          </a:p>
          <a:p>
            <a:pPr marL="0" algn="l" defTabSz="1038858" rtl="0" eaLnBrk="1" latinLnBrk="0" hangingPunct="1"/>
            <a:endParaRPr lang="ru-RU" sz="1067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43411" indent="-243411" algn="l" defTabSz="1038858" rtl="0" eaLnBrk="1" latinLnBrk="0" hangingPunct="1">
              <a:spcAft>
                <a:spcPts val="267"/>
              </a:spcAft>
              <a:buFont typeface="+mj-lt"/>
              <a:buAutoNum type="arabicPeriod"/>
            </a:pPr>
            <a:r>
              <a:rPr lang="ru-RU" sz="1067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ТЕКСТ</a:t>
            </a: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="0" dirty="0" err="1">
                <a:solidFill>
                  <a:schemeClr val="bg1"/>
                </a:solidFill>
              </a:rPr>
              <a:t>Корп.шрифт</a:t>
            </a:r>
            <a:r>
              <a:rPr lang="ru-RU" sz="1067" b="0" dirty="0">
                <a:solidFill>
                  <a:schemeClr val="bg1"/>
                </a:solidFill>
              </a:rPr>
              <a:t> для презентаций</a:t>
            </a:r>
            <a:r>
              <a:rPr lang="ru-RU" sz="1067" b="0" baseline="0" dirty="0">
                <a:solidFill>
                  <a:schemeClr val="bg1"/>
                </a:solidFill>
              </a:rPr>
              <a:t> </a:t>
            </a:r>
            <a:r>
              <a:rPr lang="ru-RU" sz="1067" baseline="0" dirty="0">
                <a:solidFill>
                  <a:schemeClr val="bg1"/>
                </a:solidFill>
              </a:rPr>
              <a:t>–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en-US" sz="1067" b="1" dirty="0">
                <a:solidFill>
                  <a:schemeClr val="bg1"/>
                </a:solidFill>
              </a:rPr>
              <a:t>Arial</a:t>
            </a:r>
            <a:r>
              <a:rPr lang="ru-RU" sz="1067" dirty="0">
                <a:solidFill>
                  <a:schemeClr val="bg1"/>
                </a:solidFill>
              </a:rPr>
              <a:t> (</a:t>
            </a:r>
            <a:r>
              <a:rPr lang="ru-RU" sz="1067" i="1" dirty="0">
                <a:solidFill>
                  <a:schemeClr val="bg1"/>
                </a:solidFill>
              </a:rPr>
              <a:t>д</a:t>
            </a:r>
            <a:r>
              <a:rPr lang="ru-RU" sz="1067" i="1" baseline="0" dirty="0">
                <a:solidFill>
                  <a:schemeClr val="bg1"/>
                </a:solidFill>
              </a:rPr>
              <a:t>опустимо:</a:t>
            </a:r>
            <a:r>
              <a:rPr lang="ru-RU" sz="1067" baseline="0" dirty="0">
                <a:solidFill>
                  <a:schemeClr val="bg1"/>
                </a:solidFill>
              </a:rPr>
              <a:t> </a:t>
            </a:r>
            <a:r>
              <a:rPr lang="en-US" sz="1067" baseline="0" dirty="0">
                <a:solidFill>
                  <a:schemeClr val="bg1"/>
                </a:solidFill>
              </a:rPr>
              <a:t>Arial Narrow</a:t>
            </a:r>
            <a:r>
              <a:rPr lang="ru-RU" sz="1067" baseline="0" dirty="0">
                <a:solidFill>
                  <a:schemeClr val="bg1"/>
                </a:solidFill>
              </a:rPr>
              <a:t>)</a:t>
            </a: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Заголовок слайда – </a:t>
            </a:r>
            <a:r>
              <a:rPr lang="ru-RU" sz="1067" b="1" baseline="0" dirty="0">
                <a:solidFill>
                  <a:schemeClr val="bg1"/>
                </a:solidFill>
              </a:rPr>
              <a:t>не ниже 16 </a:t>
            </a:r>
            <a:r>
              <a:rPr lang="ru-RU" sz="1067" b="1" baseline="0" dirty="0" err="1">
                <a:solidFill>
                  <a:schemeClr val="bg1"/>
                </a:solidFill>
              </a:rPr>
              <a:t>пт</a:t>
            </a:r>
            <a:endParaRPr lang="ru-RU" sz="1067" b="1" baseline="0" dirty="0">
              <a:solidFill>
                <a:schemeClr val="bg1"/>
              </a:solidFill>
            </a:endParaRP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Текст на слайде – </a:t>
            </a:r>
            <a:r>
              <a:rPr lang="ru-RU" sz="1067" b="1" baseline="0" dirty="0">
                <a:solidFill>
                  <a:schemeClr val="bg1"/>
                </a:solidFill>
              </a:rPr>
              <a:t>не ниже </a:t>
            </a:r>
            <a:r>
              <a:rPr lang="en-US" sz="1067" b="1" baseline="0" dirty="0">
                <a:solidFill>
                  <a:schemeClr val="bg1"/>
                </a:solidFill>
              </a:rPr>
              <a:t>1</a:t>
            </a:r>
            <a:r>
              <a:rPr lang="ru-RU" sz="1067" b="1" baseline="0" dirty="0">
                <a:solidFill>
                  <a:schemeClr val="bg1"/>
                </a:solidFill>
              </a:rPr>
              <a:t>2 </a:t>
            </a:r>
            <a:r>
              <a:rPr lang="ru-RU" sz="1067" b="1" baseline="0" dirty="0" err="1">
                <a:solidFill>
                  <a:schemeClr val="bg1"/>
                </a:solidFill>
              </a:rPr>
              <a:t>пт</a:t>
            </a:r>
            <a:endParaRPr lang="ru-RU" sz="1067" b="1" baseline="0" dirty="0">
              <a:solidFill>
                <a:schemeClr val="bg1"/>
              </a:solidFill>
            </a:endParaRP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Примечания – </a:t>
            </a:r>
            <a:r>
              <a:rPr lang="ru-RU" sz="1067" b="1" baseline="0" dirty="0">
                <a:solidFill>
                  <a:schemeClr val="bg1"/>
                </a:solidFill>
              </a:rPr>
              <a:t>не ниже </a:t>
            </a:r>
            <a:r>
              <a:rPr lang="en-US" sz="1067" b="1" baseline="0" dirty="0">
                <a:solidFill>
                  <a:schemeClr val="bg1"/>
                </a:solidFill>
              </a:rPr>
              <a:t>8</a:t>
            </a:r>
            <a:r>
              <a:rPr lang="ru-RU" sz="1067" b="1" baseline="0" dirty="0">
                <a:solidFill>
                  <a:schemeClr val="bg1"/>
                </a:solidFill>
              </a:rPr>
              <a:t> </a:t>
            </a:r>
            <a:r>
              <a:rPr lang="ru-RU" sz="1067" b="1" baseline="0" dirty="0" err="1">
                <a:solidFill>
                  <a:schemeClr val="bg1"/>
                </a:solidFill>
              </a:rPr>
              <a:t>пт</a:t>
            </a:r>
            <a:endParaRPr lang="ru-RU" sz="1067" b="1" baseline="0" dirty="0">
              <a:solidFill>
                <a:schemeClr val="bg1"/>
              </a:solidFill>
            </a:endParaRPr>
          </a:p>
          <a:p>
            <a:pPr marL="355591" lvl="4" indent="-118530" algn="l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Используйте на слайде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ru-RU" sz="1067" b="1" baseline="0" dirty="0">
                <a:solidFill>
                  <a:schemeClr val="bg1"/>
                </a:solidFill>
              </a:rPr>
              <a:t>не более 3 размеров шрифтов</a:t>
            </a:r>
            <a:endParaRPr lang="en-US" sz="1067" b="1" baseline="0" dirty="0">
              <a:solidFill>
                <a:schemeClr val="bg1"/>
              </a:solidFill>
            </a:endParaRPr>
          </a:p>
          <a:p>
            <a:pPr marL="243411" indent="-243411" algn="l" defTabSz="1038858" rtl="0" eaLnBrk="1" latinLnBrk="0" hangingPunct="1">
              <a:spcBef>
                <a:spcPts val="400"/>
              </a:spcBef>
              <a:spcAft>
                <a:spcPts val="267"/>
              </a:spcAft>
              <a:buFont typeface="+mj-lt"/>
              <a:buAutoNum type="arabicPeriod"/>
            </a:pPr>
            <a:r>
              <a:rPr lang="ru-RU" sz="1067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ДИАГРАММЫ</a:t>
            </a:r>
          </a:p>
          <a:p>
            <a:pPr marL="355591" lvl="1" indent="-105831" algn="l" defTabSz="1038858" rtl="0" eaLnBrk="1" latinLnBrk="0" hangingPunct="1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единый стиль оформления диаграмм</a:t>
            </a:r>
          </a:p>
          <a:p>
            <a:pPr marL="355591" lvl="1" indent="-105831" algn="l" defTabSz="1038858" rtl="0" eaLnBrk="1" latinLnBrk="0" hangingPunct="1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шрифты одинакового размера в</a:t>
            </a:r>
            <a:r>
              <a:rPr lang="ru-RU" sz="1067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диаграммах, располагающихся на одном слайде</a:t>
            </a:r>
          </a:p>
          <a:p>
            <a:pPr marL="355591" lvl="1" indent="-105831" algn="l" defTabSz="1038858" rtl="0" eaLnBrk="1" latinLnBrk="0" hangingPunct="1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 одном слайде – не более 4 диаграмм</a:t>
            </a:r>
          </a:p>
          <a:p>
            <a:pPr marL="243411" marR="0" lvl="0" indent="-243411" algn="l" defTabSz="10388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067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ИКОНКИ</a:t>
            </a:r>
          </a:p>
          <a:p>
            <a:pPr marL="355591" marR="0" lvl="1" indent="-112181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dirty="0">
                <a:solidFill>
                  <a:schemeClr val="bg1"/>
                </a:solidFill>
              </a:rPr>
              <a:t>Выбирайте оформление</a:t>
            </a:r>
            <a:r>
              <a:rPr lang="ru-RU" sz="1067" baseline="0" dirty="0">
                <a:solidFill>
                  <a:schemeClr val="bg1"/>
                </a:solidFill>
              </a:rPr>
              <a:t>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ru-RU" sz="1067" baseline="0" dirty="0">
                <a:solidFill>
                  <a:schemeClr val="bg1"/>
                </a:solidFill>
              </a:rPr>
              <a:t>иконок </a:t>
            </a:r>
            <a:r>
              <a:rPr lang="ru-RU" sz="1067" dirty="0">
                <a:solidFill>
                  <a:schemeClr val="bg1"/>
                </a:solidFill>
              </a:rPr>
              <a:t>в</a:t>
            </a:r>
            <a:r>
              <a:rPr lang="ru-RU" sz="1067" baseline="0" dirty="0">
                <a:solidFill>
                  <a:schemeClr val="bg1"/>
                </a:solidFill>
              </a:rPr>
              <a:t> едином стиле</a:t>
            </a:r>
            <a:endParaRPr lang="ru-RU" sz="1067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43411" marR="0" lvl="0" indent="-243411" algn="l" defTabSz="10388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067" b="1" dirty="0">
                <a:solidFill>
                  <a:schemeClr val="bg1"/>
                </a:solidFill>
              </a:rPr>
              <a:t>ИЗОБРАЖЕНИЯ</a:t>
            </a:r>
          </a:p>
          <a:p>
            <a:pPr marL="355591" lvl="1" indent="-112181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bg1"/>
                </a:solidFill>
              </a:rPr>
              <a:t>Нельзя</a:t>
            </a:r>
            <a:r>
              <a:rPr lang="ru-RU" sz="1067" baseline="0" dirty="0">
                <a:solidFill>
                  <a:schemeClr val="bg1"/>
                </a:solidFill>
              </a:rPr>
              <a:t> искажать пропорции</a:t>
            </a:r>
          </a:p>
          <a:p>
            <a:pPr marL="355591" lvl="1" indent="-112181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bg1"/>
                </a:solidFill>
              </a:rPr>
              <a:t>Рекомендуемое разрешение</a:t>
            </a:r>
            <a:r>
              <a:rPr lang="ru-RU" sz="1067" baseline="0" dirty="0">
                <a:solidFill>
                  <a:schemeClr val="bg1"/>
                </a:solidFill>
              </a:rPr>
              <a:t> –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ru-RU" sz="1067" baseline="0" dirty="0">
                <a:solidFill>
                  <a:schemeClr val="bg1"/>
                </a:solidFill>
              </a:rPr>
              <a:t>не более 150 пикселей на дюйм</a:t>
            </a:r>
            <a:endParaRPr lang="ru-RU" sz="1067" b="1" dirty="0">
              <a:solidFill>
                <a:schemeClr val="bg1"/>
              </a:solidFill>
            </a:endParaRPr>
          </a:p>
          <a:p>
            <a:pPr marL="243411" marR="0" lvl="0" indent="-243411" algn="l" defTabSz="10388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ОБЩИЕ РЕКОМЕНДАЦИИ</a:t>
            </a:r>
          </a:p>
          <a:p>
            <a:pPr marL="355591" marR="0" lvl="1" indent="-122764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Скажите «нет» презентациям </a:t>
            </a:r>
            <a:b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 большим количеством текста</a:t>
            </a:r>
          </a:p>
          <a:p>
            <a:pPr marL="355591" marR="0" lvl="1" indent="-122764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простые схемы </a:t>
            </a:r>
            <a:b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 графику</a:t>
            </a:r>
          </a:p>
          <a:p>
            <a:pPr marL="355591" marR="0" lvl="1" indent="-122764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Делайте слайды лаконичными</a:t>
            </a:r>
          </a:p>
          <a:p>
            <a:pPr marL="762841" marR="0" lvl="1" indent="-243411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067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12332119" y="91098"/>
            <a:ext cx="503453" cy="582612"/>
          </a:xfrm>
          <a:prstGeom prst="rect">
            <a:avLst/>
          </a:prstGeom>
          <a:solidFill>
            <a:srgbClr val="008C95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933" dirty="0">
                <a:solidFill>
                  <a:srgbClr val="FFFFFF"/>
                </a:solidFill>
              </a:rPr>
              <a:t>140</a:t>
            </a:r>
            <a:endParaRPr lang="ru-RU" sz="933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</a:t>
            </a:r>
            <a:r>
              <a:rPr lang="en-US" sz="933" dirty="0">
                <a:solidFill>
                  <a:srgbClr val="FFFFFF"/>
                </a:solidFill>
              </a:rPr>
              <a:t>49</a:t>
            </a:r>
            <a:endParaRPr lang="ru-RU" sz="933" dirty="0">
              <a:solidFill>
                <a:srgbClr val="FFFFFF"/>
              </a:solidFill>
            </a:endParaRPr>
          </a:p>
        </p:txBody>
      </p:sp>
      <p:sp>
        <p:nvSpPr>
          <p:cNvPr id="68" name="Прямоугольник 67"/>
          <p:cNvSpPr/>
          <p:nvPr userDrawn="1"/>
        </p:nvSpPr>
        <p:spPr>
          <a:xfrm>
            <a:off x="12332119" y="1256321"/>
            <a:ext cx="503453" cy="58420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2332119" y="673711"/>
            <a:ext cx="503453" cy="582613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12332119" y="4490075"/>
            <a:ext cx="503453" cy="582613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12332119" y="2164372"/>
            <a:ext cx="503453" cy="58420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72" name="Прямоугольник 71"/>
          <p:cNvSpPr/>
          <p:nvPr userDrawn="1"/>
        </p:nvSpPr>
        <p:spPr>
          <a:xfrm>
            <a:off x="12332119" y="2742222"/>
            <a:ext cx="503453" cy="582612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73" name="Прямоугольник 72"/>
          <p:cNvSpPr/>
          <p:nvPr userDrawn="1"/>
        </p:nvSpPr>
        <p:spPr>
          <a:xfrm>
            <a:off x="12332119" y="3324840"/>
            <a:ext cx="503453" cy="582613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4" name="Прямоугольник 73"/>
          <p:cNvSpPr/>
          <p:nvPr userDrawn="1"/>
        </p:nvSpPr>
        <p:spPr>
          <a:xfrm>
            <a:off x="12332119" y="3907449"/>
            <a:ext cx="503453" cy="582612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5" name="Прямоугольник 74"/>
          <p:cNvSpPr/>
          <p:nvPr userDrawn="1"/>
        </p:nvSpPr>
        <p:spPr>
          <a:xfrm>
            <a:off x="12332119" y="5072672"/>
            <a:ext cx="503453" cy="58420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12332119" y="5656872"/>
            <a:ext cx="503453" cy="58420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12332122" y="1256321"/>
            <a:ext cx="503453" cy="58420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12332122" y="673711"/>
            <a:ext cx="503453" cy="582613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12332122" y="4490079"/>
            <a:ext cx="503453" cy="582613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80" name="Прямоугольник 79"/>
          <p:cNvSpPr/>
          <p:nvPr userDrawn="1"/>
        </p:nvSpPr>
        <p:spPr>
          <a:xfrm>
            <a:off x="12332122" y="2164372"/>
            <a:ext cx="503453" cy="58420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81" name="Прямоугольник 80"/>
          <p:cNvSpPr/>
          <p:nvPr userDrawn="1"/>
        </p:nvSpPr>
        <p:spPr>
          <a:xfrm>
            <a:off x="12332122" y="2742222"/>
            <a:ext cx="503453" cy="582612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2332122" y="3324840"/>
            <a:ext cx="503453" cy="582613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3" name="Прямоугольник 82"/>
          <p:cNvSpPr/>
          <p:nvPr userDrawn="1"/>
        </p:nvSpPr>
        <p:spPr>
          <a:xfrm>
            <a:off x="12332122" y="3907449"/>
            <a:ext cx="503453" cy="582612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" name="Прямоугольник 83"/>
          <p:cNvSpPr/>
          <p:nvPr userDrawn="1"/>
        </p:nvSpPr>
        <p:spPr>
          <a:xfrm>
            <a:off x="12332122" y="5072672"/>
            <a:ext cx="503453" cy="58420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85" name="Прямоугольник 84"/>
          <p:cNvSpPr/>
          <p:nvPr userDrawn="1"/>
        </p:nvSpPr>
        <p:spPr>
          <a:xfrm>
            <a:off x="12332122" y="5656872"/>
            <a:ext cx="503453" cy="58420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cxnSp>
        <p:nvCxnSpPr>
          <p:cNvPr id="86" name="Прямая соединительная линия 85"/>
          <p:cNvCxnSpPr/>
          <p:nvPr userDrawn="1"/>
        </p:nvCxnSpPr>
        <p:spPr bwMode="auto">
          <a:xfrm>
            <a:off x="12994796" y="592667"/>
            <a:ext cx="273473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142" y="257327"/>
            <a:ext cx="272482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4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333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83251" cy="6858000"/>
          </a:xfrm>
          <a:prstGeom prst="rect">
            <a:avLst/>
          </a:prstGeom>
        </p:spPr>
      </p:pic>
      <p:sp>
        <p:nvSpPr>
          <p:cNvPr id="12" name="object 3"/>
          <p:cNvSpPr/>
          <p:nvPr userDrawn="1"/>
        </p:nvSpPr>
        <p:spPr>
          <a:xfrm>
            <a:off x="4755635" y="482"/>
            <a:ext cx="7436365" cy="6858481"/>
          </a:xfrm>
          <a:custGeom>
            <a:avLst/>
            <a:gdLst/>
            <a:ahLst/>
            <a:cxnLst/>
            <a:rect l="l" t="t" r="r" b="b"/>
            <a:pathLst>
              <a:path w="12330430" h="11308715">
                <a:moveTo>
                  <a:pt x="12330023" y="0"/>
                </a:moveTo>
                <a:lnTo>
                  <a:pt x="518594" y="0"/>
                </a:lnTo>
                <a:lnTo>
                  <a:pt x="510507" y="43580"/>
                </a:lnTo>
                <a:lnTo>
                  <a:pt x="499098" y="105786"/>
                </a:lnTo>
                <a:lnTo>
                  <a:pt x="487818" y="168021"/>
                </a:lnTo>
                <a:lnTo>
                  <a:pt x="476666" y="230283"/>
                </a:lnTo>
                <a:lnTo>
                  <a:pt x="465644" y="292573"/>
                </a:lnTo>
                <a:lnTo>
                  <a:pt x="454751" y="354890"/>
                </a:lnTo>
                <a:lnTo>
                  <a:pt x="443986" y="417235"/>
                </a:lnTo>
                <a:lnTo>
                  <a:pt x="433351" y="479606"/>
                </a:lnTo>
                <a:lnTo>
                  <a:pt x="422844" y="542003"/>
                </a:lnTo>
                <a:lnTo>
                  <a:pt x="412466" y="604427"/>
                </a:lnTo>
                <a:lnTo>
                  <a:pt x="402217" y="666876"/>
                </a:lnTo>
                <a:lnTo>
                  <a:pt x="392097" y="729351"/>
                </a:lnTo>
                <a:lnTo>
                  <a:pt x="382106" y="791851"/>
                </a:lnTo>
                <a:lnTo>
                  <a:pt x="372244" y="854375"/>
                </a:lnTo>
                <a:lnTo>
                  <a:pt x="362511" y="916925"/>
                </a:lnTo>
                <a:lnTo>
                  <a:pt x="352907" y="979498"/>
                </a:lnTo>
                <a:lnTo>
                  <a:pt x="343432" y="1042095"/>
                </a:lnTo>
                <a:lnTo>
                  <a:pt x="334085" y="1104715"/>
                </a:lnTo>
                <a:lnTo>
                  <a:pt x="324868" y="1167359"/>
                </a:lnTo>
                <a:lnTo>
                  <a:pt x="315779" y="1230026"/>
                </a:lnTo>
                <a:lnTo>
                  <a:pt x="306820" y="1292715"/>
                </a:lnTo>
                <a:lnTo>
                  <a:pt x="297989" y="1355426"/>
                </a:lnTo>
                <a:lnTo>
                  <a:pt x="289287" y="1418159"/>
                </a:lnTo>
                <a:lnTo>
                  <a:pt x="280714" y="1480914"/>
                </a:lnTo>
                <a:lnTo>
                  <a:pt x="272270" y="1543690"/>
                </a:lnTo>
                <a:lnTo>
                  <a:pt x="263955" y="1606487"/>
                </a:lnTo>
                <a:lnTo>
                  <a:pt x="255769" y="1669305"/>
                </a:lnTo>
                <a:lnTo>
                  <a:pt x="247712" y="1732142"/>
                </a:lnTo>
                <a:lnTo>
                  <a:pt x="239783" y="1795000"/>
                </a:lnTo>
                <a:lnTo>
                  <a:pt x="231984" y="1857878"/>
                </a:lnTo>
                <a:lnTo>
                  <a:pt x="224313" y="1920774"/>
                </a:lnTo>
                <a:lnTo>
                  <a:pt x="216772" y="1983690"/>
                </a:lnTo>
                <a:lnTo>
                  <a:pt x="209359" y="2046624"/>
                </a:lnTo>
                <a:lnTo>
                  <a:pt x="202075" y="2109577"/>
                </a:lnTo>
                <a:lnTo>
                  <a:pt x="194920" y="2172548"/>
                </a:lnTo>
                <a:lnTo>
                  <a:pt x="187895" y="2235536"/>
                </a:lnTo>
                <a:lnTo>
                  <a:pt x="180998" y="2298542"/>
                </a:lnTo>
                <a:lnTo>
                  <a:pt x="174229" y="2361565"/>
                </a:lnTo>
                <a:lnTo>
                  <a:pt x="167590" y="2424605"/>
                </a:lnTo>
                <a:lnTo>
                  <a:pt x="161080" y="2487661"/>
                </a:lnTo>
                <a:lnTo>
                  <a:pt x="154699" y="2550733"/>
                </a:lnTo>
                <a:lnTo>
                  <a:pt x="148446" y="2613821"/>
                </a:lnTo>
                <a:lnTo>
                  <a:pt x="142323" y="2676924"/>
                </a:lnTo>
                <a:lnTo>
                  <a:pt x="136328" y="2740042"/>
                </a:lnTo>
                <a:lnTo>
                  <a:pt x="130462" y="2803176"/>
                </a:lnTo>
                <a:lnTo>
                  <a:pt x="124726" y="2866323"/>
                </a:lnTo>
                <a:lnTo>
                  <a:pt x="119118" y="2929485"/>
                </a:lnTo>
                <a:lnTo>
                  <a:pt x="113639" y="2992661"/>
                </a:lnTo>
                <a:lnTo>
                  <a:pt x="108289" y="3055850"/>
                </a:lnTo>
                <a:lnTo>
                  <a:pt x="103068" y="3119053"/>
                </a:lnTo>
                <a:lnTo>
                  <a:pt x="97976" y="3182268"/>
                </a:lnTo>
                <a:lnTo>
                  <a:pt x="93012" y="3245496"/>
                </a:lnTo>
                <a:lnTo>
                  <a:pt x="88178" y="3308736"/>
                </a:lnTo>
                <a:lnTo>
                  <a:pt x="83473" y="3371988"/>
                </a:lnTo>
                <a:lnTo>
                  <a:pt x="78896" y="3435252"/>
                </a:lnTo>
                <a:lnTo>
                  <a:pt x="74448" y="3498527"/>
                </a:lnTo>
                <a:lnTo>
                  <a:pt x="70130" y="3561813"/>
                </a:lnTo>
                <a:lnTo>
                  <a:pt x="65940" y="3625109"/>
                </a:lnTo>
                <a:lnTo>
                  <a:pt x="61879" y="3688416"/>
                </a:lnTo>
                <a:lnTo>
                  <a:pt x="57947" y="3751733"/>
                </a:lnTo>
                <a:lnTo>
                  <a:pt x="54144" y="3815059"/>
                </a:lnTo>
                <a:lnTo>
                  <a:pt x="50470" y="3878395"/>
                </a:lnTo>
                <a:lnTo>
                  <a:pt x="46925" y="3941739"/>
                </a:lnTo>
                <a:lnTo>
                  <a:pt x="43509" y="4005093"/>
                </a:lnTo>
                <a:lnTo>
                  <a:pt x="40221" y="4068455"/>
                </a:lnTo>
                <a:lnTo>
                  <a:pt x="37063" y="4131824"/>
                </a:lnTo>
                <a:lnTo>
                  <a:pt x="34033" y="4195202"/>
                </a:lnTo>
                <a:lnTo>
                  <a:pt x="31133" y="4258587"/>
                </a:lnTo>
                <a:lnTo>
                  <a:pt x="28361" y="4321979"/>
                </a:lnTo>
                <a:lnTo>
                  <a:pt x="25718" y="4385378"/>
                </a:lnTo>
                <a:lnTo>
                  <a:pt x="23204" y="4448783"/>
                </a:lnTo>
                <a:lnTo>
                  <a:pt x="20819" y="4512194"/>
                </a:lnTo>
                <a:lnTo>
                  <a:pt x="18563" y="4575612"/>
                </a:lnTo>
                <a:lnTo>
                  <a:pt x="16436" y="4639034"/>
                </a:lnTo>
                <a:lnTo>
                  <a:pt x="14438" y="4702462"/>
                </a:lnTo>
                <a:lnTo>
                  <a:pt x="12569" y="4765895"/>
                </a:lnTo>
                <a:lnTo>
                  <a:pt x="10828" y="4829332"/>
                </a:lnTo>
                <a:lnTo>
                  <a:pt x="9217" y="4892773"/>
                </a:lnTo>
                <a:lnTo>
                  <a:pt x="7734" y="4956218"/>
                </a:lnTo>
                <a:lnTo>
                  <a:pt x="6381" y="5019667"/>
                </a:lnTo>
                <a:lnTo>
                  <a:pt x="5156" y="5083119"/>
                </a:lnTo>
                <a:lnTo>
                  <a:pt x="4060" y="5146573"/>
                </a:lnTo>
                <a:lnTo>
                  <a:pt x="3093" y="5210031"/>
                </a:lnTo>
                <a:lnTo>
                  <a:pt x="2256" y="5273490"/>
                </a:lnTo>
                <a:lnTo>
                  <a:pt x="1546" y="5336952"/>
                </a:lnTo>
                <a:lnTo>
                  <a:pt x="966" y="5400415"/>
                </a:lnTo>
                <a:lnTo>
                  <a:pt x="515" y="5463880"/>
                </a:lnTo>
                <a:lnTo>
                  <a:pt x="193" y="5527345"/>
                </a:lnTo>
                <a:lnTo>
                  <a:pt x="0" y="5590811"/>
                </a:lnTo>
                <a:lnTo>
                  <a:pt x="0" y="5717744"/>
                </a:lnTo>
                <a:lnTo>
                  <a:pt x="193" y="5781210"/>
                </a:lnTo>
                <a:lnTo>
                  <a:pt x="515" y="5844675"/>
                </a:lnTo>
                <a:lnTo>
                  <a:pt x="966" y="5908140"/>
                </a:lnTo>
                <a:lnTo>
                  <a:pt x="1546" y="5971603"/>
                </a:lnTo>
                <a:lnTo>
                  <a:pt x="2256" y="6035065"/>
                </a:lnTo>
                <a:lnTo>
                  <a:pt x="3093" y="6098524"/>
                </a:lnTo>
                <a:lnTo>
                  <a:pt x="4060" y="6161982"/>
                </a:lnTo>
                <a:lnTo>
                  <a:pt x="5156" y="6225436"/>
                </a:lnTo>
                <a:lnTo>
                  <a:pt x="6381" y="6288888"/>
                </a:lnTo>
                <a:lnTo>
                  <a:pt x="7734" y="6352337"/>
                </a:lnTo>
                <a:lnTo>
                  <a:pt x="9217" y="6415782"/>
                </a:lnTo>
                <a:lnTo>
                  <a:pt x="10828" y="6479224"/>
                </a:lnTo>
                <a:lnTo>
                  <a:pt x="12569" y="6542661"/>
                </a:lnTo>
                <a:lnTo>
                  <a:pt x="14438" y="6606093"/>
                </a:lnTo>
                <a:lnTo>
                  <a:pt x="16436" y="6669521"/>
                </a:lnTo>
                <a:lnTo>
                  <a:pt x="18563" y="6732944"/>
                </a:lnTo>
                <a:lnTo>
                  <a:pt x="20819" y="6796361"/>
                </a:lnTo>
                <a:lnTo>
                  <a:pt x="23204" y="6859772"/>
                </a:lnTo>
                <a:lnTo>
                  <a:pt x="25718" y="6923177"/>
                </a:lnTo>
                <a:lnTo>
                  <a:pt x="28361" y="6986576"/>
                </a:lnTo>
                <a:lnTo>
                  <a:pt x="31133" y="7049968"/>
                </a:lnTo>
                <a:lnTo>
                  <a:pt x="34033" y="7113353"/>
                </a:lnTo>
                <a:lnTo>
                  <a:pt x="37063" y="7176731"/>
                </a:lnTo>
                <a:lnTo>
                  <a:pt x="40221" y="7240101"/>
                </a:lnTo>
                <a:lnTo>
                  <a:pt x="43509" y="7303462"/>
                </a:lnTo>
                <a:lnTo>
                  <a:pt x="46925" y="7366816"/>
                </a:lnTo>
                <a:lnTo>
                  <a:pt x="50470" y="7430160"/>
                </a:lnTo>
                <a:lnTo>
                  <a:pt x="54144" y="7493496"/>
                </a:lnTo>
                <a:lnTo>
                  <a:pt x="57947" y="7556823"/>
                </a:lnTo>
                <a:lnTo>
                  <a:pt x="61879" y="7620139"/>
                </a:lnTo>
                <a:lnTo>
                  <a:pt x="65940" y="7683446"/>
                </a:lnTo>
                <a:lnTo>
                  <a:pt x="70130" y="7746743"/>
                </a:lnTo>
                <a:lnTo>
                  <a:pt x="74448" y="7810028"/>
                </a:lnTo>
                <a:lnTo>
                  <a:pt x="78896" y="7873303"/>
                </a:lnTo>
                <a:lnTo>
                  <a:pt x="83473" y="7936567"/>
                </a:lnTo>
                <a:lnTo>
                  <a:pt x="88178" y="7999819"/>
                </a:lnTo>
                <a:lnTo>
                  <a:pt x="93012" y="8063059"/>
                </a:lnTo>
                <a:lnTo>
                  <a:pt x="97976" y="8126287"/>
                </a:lnTo>
                <a:lnTo>
                  <a:pt x="103068" y="8189502"/>
                </a:lnTo>
                <a:lnTo>
                  <a:pt x="108289" y="8252705"/>
                </a:lnTo>
                <a:lnTo>
                  <a:pt x="113639" y="8315894"/>
                </a:lnTo>
                <a:lnTo>
                  <a:pt x="119118" y="8379070"/>
                </a:lnTo>
                <a:lnTo>
                  <a:pt x="124726" y="8442232"/>
                </a:lnTo>
                <a:lnTo>
                  <a:pt x="130462" y="8505379"/>
                </a:lnTo>
                <a:lnTo>
                  <a:pt x="136328" y="8568513"/>
                </a:lnTo>
                <a:lnTo>
                  <a:pt x="142323" y="8631631"/>
                </a:lnTo>
                <a:lnTo>
                  <a:pt x="148446" y="8694735"/>
                </a:lnTo>
                <a:lnTo>
                  <a:pt x="154699" y="8757822"/>
                </a:lnTo>
                <a:lnTo>
                  <a:pt x="161080" y="8820895"/>
                </a:lnTo>
                <a:lnTo>
                  <a:pt x="167590" y="8883951"/>
                </a:lnTo>
                <a:lnTo>
                  <a:pt x="174229" y="8946990"/>
                </a:lnTo>
                <a:lnTo>
                  <a:pt x="180998" y="9010013"/>
                </a:lnTo>
                <a:lnTo>
                  <a:pt x="187895" y="9073019"/>
                </a:lnTo>
                <a:lnTo>
                  <a:pt x="194920" y="9136007"/>
                </a:lnTo>
                <a:lnTo>
                  <a:pt x="202075" y="9198978"/>
                </a:lnTo>
                <a:lnTo>
                  <a:pt x="209359" y="9261931"/>
                </a:lnTo>
                <a:lnTo>
                  <a:pt x="216772" y="9324865"/>
                </a:lnTo>
                <a:lnTo>
                  <a:pt x="224313" y="9387781"/>
                </a:lnTo>
                <a:lnTo>
                  <a:pt x="231984" y="9450678"/>
                </a:lnTo>
                <a:lnTo>
                  <a:pt x="239783" y="9513555"/>
                </a:lnTo>
                <a:lnTo>
                  <a:pt x="247712" y="9576413"/>
                </a:lnTo>
                <a:lnTo>
                  <a:pt x="255769" y="9639250"/>
                </a:lnTo>
                <a:lnTo>
                  <a:pt x="263955" y="9702068"/>
                </a:lnTo>
                <a:lnTo>
                  <a:pt x="272270" y="9764865"/>
                </a:lnTo>
                <a:lnTo>
                  <a:pt x="280714" y="9827641"/>
                </a:lnTo>
                <a:lnTo>
                  <a:pt x="289287" y="9890396"/>
                </a:lnTo>
                <a:lnTo>
                  <a:pt x="297989" y="9953129"/>
                </a:lnTo>
                <a:lnTo>
                  <a:pt x="306820" y="10015840"/>
                </a:lnTo>
                <a:lnTo>
                  <a:pt x="315779" y="10078529"/>
                </a:lnTo>
                <a:lnTo>
                  <a:pt x="324868" y="10141196"/>
                </a:lnTo>
                <a:lnTo>
                  <a:pt x="334085" y="10203840"/>
                </a:lnTo>
                <a:lnTo>
                  <a:pt x="343432" y="10266460"/>
                </a:lnTo>
                <a:lnTo>
                  <a:pt x="352907" y="10329057"/>
                </a:lnTo>
                <a:lnTo>
                  <a:pt x="362511" y="10391631"/>
                </a:lnTo>
                <a:lnTo>
                  <a:pt x="372244" y="10454180"/>
                </a:lnTo>
                <a:lnTo>
                  <a:pt x="382106" y="10516704"/>
                </a:lnTo>
                <a:lnTo>
                  <a:pt x="392097" y="10579204"/>
                </a:lnTo>
                <a:lnTo>
                  <a:pt x="402217" y="10641679"/>
                </a:lnTo>
                <a:lnTo>
                  <a:pt x="412466" y="10704128"/>
                </a:lnTo>
                <a:lnTo>
                  <a:pt x="422844" y="10766552"/>
                </a:lnTo>
                <a:lnTo>
                  <a:pt x="433351" y="10828949"/>
                </a:lnTo>
                <a:lnTo>
                  <a:pt x="443986" y="10891320"/>
                </a:lnTo>
                <a:lnTo>
                  <a:pt x="454751" y="10953665"/>
                </a:lnTo>
                <a:lnTo>
                  <a:pt x="465644" y="11015982"/>
                </a:lnTo>
                <a:lnTo>
                  <a:pt x="476666" y="11078272"/>
                </a:lnTo>
                <a:lnTo>
                  <a:pt x="487818" y="11140535"/>
                </a:lnTo>
                <a:lnTo>
                  <a:pt x="499098" y="11202769"/>
                </a:lnTo>
                <a:lnTo>
                  <a:pt x="510507" y="11264975"/>
                </a:lnTo>
                <a:lnTo>
                  <a:pt x="518594" y="11308556"/>
                </a:lnTo>
                <a:lnTo>
                  <a:pt x="12330023" y="11308556"/>
                </a:lnTo>
                <a:lnTo>
                  <a:pt x="12330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5304640" y="1867325"/>
            <a:ext cx="6560509" cy="1922356"/>
          </a:xfrm>
          <a:effectLst/>
        </p:spPr>
        <p:txBody>
          <a:bodyPr>
            <a:normAutofit/>
          </a:bodyPr>
          <a:lstStyle>
            <a:lvl1pPr>
              <a:defRPr lang="ru-RU" sz="5333" b="0" i="0" u="none" cap="none" spc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4642" y="3789680"/>
            <a:ext cx="6560509" cy="548640"/>
          </a:xfrm>
          <a:effectLst/>
        </p:spPr>
        <p:txBody>
          <a:bodyPr/>
          <a:lstStyle>
            <a:lvl1pPr marL="0" indent="0" algn="l">
              <a:buNone/>
              <a:defRPr sz="2667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5304367" y="4632959"/>
            <a:ext cx="3537600" cy="1022400"/>
          </a:xfrm>
          <a:effectLst/>
        </p:spPr>
        <p:txBody>
          <a:bodyPr/>
          <a:lstStyle>
            <a:lvl1pPr>
              <a:spcBef>
                <a:spcPts val="0"/>
              </a:spcBef>
              <a:defRPr sz="1867" baseline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Подразделение</a:t>
            </a:r>
          </a:p>
          <a:p>
            <a:pPr lvl="0"/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9026111" y="4632960"/>
            <a:ext cx="2839040" cy="1023563"/>
          </a:xfrm>
          <a:effectLst/>
        </p:spPr>
        <p:txBody>
          <a:bodyPr/>
          <a:lstStyle>
            <a:lvl1pPr>
              <a:spcBef>
                <a:spcPts val="0"/>
              </a:spcBef>
              <a:defRPr sz="1467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Дата</a:t>
            </a:r>
            <a:endParaRPr lang="en-US" dirty="0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12232486" y="2"/>
            <a:ext cx="3708711" cy="6857999"/>
          </a:xfrm>
          <a:prstGeom prst="rect">
            <a:avLst/>
          </a:prstGeom>
          <a:solidFill>
            <a:srgbClr val="2D8797"/>
          </a:solidFill>
          <a:ln>
            <a:noFill/>
          </a:ln>
        </p:spPr>
        <p:txBody>
          <a:bodyPr wrap="square" lIns="768000">
            <a:noAutofit/>
          </a:bodyPr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bg1"/>
                </a:solidFill>
              </a:rPr>
              <a:t>Рекомендации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 оформлению слайдов</a:t>
            </a:r>
          </a:p>
          <a:p>
            <a:pPr marL="0" algn="l" defTabSz="1038858" rtl="0" eaLnBrk="1" latinLnBrk="0" hangingPunct="1"/>
            <a:endParaRPr lang="ru-RU" sz="1067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43411" indent="-243411" algn="l" defTabSz="1038858" rtl="0" eaLnBrk="1" latinLnBrk="0" hangingPunct="1">
              <a:spcAft>
                <a:spcPts val="267"/>
              </a:spcAft>
              <a:buFont typeface="+mj-lt"/>
              <a:buAutoNum type="arabicPeriod"/>
            </a:pPr>
            <a:r>
              <a:rPr lang="ru-RU" sz="1067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ТЕКСТ</a:t>
            </a: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="0" dirty="0" err="1">
                <a:solidFill>
                  <a:schemeClr val="bg1"/>
                </a:solidFill>
              </a:rPr>
              <a:t>Корп.шрифт</a:t>
            </a:r>
            <a:r>
              <a:rPr lang="ru-RU" sz="1067" b="0" dirty="0">
                <a:solidFill>
                  <a:schemeClr val="bg1"/>
                </a:solidFill>
              </a:rPr>
              <a:t> для презентаций</a:t>
            </a:r>
            <a:r>
              <a:rPr lang="ru-RU" sz="1067" b="0" baseline="0" dirty="0">
                <a:solidFill>
                  <a:schemeClr val="bg1"/>
                </a:solidFill>
              </a:rPr>
              <a:t> </a:t>
            </a:r>
            <a:r>
              <a:rPr lang="ru-RU" sz="1067" baseline="0" dirty="0">
                <a:solidFill>
                  <a:schemeClr val="bg1"/>
                </a:solidFill>
              </a:rPr>
              <a:t>–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en-US" sz="1067" b="1" dirty="0">
                <a:solidFill>
                  <a:schemeClr val="bg1"/>
                </a:solidFill>
              </a:rPr>
              <a:t>Arial</a:t>
            </a:r>
            <a:r>
              <a:rPr lang="ru-RU" sz="1067" dirty="0">
                <a:solidFill>
                  <a:schemeClr val="bg1"/>
                </a:solidFill>
              </a:rPr>
              <a:t> (</a:t>
            </a:r>
            <a:r>
              <a:rPr lang="ru-RU" sz="1067" i="1" dirty="0">
                <a:solidFill>
                  <a:schemeClr val="bg1"/>
                </a:solidFill>
              </a:rPr>
              <a:t>д</a:t>
            </a:r>
            <a:r>
              <a:rPr lang="ru-RU" sz="1067" i="1" baseline="0" dirty="0">
                <a:solidFill>
                  <a:schemeClr val="bg1"/>
                </a:solidFill>
              </a:rPr>
              <a:t>опустимо:</a:t>
            </a:r>
            <a:r>
              <a:rPr lang="ru-RU" sz="1067" baseline="0" dirty="0">
                <a:solidFill>
                  <a:schemeClr val="bg1"/>
                </a:solidFill>
              </a:rPr>
              <a:t> </a:t>
            </a:r>
            <a:r>
              <a:rPr lang="en-US" sz="1067" baseline="0" dirty="0">
                <a:solidFill>
                  <a:schemeClr val="bg1"/>
                </a:solidFill>
              </a:rPr>
              <a:t>Arial Narrow</a:t>
            </a:r>
            <a:r>
              <a:rPr lang="ru-RU" sz="1067" baseline="0" dirty="0">
                <a:solidFill>
                  <a:schemeClr val="bg1"/>
                </a:solidFill>
              </a:rPr>
              <a:t>)</a:t>
            </a: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Заголовок слайда – </a:t>
            </a:r>
            <a:r>
              <a:rPr lang="ru-RU" sz="1067" b="1" baseline="0" dirty="0">
                <a:solidFill>
                  <a:schemeClr val="bg1"/>
                </a:solidFill>
              </a:rPr>
              <a:t>не ниже 16 </a:t>
            </a:r>
            <a:r>
              <a:rPr lang="ru-RU" sz="1067" b="1" baseline="0" dirty="0" err="1">
                <a:solidFill>
                  <a:schemeClr val="bg1"/>
                </a:solidFill>
              </a:rPr>
              <a:t>пт</a:t>
            </a:r>
            <a:endParaRPr lang="ru-RU" sz="1067" b="1" baseline="0" dirty="0">
              <a:solidFill>
                <a:schemeClr val="bg1"/>
              </a:solidFill>
            </a:endParaRP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Текст на слайде – </a:t>
            </a:r>
            <a:r>
              <a:rPr lang="ru-RU" sz="1067" b="1" baseline="0" dirty="0">
                <a:solidFill>
                  <a:schemeClr val="bg1"/>
                </a:solidFill>
              </a:rPr>
              <a:t>не ниже </a:t>
            </a:r>
            <a:r>
              <a:rPr lang="en-US" sz="1067" b="1" baseline="0" dirty="0">
                <a:solidFill>
                  <a:schemeClr val="bg1"/>
                </a:solidFill>
              </a:rPr>
              <a:t>1</a:t>
            </a:r>
            <a:r>
              <a:rPr lang="ru-RU" sz="1067" b="1" baseline="0" dirty="0">
                <a:solidFill>
                  <a:schemeClr val="bg1"/>
                </a:solidFill>
              </a:rPr>
              <a:t>2 </a:t>
            </a:r>
            <a:r>
              <a:rPr lang="ru-RU" sz="1067" b="1" baseline="0" dirty="0" err="1">
                <a:solidFill>
                  <a:schemeClr val="bg1"/>
                </a:solidFill>
              </a:rPr>
              <a:t>пт</a:t>
            </a:r>
            <a:endParaRPr lang="ru-RU" sz="1067" b="1" baseline="0" dirty="0">
              <a:solidFill>
                <a:schemeClr val="bg1"/>
              </a:solidFill>
            </a:endParaRPr>
          </a:p>
          <a:p>
            <a:pPr marL="355591" lvl="4" indent="-118530" algn="l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Примечания – </a:t>
            </a:r>
            <a:r>
              <a:rPr lang="ru-RU" sz="1067" b="1" baseline="0" dirty="0">
                <a:solidFill>
                  <a:schemeClr val="bg1"/>
                </a:solidFill>
              </a:rPr>
              <a:t>не ниже </a:t>
            </a:r>
            <a:r>
              <a:rPr lang="en-US" sz="1067" b="1" baseline="0" dirty="0">
                <a:solidFill>
                  <a:schemeClr val="bg1"/>
                </a:solidFill>
              </a:rPr>
              <a:t>8</a:t>
            </a:r>
            <a:r>
              <a:rPr lang="ru-RU" sz="1067" b="1" baseline="0" dirty="0">
                <a:solidFill>
                  <a:schemeClr val="bg1"/>
                </a:solidFill>
              </a:rPr>
              <a:t> </a:t>
            </a:r>
            <a:r>
              <a:rPr lang="ru-RU" sz="1067" b="1" baseline="0" dirty="0" err="1">
                <a:solidFill>
                  <a:schemeClr val="bg1"/>
                </a:solidFill>
              </a:rPr>
              <a:t>пт</a:t>
            </a:r>
            <a:endParaRPr lang="ru-RU" sz="1067" b="1" baseline="0" dirty="0">
              <a:solidFill>
                <a:schemeClr val="bg1"/>
              </a:solidFill>
            </a:endParaRPr>
          </a:p>
          <a:p>
            <a:pPr marL="355591" lvl="4" indent="-118530" algn="l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ru-RU" sz="1067" baseline="0" dirty="0">
                <a:solidFill>
                  <a:schemeClr val="bg1"/>
                </a:solidFill>
              </a:rPr>
              <a:t>Используйте на слайде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ru-RU" sz="1067" b="1" baseline="0" dirty="0">
                <a:solidFill>
                  <a:schemeClr val="bg1"/>
                </a:solidFill>
              </a:rPr>
              <a:t>не более 3 размеров шрифтов</a:t>
            </a:r>
            <a:endParaRPr lang="en-US" sz="1067" b="1" baseline="0" dirty="0">
              <a:solidFill>
                <a:schemeClr val="bg1"/>
              </a:solidFill>
            </a:endParaRPr>
          </a:p>
          <a:p>
            <a:pPr marL="243411" indent="-243411" algn="l" defTabSz="1038858" rtl="0" eaLnBrk="1" latinLnBrk="0" hangingPunct="1">
              <a:spcBef>
                <a:spcPts val="400"/>
              </a:spcBef>
              <a:spcAft>
                <a:spcPts val="267"/>
              </a:spcAft>
              <a:buFont typeface="+mj-lt"/>
              <a:buAutoNum type="arabicPeriod"/>
            </a:pPr>
            <a:r>
              <a:rPr lang="ru-RU" sz="1067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ДИАГРАММЫ</a:t>
            </a:r>
          </a:p>
          <a:p>
            <a:pPr marL="355591" lvl="1" indent="-105831" algn="l" defTabSz="1038858" rtl="0" eaLnBrk="1" latinLnBrk="0" hangingPunct="1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единый стиль оформления диаграмм</a:t>
            </a:r>
          </a:p>
          <a:p>
            <a:pPr marL="355591" lvl="1" indent="-105831" algn="l" defTabSz="1038858" rtl="0" eaLnBrk="1" latinLnBrk="0" hangingPunct="1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шрифты одинакового размера в</a:t>
            </a:r>
            <a:r>
              <a:rPr lang="ru-RU" sz="1067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диаграммах, располагающихся на одном слайде</a:t>
            </a:r>
          </a:p>
          <a:p>
            <a:pPr marL="355591" lvl="1" indent="-105831" algn="l" defTabSz="1038858" rtl="0" eaLnBrk="1" latinLnBrk="0" hangingPunct="1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 одном слайде – не более 4 диаграмм</a:t>
            </a:r>
          </a:p>
          <a:p>
            <a:pPr marL="243411" marR="0" lvl="0" indent="-243411" algn="l" defTabSz="10388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067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ИКОНКИ</a:t>
            </a:r>
          </a:p>
          <a:p>
            <a:pPr marL="355591" marR="0" lvl="1" indent="-112181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dirty="0">
                <a:solidFill>
                  <a:schemeClr val="bg1"/>
                </a:solidFill>
              </a:rPr>
              <a:t>Выбирайте оформление</a:t>
            </a:r>
            <a:r>
              <a:rPr lang="ru-RU" sz="1067" baseline="0" dirty="0">
                <a:solidFill>
                  <a:schemeClr val="bg1"/>
                </a:solidFill>
              </a:rPr>
              <a:t>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ru-RU" sz="1067" baseline="0" dirty="0">
                <a:solidFill>
                  <a:schemeClr val="bg1"/>
                </a:solidFill>
              </a:rPr>
              <a:t>иконок </a:t>
            </a:r>
            <a:r>
              <a:rPr lang="ru-RU" sz="1067" dirty="0">
                <a:solidFill>
                  <a:schemeClr val="bg1"/>
                </a:solidFill>
              </a:rPr>
              <a:t>в</a:t>
            </a:r>
            <a:r>
              <a:rPr lang="ru-RU" sz="1067" baseline="0" dirty="0">
                <a:solidFill>
                  <a:schemeClr val="bg1"/>
                </a:solidFill>
              </a:rPr>
              <a:t> едином стиле</a:t>
            </a:r>
            <a:endParaRPr lang="ru-RU" sz="1067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43411" marR="0" lvl="0" indent="-243411" algn="l" defTabSz="10388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067" b="1" dirty="0">
                <a:solidFill>
                  <a:schemeClr val="bg1"/>
                </a:solidFill>
              </a:rPr>
              <a:t>ИЗОБРАЖЕНИЯ</a:t>
            </a:r>
          </a:p>
          <a:p>
            <a:pPr marL="355591" lvl="1" indent="-112181"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bg1"/>
                </a:solidFill>
              </a:rPr>
              <a:t>Нельзя</a:t>
            </a:r>
            <a:r>
              <a:rPr lang="ru-RU" sz="1067" baseline="0" dirty="0">
                <a:solidFill>
                  <a:schemeClr val="bg1"/>
                </a:solidFill>
              </a:rPr>
              <a:t> искажать пропорции</a:t>
            </a:r>
          </a:p>
          <a:p>
            <a:pPr marL="355591" lvl="1" indent="-112181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bg1"/>
                </a:solidFill>
              </a:rPr>
              <a:t>Рекомендуемое разрешение</a:t>
            </a:r>
            <a:r>
              <a:rPr lang="ru-RU" sz="1067" baseline="0" dirty="0">
                <a:solidFill>
                  <a:schemeClr val="bg1"/>
                </a:solidFill>
              </a:rPr>
              <a:t> – </a:t>
            </a:r>
            <a:br>
              <a:rPr lang="ru-RU" sz="1067" baseline="0" dirty="0">
                <a:solidFill>
                  <a:schemeClr val="bg1"/>
                </a:solidFill>
              </a:rPr>
            </a:br>
            <a:r>
              <a:rPr lang="ru-RU" sz="1067" baseline="0" dirty="0">
                <a:solidFill>
                  <a:schemeClr val="bg1"/>
                </a:solidFill>
              </a:rPr>
              <a:t>не более 150 пикселей на дюйм</a:t>
            </a:r>
            <a:endParaRPr lang="ru-RU" sz="1067" b="1" dirty="0">
              <a:solidFill>
                <a:schemeClr val="bg1"/>
              </a:solidFill>
            </a:endParaRPr>
          </a:p>
          <a:p>
            <a:pPr marL="243411" marR="0" lvl="0" indent="-243411" algn="l" defTabSz="10388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6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0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ОБЩИЕ РЕКОМЕНДАЦИИ</a:t>
            </a:r>
          </a:p>
          <a:p>
            <a:pPr marL="355591" marR="0" lvl="1" indent="-122764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Скажите «нет» презентациям </a:t>
            </a:r>
            <a:b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 большим количеством текста</a:t>
            </a:r>
          </a:p>
          <a:p>
            <a:pPr marL="355591" marR="0" lvl="1" indent="-122764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простые схемы </a:t>
            </a:r>
            <a:b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 графику</a:t>
            </a:r>
          </a:p>
          <a:p>
            <a:pPr marL="355591" marR="0" lvl="1" indent="-122764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67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Делайте слайды лаконичными</a:t>
            </a:r>
          </a:p>
          <a:p>
            <a:pPr marL="762841" marR="0" lvl="1" indent="-243411" algn="l" defTabSz="1038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067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12332119" y="91098"/>
            <a:ext cx="503453" cy="582612"/>
          </a:xfrm>
          <a:prstGeom prst="rect">
            <a:avLst/>
          </a:prstGeom>
          <a:solidFill>
            <a:srgbClr val="008C95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933" dirty="0">
                <a:solidFill>
                  <a:srgbClr val="FFFFFF"/>
                </a:solidFill>
              </a:rPr>
              <a:t>140</a:t>
            </a:r>
            <a:endParaRPr lang="ru-RU" sz="933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</a:t>
            </a:r>
            <a:r>
              <a:rPr lang="en-US" sz="933" dirty="0">
                <a:solidFill>
                  <a:srgbClr val="FFFFFF"/>
                </a:solidFill>
              </a:rPr>
              <a:t>49</a:t>
            </a:r>
            <a:endParaRPr lang="ru-RU" sz="933" dirty="0">
              <a:solidFill>
                <a:srgbClr val="FFFFFF"/>
              </a:solidFill>
            </a:endParaRP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12332119" y="1256321"/>
            <a:ext cx="503453" cy="58420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2332119" y="673711"/>
            <a:ext cx="503453" cy="582613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12332119" y="4490075"/>
            <a:ext cx="503453" cy="582613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12332119" y="2164372"/>
            <a:ext cx="503453" cy="58420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12332119" y="2742222"/>
            <a:ext cx="503453" cy="582612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12332119" y="3324840"/>
            <a:ext cx="503453" cy="582613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12332119" y="3907449"/>
            <a:ext cx="503453" cy="582612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12332119" y="5072672"/>
            <a:ext cx="503453" cy="58420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2332119" y="5656872"/>
            <a:ext cx="503453" cy="58420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12332122" y="1256321"/>
            <a:ext cx="503453" cy="58420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12332122" y="673711"/>
            <a:ext cx="503453" cy="582613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12332122" y="4490079"/>
            <a:ext cx="503453" cy="582613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2332122" y="2164372"/>
            <a:ext cx="503453" cy="58420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12332122" y="2742222"/>
            <a:ext cx="503453" cy="582612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2332122" y="3324840"/>
            <a:ext cx="503453" cy="582613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3" name="Прямоугольник 62"/>
          <p:cNvSpPr/>
          <p:nvPr userDrawn="1"/>
        </p:nvSpPr>
        <p:spPr>
          <a:xfrm>
            <a:off x="12332122" y="3907449"/>
            <a:ext cx="503453" cy="582612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2332122" y="5072672"/>
            <a:ext cx="503453" cy="58420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65" name="Прямоугольник 64"/>
          <p:cNvSpPr/>
          <p:nvPr userDrawn="1"/>
        </p:nvSpPr>
        <p:spPr>
          <a:xfrm>
            <a:off x="12332122" y="5656872"/>
            <a:ext cx="503453" cy="58420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cxnSp>
        <p:nvCxnSpPr>
          <p:cNvPr id="66" name="Прямая соединительная линия 65"/>
          <p:cNvCxnSpPr/>
          <p:nvPr userDrawn="1"/>
        </p:nvCxnSpPr>
        <p:spPr bwMode="auto">
          <a:xfrm>
            <a:off x="12994796" y="592667"/>
            <a:ext cx="2734733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541" y="634046"/>
            <a:ext cx="2263884" cy="4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30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8" y="160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" y="1604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86C755A-2601-4723-9377-E79A7BD6A82B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46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F12E0FC-AEDF-4579-8A81-E11F39FC8857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3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72" y="1605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2" y="1605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04E9-1F6B-42B8-9651-F8B88238EBB4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117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800" y="1055326"/>
            <a:ext cx="11520999" cy="50781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CB5A3F83-6244-4F55-980C-FC31E8403506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794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0800" y="1397004"/>
            <a:ext cx="5613400" cy="4733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 b="0"/>
            </a:lvl4pPr>
            <a:lvl5pPr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Объект 2"/>
          <p:cNvSpPr>
            <a:spLocks noGrp="1"/>
          </p:cNvSpPr>
          <p:nvPr>
            <p:ph sz="half" idx="13"/>
          </p:nvPr>
        </p:nvSpPr>
        <p:spPr>
          <a:xfrm>
            <a:off x="6210300" y="1397004"/>
            <a:ext cx="5613400" cy="4733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 b="0"/>
            </a:lvl4pPr>
            <a:lvl5pPr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6530EF3A-1EEF-4361-B7EC-86CA21628F84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240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801" y="1123042"/>
            <a:ext cx="3516391" cy="500744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1"/>
          </p:nvPr>
        </p:nvSpPr>
        <p:spPr>
          <a:xfrm>
            <a:off x="4206731" y="1123044"/>
            <a:ext cx="3648405" cy="500744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2"/>
          </p:nvPr>
        </p:nvSpPr>
        <p:spPr>
          <a:xfrm>
            <a:off x="8204676" y="1123044"/>
            <a:ext cx="3648405" cy="500744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fld id="{339CE270-76DF-49C6-988D-24D615005499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855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Объект 2"/>
          <p:cNvSpPr>
            <a:spLocks noGrp="1"/>
          </p:cNvSpPr>
          <p:nvPr>
            <p:ph idx="11"/>
          </p:nvPr>
        </p:nvSpPr>
        <p:spPr>
          <a:xfrm>
            <a:off x="340800" y="1702142"/>
            <a:ext cx="11515200" cy="4600601"/>
          </a:xfrm>
        </p:spPr>
        <p:txBody>
          <a:bodyPr numCol="6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ru-RU" sz="1600" dirty="0"/>
            </a:lvl1pPr>
            <a:lvl4pPr marL="1123625" indent="0">
              <a:buNone/>
              <a:defRPr/>
            </a:lvl4pPr>
            <a:lvl5pPr marL="1457286" indent="0">
              <a:buNone/>
              <a:defRPr/>
            </a:lvl5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340801" y="1016182"/>
            <a:ext cx="3480791" cy="5983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17"/>
          </p:nvPr>
        </p:nvSpPr>
        <p:spPr>
          <a:xfrm>
            <a:off x="4328413" y="1019747"/>
            <a:ext cx="3510383" cy="5983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18"/>
          </p:nvPr>
        </p:nvSpPr>
        <p:spPr>
          <a:xfrm>
            <a:off x="8345618" y="1019747"/>
            <a:ext cx="3510383" cy="5983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0800" y="272720"/>
            <a:ext cx="11515200" cy="705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r"/>
            <a:fld id="{BFCE89E2-6F05-4A70-967A-56999E07D05A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965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0801" y="1370013"/>
            <a:ext cx="5539252" cy="639763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0801" y="2009775"/>
            <a:ext cx="5539252" cy="4098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2273" y="1370013"/>
            <a:ext cx="5541428" cy="639763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2273" y="2009775"/>
            <a:ext cx="5541428" cy="4098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0800" y="272720"/>
            <a:ext cx="11515200" cy="705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B1EF603-1303-4188-BCBF-2002B15FC2BA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980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67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2CF7C11F-276E-48CA-9710-9A004F9A66E4}" type="datetime1">
              <a:rPr lang="ru-RU" smtClean="0"/>
              <a:t>22.12.2022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0800" y="2334280"/>
            <a:ext cx="11475280" cy="84580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536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76F19BF9-F7B9-4D17-A3A3-30BB91E196C2}" type="datetime1">
              <a:rPr lang="ru-RU" smtClean="0"/>
              <a:t>22.12.2022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0802" y="2488256"/>
            <a:ext cx="11476061" cy="1362075"/>
          </a:xfrm>
          <a:prstGeom prst="rect">
            <a:avLst/>
          </a:prstGeom>
        </p:spPr>
        <p:txBody>
          <a:bodyPr anchor="t"/>
          <a:lstStyle>
            <a:lvl1pPr algn="ctr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710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1C245F1D-8BE3-4AEE-94CD-9E41C890930E}" type="datetime1">
              <a:rPr lang="ru-RU" smtClean="0"/>
              <a:t>22.12.2022</a:t>
            </a:fld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Текст 18"/>
          <p:cNvSpPr>
            <a:spLocks noGrp="1"/>
          </p:cNvSpPr>
          <p:nvPr>
            <p:ph type="body" sz="quarter" idx="13"/>
          </p:nvPr>
        </p:nvSpPr>
        <p:spPr>
          <a:xfrm>
            <a:off x="816376" y="1800536"/>
            <a:ext cx="3935672" cy="290195"/>
          </a:xfrm>
          <a:prstGeom prst="rect">
            <a:avLst/>
          </a:prstGeom>
        </p:spPr>
        <p:txBody>
          <a:bodyPr/>
          <a:lstStyle>
            <a:lvl1pPr>
              <a:defRPr kumimoji="0" lang="ru-RU" sz="2400" b="0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7482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2097B993-8EEA-4512-9AAB-7C5780AACE9D}" type="datetime1">
              <a:rPr lang="ru-RU" smtClean="0"/>
              <a:t>22.12.2022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 bwMode="auto">
          <a:xfrm>
            <a:off x="3449675" y="1497761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3449675" y="5018300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1742165" y="1146144"/>
            <a:ext cx="1584000" cy="1584000"/>
          </a:xfrm>
          <a:prstGeom prst="ellipse">
            <a:avLst/>
          </a:prstGeom>
          <a:ln w="1905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1742165" y="2906228"/>
            <a:ext cx="1584000" cy="1584000"/>
          </a:xfrm>
          <a:prstGeom prst="ellipse">
            <a:avLst/>
          </a:prstGeom>
          <a:ln w="1905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1742165" y="4681837"/>
            <a:ext cx="1584000" cy="1584000"/>
          </a:xfrm>
          <a:prstGeom prst="ellipse">
            <a:avLst/>
          </a:prstGeom>
          <a:ln w="1905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1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3476514" y="1273227"/>
            <a:ext cx="6189268" cy="209779"/>
          </a:xfrm>
          <a:prstGeom prst="rect">
            <a:avLst/>
          </a:prstGeom>
        </p:spPr>
        <p:txBody>
          <a:bodyPr/>
          <a:lstStyle>
            <a:lvl1pPr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3476514" y="1524687"/>
            <a:ext cx="6189268" cy="1120528"/>
          </a:xfrm>
          <a:prstGeom prst="rect">
            <a:avLst/>
          </a:prstGeom>
        </p:spPr>
        <p:txBody>
          <a:bodyPr/>
          <a:lstStyle>
            <a:lvl1pPr>
              <a:defRPr lang="ru-RU" sz="1051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3476515" y="2985209"/>
            <a:ext cx="6189267" cy="209779"/>
          </a:xfrm>
          <a:prstGeom prst="rect">
            <a:avLst/>
          </a:prstGeom>
        </p:spPr>
        <p:txBody>
          <a:bodyPr/>
          <a:lstStyle>
            <a:lvl1pPr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3476515" y="3236669"/>
            <a:ext cx="6189267" cy="1120528"/>
          </a:xfrm>
          <a:prstGeom prst="rect">
            <a:avLst/>
          </a:prstGeom>
        </p:spPr>
        <p:txBody>
          <a:bodyPr/>
          <a:lstStyle>
            <a:lvl1pPr>
              <a:defRPr lang="ru-RU" sz="1051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20" hasCustomPrompt="1"/>
          </p:nvPr>
        </p:nvSpPr>
        <p:spPr>
          <a:xfrm>
            <a:off x="3476515" y="4816221"/>
            <a:ext cx="6189267" cy="209779"/>
          </a:xfrm>
          <a:prstGeom prst="rect">
            <a:avLst/>
          </a:prstGeom>
        </p:spPr>
        <p:txBody>
          <a:bodyPr/>
          <a:lstStyle>
            <a:lvl1pPr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21" hasCustomPrompt="1"/>
          </p:nvPr>
        </p:nvSpPr>
        <p:spPr>
          <a:xfrm>
            <a:off x="3476515" y="5067681"/>
            <a:ext cx="6189267" cy="1120528"/>
          </a:xfrm>
          <a:prstGeom prst="rect">
            <a:avLst/>
          </a:prstGeom>
        </p:spPr>
        <p:txBody>
          <a:bodyPr/>
          <a:lstStyle>
            <a:lvl1pPr>
              <a:defRPr lang="ru-RU" sz="1051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 bwMode="auto">
          <a:xfrm>
            <a:off x="3449675" y="3204137"/>
            <a:ext cx="6216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7365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0D152E2-E601-4D8E-8115-3125CCEE6E07}" type="datetime1">
              <a:rPr lang="ru-RU" smtClean="0"/>
              <a:t>22.12.2022</a:t>
            </a:fld>
            <a:endParaRPr lang="ru-RU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 bwMode="auto">
          <a:xfrm>
            <a:off x="939314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1221340" y="1524987"/>
            <a:ext cx="2544000" cy="254400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 anchor="ctr"/>
          <a:lstStyle>
            <a:lvl1pPr algn="ctr"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0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4754965" y="1524987"/>
            <a:ext cx="2544000" cy="254400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 anchor="ctr"/>
          <a:lstStyle>
            <a:lvl1pPr algn="ctr"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1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8331688" y="1524987"/>
            <a:ext cx="2544000" cy="254400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 anchor="ctr"/>
          <a:lstStyle>
            <a:lvl1pPr algn="ctr"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52732" y="4292472"/>
            <a:ext cx="3081216" cy="254973"/>
          </a:xfrm>
          <a:prstGeom prst="rect">
            <a:avLst/>
          </a:prstGeom>
        </p:spPr>
        <p:txBody>
          <a:bodyPr/>
          <a:lstStyle>
            <a:lvl1pPr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952732" y="4543931"/>
            <a:ext cx="3081216" cy="1361928"/>
          </a:xfrm>
          <a:prstGeom prst="rect">
            <a:avLst/>
          </a:prstGeom>
        </p:spPr>
        <p:txBody>
          <a:bodyPr/>
          <a:lstStyle>
            <a:lvl1pPr>
              <a:def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 bwMode="auto">
          <a:xfrm>
            <a:off x="4472939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4486357" y="4292472"/>
            <a:ext cx="3081216" cy="254973"/>
          </a:xfrm>
          <a:prstGeom prst="rect">
            <a:avLst/>
          </a:prstGeom>
        </p:spPr>
        <p:txBody>
          <a:bodyPr/>
          <a:lstStyle>
            <a:lvl1pPr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4486357" y="4543931"/>
            <a:ext cx="3081216" cy="1361928"/>
          </a:xfrm>
          <a:prstGeom prst="rect">
            <a:avLst/>
          </a:prstGeom>
        </p:spPr>
        <p:txBody>
          <a:bodyPr/>
          <a:lstStyle>
            <a:lvl1pPr>
              <a:def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27" name="Прямая соединительная линия 26"/>
          <p:cNvCxnSpPr/>
          <p:nvPr userDrawn="1"/>
        </p:nvCxnSpPr>
        <p:spPr bwMode="auto">
          <a:xfrm>
            <a:off x="8049662" y="4232333"/>
            <a:ext cx="31080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Текст 17"/>
          <p:cNvSpPr>
            <a:spLocks noGrp="1"/>
          </p:cNvSpPr>
          <p:nvPr>
            <p:ph type="body" sz="quarter" idx="20" hasCustomPrompt="1"/>
          </p:nvPr>
        </p:nvSpPr>
        <p:spPr>
          <a:xfrm>
            <a:off x="8063080" y="4292472"/>
            <a:ext cx="3081216" cy="254973"/>
          </a:xfrm>
          <a:prstGeom prst="rect">
            <a:avLst/>
          </a:prstGeom>
        </p:spPr>
        <p:txBody>
          <a:bodyPr/>
          <a:lstStyle>
            <a:lvl1pPr>
              <a:def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1" hasCustomPrompt="1"/>
          </p:nvPr>
        </p:nvSpPr>
        <p:spPr>
          <a:xfrm>
            <a:off x="8063080" y="4543931"/>
            <a:ext cx="3081216" cy="1361928"/>
          </a:xfrm>
          <a:prstGeom prst="rect">
            <a:avLst/>
          </a:prstGeom>
        </p:spPr>
        <p:txBody>
          <a:bodyPr/>
          <a:lstStyle>
            <a:lvl1pPr>
              <a:def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3017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8487-36EC-40FA-9F51-08C991A95085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215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бирюзов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 userDrawn="1"/>
        </p:nvSpPr>
        <p:spPr bwMode="auto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B95"/>
              </a:gs>
              <a:gs pos="100000">
                <a:srgbClr val="008B95">
                  <a:alpha val="50000"/>
                </a:srgbClr>
              </a:gs>
            </a:gsLst>
            <a:lin ang="27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06" y="6509325"/>
            <a:ext cx="1168385" cy="2208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 bwMode="auto">
          <a:xfrm>
            <a:off x="8178800" y="6380040"/>
            <a:ext cx="4013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bg1"/>
                </a:gs>
                <a:gs pos="38000">
                  <a:schemeClr val="bg1">
                    <a:alpha val="27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B6FDDA95-3668-4757-9404-16DBC19996DB}" type="datetime1">
              <a:rPr lang="ru-RU" smtClean="0"/>
              <a:t>22.12.2022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12332119" y="1"/>
            <a:ext cx="503453" cy="582612"/>
          </a:xfrm>
          <a:prstGeom prst="rect">
            <a:avLst/>
          </a:prstGeom>
          <a:solidFill>
            <a:srgbClr val="008C95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933" dirty="0">
                <a:solidFill>
                  <a:srgbClr val="FFFFFF"/>
                </a:solidFill>
              </a:rPr>
              <a:t>140</a:t>
            </a:r>
            <a:endParaRPr lang="ru-RU" sz="933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</a:t>
            </a:r>
            <a:r>
              <a:rPr lang="en-US" sz="933" dirty="0">
                <a:solidFill>
                  <a:srgbClr val="FFFFFF"/>
                </a:solidFill>
              </a:rPr>
              <a:t>49</a:t>
            </a:r>
            <a:endParaRPr lang="ru-RU" sz="933" dirty="0">
              <a:solidFill>
                <a:srgbClr val="FFFFFF"/>
              </a:solidFill>
            </a:endParaRP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12332119" y="1165224"/>
            <a:ext cx="503453" cy="58420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12332119" y="582614"/>
            <a:ext cx="503453" cy="582613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12332119" y="4398978"/>
            <a:ext cx="503453" cy="582613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2332119" y="2073275"/>
            <a:ext cx="503453" cy="5842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12332119" y="2651125"/>
            <a:ext cx="503453" cy="582612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12332119" y="3233743"/>
            <a:ext cx="503453" cy="582613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12332119" y="3816351"/>
            <a:ext cx="503453" cy="58261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12332119" y="4981575"/>
            <a:ext cx="503453" cy="58420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12332119" y="5565775"/>
            <a:ext cx="503453" cy="58420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12332122" y="1165224"/>
            <a:ext cx="503453" cy="58420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2332122" y="582614"/>
            <a:ext cx="503453" cy="582613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12332122" y="4398982"/>
            <a:ext cx="503453" cy="582613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12332122" y="2073275"/>
            <a:ext cx="503453" cy="5842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12332122" y="2651125"/>
            <a:ext cx="503453" cy="582612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2332122" y="3233743"/>
            <a:ext cx="503453" cy="582613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12332122" y="3816351"/>
            <a:ext cx="503453" cy="58261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2332122" y="4981575"/>
            <a:ext cx="503453" cy="58420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63" name="Прямоугольник 62"/>
          <p:cNvSpPr/>
          <p:nvPr userDrawn="1"/>
        </p:nvSpPr>
        <p:spPr>
          <a:xfrm>
            <a:off x="12332122" y="5565775"/>
            <a:ext cx="503453" cy="58420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265482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"/>
            <a:ext cx="12192000" cy="6854613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think-cell Slide" r:id="rId5" imgW="180" imgH="180" progId="TCLayout.ActiveDocument.1">
                  <p:embed/>
                </p:oleObj>
              </mc:Choice>
              <mc:Fallback>
                <p:oleObj name="think-cell Slide" r:id="rId5" imgW="180" imgH="18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725" y="580271"/>
            <a:ext cx="9911876" cy="705600"/>
          </a:xfrm>
        </p:spPr>
        <p:txBody>
          <a:bodyPr/>
          <a:lstStyle>
            <a:lvl1pPr>
              <a:lnSpc>
                <a:spcPct val="90000"/>
              </a:lnSpc>
              <a:defRPr b="1">
                <a:solidFill>
                  <a:srgbClr val="EBF7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125" y="6566245"/>
            <a:ext cx="991212" cy="187319"/>
          </a:xfrm>
          <a:prstGeom prst="rect">
            <a:avLst/>
          </a:prstGeom>
        </p:spPr>
      </p:pic>
      <p:cxnSp>
        <p:nvCxnSpPr>
          <p:cNvPr id="11" name="Прямая соединительная линия 41"/>
          <p:cNvCxnSpPr/>
          <p:nvPr userDrawn="1"/>
        </p:nvCxnSpPr>
        <p:spPr bwMode="auto">
          <a:xfrm>
            <a:off x="5521570" y="6393521"/>
            <a:ext cx="6670431" cy="0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8C95">
                    <a:alpha val="50000"/>
                  </a:srgbClr>
                </a:gs>
                <a:gs pos="23000">
                  <a:srgbClr val="008C95">
                    <a:alpha val="30000"/>
                  </a:srgbClr>
                </a:gs>
                <a:gs pos="79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55734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74" y="1605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4" y="1605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153671B-82E7-4D28-A2B7-5A6CAD5FAA20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050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70" y="1605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0" y="1605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889D9D7-5D81-445F-9023-4A12E624952D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61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21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D1860B0-8B8D-43E2-88E5-3F0CCB0B2A40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32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8D7BBE2A-8AB2-49E3-949E-7EBCA6BEBB1D}" type="datetime1">
              <a:rPr lang="ru-RU" smtClean="0"/>
              <a:t>22.12.2022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0800" y="1970340"/>
            <a:ext cx="11475280" cy="845800"/>
          </a:xfrm>
          <a:prstGeom prst="rect">
            <a:avLst/>
          </a:prstGeom>
        </p:spPr>
        <p:txBody>
          <a:bodyPr anchor="t"/>
          <a:lstStyle>
            <a:lvl1pPr algn="l">
              <a:defRPr sz="2667" b="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304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1F87A532-259F-478A-9DD4-276AD6CB68F8}" type="datetime1">
              <a:rPr lang="ru-RU" smtClean="0"/>
              <a:t>22.12.2022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0802" y="2306288"/>
            <a:ext cx="11476061" cy="1362075"/>
          </a:xfrm>
          <a:prstGeom prst="rect">
            <a:avLst/>
          </a:prstGeom>
        </p:spPr>
        <p:txBody>
          <a:bodyPr anchor="t"/>
          <a:lstStyle>
            <a:lvl1pPr algn="ctr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52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Слайд think-cell" r:id="rId4" imgW="347" imgH="348" progId="TCLayout.ActiveDocument.1">
                  <p:embed/>
                </p:oleObj>
              </mc:Choice>
              <mc:Fallback>
                <p:oleObj name="Слайд think-cell" r:id="rId4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83D43928-F32F-4491-8EC0-29D29682A005}" type="datetime1">
              <a:rPr lang="ru-RU" smtClean="0"/>
              <a:t>22.12.2022</a:t>
            </a:fld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841757" y="2174551"/>
            <a:ext cx="2608809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827609" y="2174551"/>
            <a:ext cx="355868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Текст 18"/>
          <p:cNvSpPr>
            <a:spLocks noGrp="1"/>
          </p:cNvSpPr>
          <p:nvPr>
            <p:ph type="body" sz="quarter" idx="13"/>
          </p:nvPr>
        </p:nvSpPr>
        <p:spPr>
          <a:xfrm>
            <a:off x="816376" y="1736846"/>
            <a:ext cx="3935672" cy="290195"/>
          </a:xfrm>
          <a:prstGeom prst="rect">
            <a:avLst/>
          </a:prstGeom>
        </p:spPr>
        <p:txBody>
          <a:bodyPr/>
          <a:lstStyle>
            <a:lvl1pPr>
              <a:defRPr kumimoji="0" lang="ru-RU" sz="2400" b="0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138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C1816810-2EE4-4771-B72C-8A645C48A40A}" type="datetime1">
              <a:rPr lang="ru-RU" smtClean="0"/>
              <a:t>22.12.2022</a:t>
            </a:fld>
            <a:endParaRPr lang="ru-RU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3"/>
          </p:nvPr>
        </p:nvSpPr>
        <p:spPr>
          <a:xfrm>
            <a:off x="340785" y="1331385"/>
            <a:ext cx="11533716" cy="4794249"/>
          </a:xfrm>
        </p:spPr>
        <p:txBody>
          <a:bodyPr/>
          <a:lstStyle>
            <a:lvl1pPr>
              <a:defRPr sz="1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5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849" y="938845"/>
            <a:ext cx="5563771" cy="5315907"/>
          </a:xfrm>
        </p:spPr>
        <p:txBody>
          <a:bodyPr/>
          <a:lstStyle>
            <a:lvl1pPr>
              <a:defRPr sz="2000"/>
            </a:lvl1pPr>
            <a:lvl2pPr marL="607805" indent="-216428">
              <a:defRPr sz="1867"/>
            </a:lvl2pPr>
            <a:lvl3pPr marL="1019020" indent="-230857">
              <a:defRPr sz="1733"/>
            </a:lvl3pPr>
            <a:lvl4pPr marL="1323823" indent="-200198">
              <a:tabLst>
                <a:tab pos="1323823" algn="l"/>
              </a:tabLst>
              <a:defRPr sz="1333" b="0"/>
            </a:lvl4pPr>
            <a:lvl5pPr marL="1626823" indent="-169537"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3"/>
          </p:nvPr>
        </p:nvSpPr>
        <p:spPr>
          <a:xfrm>
            <a:off x="6262469" y="938845"/>
            <a:ext cx="5563771" cy="5315907"/>
          </a:xfrm>
        </p:spPr>
        <p:txBody>
          <a:bodyPr/>
          <a:lstStyle>
            <a:lvl1pPr>
              <a:defRPr sz="2000"/>
            </a:lvl1pPr>
            <a:lvl2pPr marL="607805" indent="-216428">
              <a:defRPr sz="1867"/>
            </a:lvl2pPr>
            <a:lvl3pPr marL="1019020" indent="-230857">
              <a:defRPr sz="1733"/>
            </a:lvl3pPr>
            <a:lvl4pPr marL="1323823" indent="-200198">
              <a:tabLst>
                <a:tab pos="1323823" algn="l"/>
              </a:tabLst>
              <a:defRPr sz="1333" b="0"/>
            </a:lvl4pPr>
            <a:lvl5pPr marL="1626823" indent="-169537"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6E653F82-2276-493C-9DF1-50699C796FB6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23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9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9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698" y="923027"/>
            <a:ext cx="11497020" cy="53317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D3B0-8634-4AA2-8F51-A154F1832F1B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52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C:\Users\PomelovAN\Desktop\Новые шаблоны для внутренней и внешней презентации\ppt pic\SIBUR_12324_m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521"/>
          </a:xfrm>
          <a:prstGeom prst="rect">
            <a:avLst/>
          </a:prstGeom>
          <a:gradFill>
            <a:gsLst>
              <a:gs pos="25000">
                <a:srgbClr val="008C95">
                  <a:alpha val="75000"/>
                </a:srgbClr>
              </a:gs>
              <a:gs pos="100000">
                <a:srgbClr val="008C95">
                  <a:alpha val="65000"/>
                </a:srgbClr>
              </a:gs>
            </a:gsLst>
            <a:lin ang="2700000" scaled="0"/>
          </a:gradFill>
        </p:spPr>
      </p:pic>
      <p:sp>
        <p:nvSpPr>
          <p:cNvPr id="1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55507" y="1867325"/>
            <a:ext cx="9622093" cy="1922356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>
            <a:lvl1pPr>
              <a:defRPr lang="ru-RU" sz="3733" b="1" i="0" u="none" spc="0" baseline="0" dirty="0" smtClean="0">
                <a:solidFill>
                  <a:schemeClr val="bg1"/>
                </a:solidFill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5507" y="3789680"/>
            <a:ext cx="9632253" cy="548640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55234" y="4632960"/>
            <a:ext cx="4664287" cy="1300057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spcBef>
                <a:spcPts val="0"/>
              </a:spcBef>
              <a:defRPr sz="18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Докладчик: Иванов Иван Иванович</a:t>
            </a:r>
            <a:br>
              <a:rPr lang="ru-RU" dirty="0"/>
            </a:br>
            <a:r>
              <a:rPr lang="ru-RU" dirty="0"/>
              <a:t>Должность</a:t>
            </a:r>
          </a:p>
          <a:p>
            <a:pPr lvl="0"/>
            <a:r>
              <a:rPr lang="ru-RU" dirty="0"/>
              <a:t>Отдел. Подразделение</a:t>
            </a:r>
          </a:p>
          <a:p>
            <a:pPr lvl="0"/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653954" y="4632960"/>
            <a:ext cx="4664287" cy="1300057"/>
          </a:xfrm>
          <a:effectLst>
            <a:outerShdw blurRad="381000" dist="508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spcBef>
                <a:spcPts val="0"/>
              </a:spcBef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Место проведения презентации.</a:t>
            </a:r>
          </a:p>
          <a:p>
            <a:pPr lvl="0"/>
            <a:r>
              <a:rPr lang="ru-RU" dirty="0"/>
              <a:t>Москва  08.08.2017г.</a:t>
            </a:r>
          </a:p>
          <a:p>
            <a:pPr lvl="0"/>
            <a:endParaRPr lang="ru-RU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507" y="548680"/>
            <a:ext cx="2401709" cy="4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4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8" y="160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" y="1604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3B9CA2F-B2CD-4571-9816-DADDC57384C5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580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79" y="1055326"/>
            <a:ext cx="11334420" cy="50781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5EA8779-D487-469A-B797-4A169FEC822B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530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CA3A379-7A78-4023-BC11-EB9E616D62CD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622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81" y="1055326"/>
            <a:ext cx="3516391" cy="50781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1"/>
          </p:nvPr>
        </p:nvSpPr>
        <p:spPr>
          <a:xfrm>
            <a:off x="4300022" y="1052302"/>
            <a:ext cx="3648405" cy="50781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2"/>
          </p:nvPr>
        </p:nvSpPr>
        <p:spPr>
          <a:xfrm>
            <a:off x="8204676" y="1052302"/>
            <a:ext cx="3648405" cy="507819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fld id="{0F4EF1A3-AEB9-428B-950A-5D777D8DB7BD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560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Объект 2"/>
          <p:cNvSpPr>
            <a:spLocks noGrp="1"/>
          </p:cNvSpPr>
          <p:nvPr>
            <p:ph idx="11"/>
          </p:nvPr>
        </p:nvSpPr>
        <p:spPr>
          <a:xfrm>
            <a:off x="530432" y="1702142"/>
            <a:ext cx="10989201" cy="4600601"/>
          </a:xfrm>
        </p:spPr>
        <p:txBody>
          <a:bodyPr numCol="6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ru-RU" sz="1200" dirty="0"/>
            </a:lvl1pPr>
            <a:lvl4pPr marL="1123625" indent="0">
              <a:buNone/>
              <a:defRPr/>
            </a:lvl4pPr>
            <a:lvl5pPr marL="1457286" indent="0">
              <a:buNone/>
              <a:defRPr/>
            </a:lvl5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533401" y="870096"/>
            <a:ext cx="3480791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17"/>
          </p:nvPr>
        </p:nvSpPr>
        <p:spPr>
          <a:xfrm>
            <a:off x="4256530" y="873661"/>
            <a:ext cx="351038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18"/>
          </p:nvPr>
        </p:nvSpPr>
        <p:spPr>
          <a:xfrm>
            <a:off x="8009251" y="873661"/>
            <a:ext cx="351038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r"/>
            <a:fld id="{848DA03A-37B1-4D93-982D-BE9D5E95E361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73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397004"/>
            <a:ext cx="5613400" cy="4733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 b="0"/>
            </a:lvl4pPr>
            <a:lvl5pPr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Объект 2"/>
          <p:cNvSpPr>
            <a:spLocks noGrp="1"/>
          </p:cNvSpPr>
          <p:nvPr>
            <p:ph sz="half" idx="13"/>
          </p:nvPr>
        </p:nvSpPr>
        <p:spPr>
          <a:xfrm>
            <a:off x="6210300" y="1397004"/>
            <a:ext cx="5613400" cy="4733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 b="0"/>
            </a:lvl4pPr>
            <a:lvl5pPr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0A9CD0C-25D6-478C-BD44-A34ADBA2BD15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663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1" y="1370013"/>
            <a:ext cx="5539252" cy="639763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3401" y="2009775"/>
            <a:ext cx="5539252" cy="4098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2273" y="1370013"/>
            <a:ext cx="5541428" cy="639763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519336" indent="0">
              <a:buNone/>
              <a:defRPr sz="2267" b="1"/>
            </a:lvl2pPr>
            <a:lvl3pPr marL="1038674" indent="0">
              <a:buNone/>
              <a:defRPr sz="2000" b="1"/>
            </a:lvl3pPr>
            <a:lvl4pPr marL="1558012" indent="0">
              <a:buNone/>
              <a:defRPr sz="1867" b="1"/>
            </a:lvl4pPr>
            <a:lvl5pPr marL="2077349" indent="0">
              <a:buNone/>
              <a:defRPr sz="1867" b="1"/>
            </a:lvl5pPr>
            <a:lvl6pPr marL="2596686" indent="0">
              <a:buNone/>
              <a:defRPr sz="1867" b="1"/>
            </a:lvl6pPr>
            <a:lvl7pPr marL="3116026" indent="0">
              <a:buNone/>
              <a:defRPr sz="1867" b="1"/>
            </a:lvl7pPr>
            <a:lvl8pPr marL="3635361" indent="0">
              <a:buNone/>
              <a:defRPr sz="1867" b="1"/>
            </a:lvl8pPr>
            <a:lvl9pPr marL="4154699" indent="0">
              <a:buNone/>
              <a:defRPr sz="18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2273" y="2009775"/>
            <a:ext cx="5541428" cy="409892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A309A4C-E560-47FF-AEC9-D312479E0EA9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409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B95"/>
              </a:gs>
              <a:gs pos="100000">
                <a:srgbClr val="008B95">
                  <a:alpha val="50000"/>
                </a:srgbClr>
              </a:gs>
            </a:gsLst>
            <a:lin ang="27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2403026" y="109539"/>
            <a:ext cx="816708" cy="582612"/>
          </a:xfrm>
          <a:prstGeom prst="rect">
            <a:avLst/>
          </a:prstGeom>
          <a:solidFill>
            <a:srgbClr val="008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FFFFFF"/>
                </a:solidFill>
              </a:rPr>
              <a:t>140</a:t>
            </a:r>
            <a:endParaRPr lang="ru-RU" sz="12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</a:t>
            </a:r>
            <a:r>
              <a:rPr lang="en-US" sz="1200" dirty="0">
                <a:solidFill>
                  <a:srgbClr val="FFFFFF"/>
                </a:solidFill>
              </a:rPr>
              <a:t>49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2403026" y="1274763"/>
            <a:ext cx="816708" cy="5842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12403026" y="692152"/>
            <a:ext cx="816708" cy="58261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2403026" y="4508512"/>
            <a:ext cx="816708" cy="582613"/>
          </a:xfrm>
          <a:prstGeom prst="rect">
            <a:avLst/>
          </a:prstGeom>
          <a:solidFill>
            <a:srgbClr val="E5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403026" y="2182813"/>
            <a:ext cx="816708" cy="584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12403026" y="2760663"/>
            <a:ext cx="816708" cy="582612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2403026" y="3343281"/>
            <a:ext cx="816708" cy="5826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2403026" y="3925890"/>
            <a:ext cx="816708" cy="5826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2403026" y="5091113"/>
            <a:ext cx="816708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2403026" y="5675313"/>
            <a:ext cx="816708" cy="58420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403029" y="1274763"/>
            <a:ext cx="816708" cy="5842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2403029" y="692152"/>
            <a:ext cx="816708" cy="58261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2403029" y="4508516"/>
            <a:ext cx="816708" cy="582613"/>
          </a:xfrm>
          <a:prstGeom prst="rect">
            <a:avLst/>
          </a:prstGeom>
          <a:solidFill>
            <a:srgbClr val="E5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2403029" y="2182813"/>
            <a:ext cx="816708" cy="584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2403029" y="2760663"/>
            <a:ext cx="816708" cy="582612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403029" y="3343281"/>
            <a:ext cx="816708" cy="5826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12403029" y="3925890"/>
            <a:ext cx="816708" cy="5826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2403029" y="5091113"/>
            <a:ext cx="816708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2403029" y="5675313"/>
            <a:ext cx="816708" cy="58420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31</a:t>
            </a:r>
          </a:p>
        </p:txBody>
      </p:sp>
      <p:pic>
        <p:nvPicPr>
          <p:cNvPr id="37" name="Picture 268" descr="C:\Users\PomelovAN\Desktop\Новые шаблоны для внутренней и внешней презентации\ppt pic\SIBUR_123245.png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13651"/>
            <a:ext cx="572077" cy="33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40"/>
          <p:cNvCxnSpPr/>
          <p:nvPr userDrawn="1"/>
        </p:nvCxnSpPr>
        <p:spPr bwMode="auto">
          <a:xfrm>
            <a:off x="8178800" y="6380040"/>
            <a:ext cx="40132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gradFill flip="none" rotWithShape="1">
              <a:gsLst>
                <a:gs pos="0">
                  <a:schemeClr val="bg1"/>
                </a:gs>
                <a:gs pos="38000">
                  <a:schemeClr val="bg1">
                    <a:alpha val="27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223" descr="C:\Users\PomelovAN\Desktop\Новые шаблоны для внутренней и внешней презентации\ppt pic\SIBUR_12324_6.png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18060" y="0"/>
            <a:ext cx="673941" cy="36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577" y="6511927"/>
            <a:ext cx="1154615" cy="218199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33EF73E7-25B9-48F2-B3B6-1D421CEA939B}" type="datetime1">
              <a:rPr lang="ru-RU" smtClean="0"/>
              <a:t>22.12.2022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65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ОБЛОЖКА как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 userDrawn="1"/>
        </p:nvSpPr>
        <p:spPr bwMode="auto">
          <a:xfrm>
            <a:off x="3917" y="0"/>
            <a:ext cx="12192000" cy="6866467"/>
          </a:xfrm>
          <a:prstGeom prst="rect">
            <a:avLst/>
          </a:prstGeom>
          <a:gradFill>
            <a:gsLst>
              <a:gs pos="0">
                <a:srgbClr val="008B95">
                  <a:alpha val="59000"/>
                  <a:lumMod val="94000"/>
                </a:srgbClr>
              </a:gs>
              <a:gs pos="100000">
                <a:srgbClr val="008B95">
                  <a:alpha val="20000"/>
                  <a:lumMod val="71000"/>
                  <a:lumOff val="29000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854AF117-986A-4913-A36E-E9AA5B27AD1C}" type="datetime1">
              <a:rPr lang="ru-RU" smtClean="0"/>
              <a:t>22.12.2022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46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154" y="2488257"/>
            <a:ext cx="11349708" cy="1362075"/>
          </a:xfrm>
        </p:spPr>
        <p:txBody>
          <a:bodyPr anchor="t"/>
          <a:lstStyle>
            <a:lvl1pPr algn="ctr">
              <a:defRPr sz="2667" b="0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810C-3DCD-42CB-B3B1-674AF022C3F0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12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3" y="1127705"/>
            <a:ext cx="4011084" cy="307396"/>
          </a:xfrm>
        </p:spPr>
        <p:txBody>
          <a:bodyPr anchor="b"/>
          <a:lstStyle>
            <a:lvl1pPr algn="l">
              <a:defRPr sz="199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1123951"/>
            <a:ext cx="6815667" cy="1270575"/>
          </a:xfrm>
        </p:spPr>
        <p:txBody>
          <a:bodyPr/>
          <a:lstStyle>
            <a:lvl1pPr>
              <a:defRPr sz="1997"/>
            </a:lvl1pPr>
            <a:lvl2pPr>
              <a:defRPr sz="1864"/>
            </a:lvl2pPr>
            <a:lvl3pPr>
              <a:defRPr sz="1731"/>
            </a:lvl3pPr>
            <a:lvl4pPr>
              <a:defRPr sz="1332"/>
            </a:lvl4pPr>
            <a:lvl5pPr>
              <a:defRPr sz="1332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084" cy="204931"/>
          </a:xfrm>
        </p:spPr>
        <p:txBody>
          <a:bodyPr/>
          <a:lstStyle>
            <a:lvl1pPr marL="0" indent="0">
              <a:buNone/>
              <a:defRPr sz="1332"/>
            </a:lvl1pPr>
            <a:lvl2pPr marL="519016" indent="0">
              <a:buNone/>
              <a:defRPr sz="1332"/>
            </a:lvl2pPr>
            <a:lvl3pPr marL="1038034" indent="0">
              <a:buNone/>
              <a:defRPr sz="1199"/>
            </a:lvl3pPr>
            <a:lvl4pPr marL="1557050" indent="0">
              <a:buNone/>
              <a:defRPr sz="1065"/>
            </a:lvl4pPr>
            <a:lvl5pPr marL="2076065" indent="0">
              <a:buNone/>
              <a:defRPr sz="1065"/>
            </a:lvl5pPr>
            <a:lvl6pPr marL="2595083" indent="0">
              <a:buNone/>
              <a:defRPr sz="1065"/>
            </a:lvl6pPr>
            <a:lvl7pPr marL="3114101" indent="0">
              <a:buNone/>
              <a:defRPr sz="1065"/>
            </a:lvl7pPr>
            <a:lvl8pPr marL="3633116" indent="0">
              <a:buNone/>
              <a:defRPr sz="1065"/>
            </a:lvl8pPr>
            <a:lvl9pPr marL="4152132" indent="0">
              <a:buNone/>
              <a:defRPr sz="106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11541" y="6550126"/>
            <a:ext cx="7195820" cy="163945"/>
          </a:xfrm>
        </p:spPr>
        <p:txBody>
          <a:bodyPr/>
          <a:lstStyle/>
          <a:p>
            <a:fld id="{1D25D69D-C32F-413F-AAD9-3E677557AB74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8392195" y="6576965"/>
            <a:ext cx="1200572" cy="491836"/>
          </a:xfrm>
        </p:spPr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690622" y="6562101"/>
            <a:ext cx="218439" cy="163945"/>
          </a:xfrm>
        </p:spPr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628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64" b="0" i="0">
                <a:solidFill>
                  <a:srgbClr val="008B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65" b="0" i="0">
                <a:solidFill>
                  <a:srgbClr val="008B94"/>
                </a:solidFill>
                <a:latin typeface="Arial"/>
                <a:cs typeface="Arial"/>
              </a:defRPr>
            </a:lvl1pPr>
          </a:lstStyle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65" b="0" i="0">
                <a:solidFill>
                  <a:srgbClr val="008B94"/>
                </a:solidFill>
                <a:latin typeface="Arial"/>
                <a:cs typeface="Arial"/>
              </a:defRPr>
            </a:lvl1pPr>
          </a:lstStyle>
          <a:p>
            <a:pPr marL="16913">
              <a:spcBef>
                <a:spcPts val="27"/>
              </a:spcBef>
            </a:pPr>
            <a:fld id="{8F9D7893-170F-4153-915A-283E4D65697B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5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98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510952"/>
            <a:ext cx="571685" cy="3339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97"/>
          </a:p>
        </p:txBody>
      </p:sp>
      <p:sp>
        <p:nvSpPr>
          <p:cNvPr id="17" name="bk object 17"/>
          <p:cNvSpPr/>
          <p:nvPr/>
        </p:nvSpPr>
        <p:spPr>
          <a:xfrm>
            <a:off x="11518087" y="2177"/>
            <a:ext cx="673437" cy="3630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97"/>
          </a:p>
        </p:txBody>
      </p:sp>
      <p:sp>
        <p:nvSpPr>
          <p:cNvPr id="18" name="bk object 18"/>
          <p:cNvSpPr/>
          <p:nvPr/>
        </p:nvSpPr>
        <p:spPr>
          <a:xfrm>
            <a:off x="10061754" y="6505810"/>
            <a:ext cx="1153921" cy="217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97"/>
          </a:p>
        </p:txBody>
      </p:sp>
      <p:sp>
        <p:nvSpPr>
          <p:cNvPr id="19" name="bk object 19"/>
          <p:cNvSpPr/>
          <p:nvPr/>
        </p:nvSpPr>
        <p:spPr>
          <a:xfrm>
            <a:off x="8567997" y="6365352"/>
            <a:ext cx="3624580" cy="0"/>
          </a:xfrm>
          <a:custGeom>
            <a:avLst/>
            <a:gdLst/>
            <a:ahLst/>
            <a:cxnLst/>
            <a:rect l="l" t="t" r="r" b="b"/>
            <a:pathLst>
              <a:path w="2718434">
                <a:moveTo>
                  <a:pt x="0" y="0"/>
                </a:moveTo>
                <a:lnTo>
                  <a:pt x="2718003" y="0"/>
                </a:lnTo>
              </a:path>
            </a:pathLst>
          </a:custGeom>
          <a:ln w="34919">
            <a:solidFill>
              <a:srgbClr val="BED8DD"/>
            </a:solidFill>
          </a:ln>
        </p:spPr>
        <p:txBody>
          <a:bodyPr wrap="square" lIns="0" tIns="0" rIns="0" bIns="0" rtlCol="0"/>
          <a:lstStyle/>
          <a:p>
            <a:endParaRPr sz="19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64" b="0" i="0">
                <a:solidFill>
                  <a:srgbClr val="008B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65" b="0" i="0">
                <a:solidFill>
                  <a:srgbClr val="008B94"/>
                </a:solidFill>
                <a:latin typeface="Arial"/>
                <a:cs typeface="Arial"/>
              </a:defRPr>
            </a:lvl1pPr>
          </a:lstStyle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65" b="0" i="0">
                <a:solidFill>
                  <a:srgbClr val="008B94"/>
                </a:solidFill>
                <a:latin typeface="Arial"/>
                <a:cs typeface="Arial"/>
              </a:defRPr>
            </a:lvl1pPr>
          </a:lstStyle>
          <a:p>
            <a:pPr marL="16913">
              <a:spcBef>
                <a:spcPts val="27"/>
              </a:spcBef>
            </a:pPr>
            <a:fld id="{993FB343-526A-4DCA-BECB-EBCD588AFFA8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5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761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70" y="1605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0" y="1605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79FFB38-BCAE-4AB8-8C11-4695D89AFD4F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56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F63F7F1C-8234-4FBE-9B59-94246A6BE6A7}" type="datetime1">
              <a:rPr lang="ru-RU" smtClean="0"/>
              <a:t>22.12.2022</a:t>
            </a:fld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1428" y="1509184"/>
            <a:ext cx="1824000" cy="182400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688072" y="1509184"/>
            <a:ext cx="1824001" cy="182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914716" y="1509184"/>
            <a:ext cx="1824001" cy="182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7141359" y="1509184"/>
            <a:ext cx="1824000" cy="182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9368000" y="1509184"/>
            <a:ext cx="1824000" cy="182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78365" y="3516435"/>
            <a:ext cx="1824000" cy="231140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705003" y="3516435"/>
            <a:ext cx="1824000" cy="231140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931640" y="3516435"/>
            <a:ext cx="1824000" cy="231140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7158277" y="3516435"/>
            <a:ext cx="1824000" cy="231140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9384913" y="3516435"/>
            <a:ext cx="1824000" cy="231140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4081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1693" y="938845"/>
            <a:ext cx="5678836" cy="5315907"/>
          </a:xfrm>
        </p:spPr>
        <p:txBody>
          <a:bodyPr/>
          <a:lstStyle>
            <a:lvl1pPr>
              <a:defRPr sz="2000"/>
            </a:lvl1pPr>
            <a:lvl2pPr marL="607597" indent="-216356">
              <a:defRPr sz="1867"/>
            </a:lvl2pPr>
            <a:lvl3pPr marL="1018672" indent="-230777">
              <a:defRPr sz="1733"/>
            </a:lvl3pPr>
            <a:lvl4pPr marL="1323371" indent="-200130">
              <a:tabLst>
                <a:tab pos="1323371" algn="l"/>
              </a:tabLst>
              <a:defRPr sz="1333" b="0"/>
            </a:lvl4pPr>
            <a:lvl5pPr marL="1626270" indent="-169478">
              <a:defRPr sz="1333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6027" y="938845"/>
            <a:ext cx="5689452" cy="5315907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7597" indent="-216356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1867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672" indent="-230777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1733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371" indent="-20013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1333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6270" indent="-16947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lang="ru-RU" sz="1333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980AC-B7BA-42BA-917C-1416F8D69AAE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1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159" indent="0">
              <a:buNone/>
              <a:defRPr sz="2267" b="1"/>
            </a:lvl2pPr>
            <a:lvl3pPr marL="1038319" indent="0">
              <a:buNone/>
              <a:defRPr sz="2000" b="1"/>
            </a:lvl3pPr>
            <a:lvl4pPr marL="1557481" indent="0">
              <a:buNone/>
              <a:defRPr sz="1867" b="1"/>
            </a:lvl4pPr>
            <a:lvl5pPr marL="2076641" indent="0">
              <a:buNone/>
              <a:defRPr sz="1867" b="1"/>
            </a:lvl5pPr>
            <a:lvl6pPr marL="2595800" indent="0">
              <a:buNone/>
              <a:defRPr sz="1867" b="1"/>
            </a:lvl6pPr>
            <a:lvl7pPr marL="3114965" indent="0">
              <a:buNone/>
              <a:defRPr sz="1867" b="1"/>
            </a:lvl7pPr>
            <a:lvl8pPr marL="3634121" indent="0">
              <a:buNone/>
              <a:defRPr sz="1867" b="1"/>
            </a:lvl8pPr>
            <a:lvl9pPr marL="4153281" indent="0">
              <a:buNone/>
              <a:defRPr sz="18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7987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519159" indent="0">
              <a:buNone/>
              <a:defRPr sz="2267" b="1"/>
            </a:lvl2pPr>
            <a:lvl3pPr marL="1038319" indent="0">
              <a:buNone/>
              <a:defRPr sz="2000" b="1"/>
            </a:lvl3pPr>
            <a:lvl4pPr marL="1557481" indent="0">
              <a:buNone/>
              <a:defRPr sz="1867" b="1"/>
            </a:lvl4pPr>
            <a:lvl5pPr marL="2076641" indent="0">
              <a:buNone/>
              <a:defRPr sz="1867" b="1"/>
            </a:lvl5pPr>
            <a:lvl6pPr marL="2595800" indent="0">
              <a:buNone/>
              <a:defRPr sz="1867" b="1"/>
            </a:lvl6pPr>
            <a:lvl7pPr marL="3114965" indent="0">
              <a:buNone/>
              <a:defRPr sz="1867" b="1"/>
            </a:lvl7pPr>
            <a:lvl8pPr marL="3634121" indent="0">
              <a:buNone/>
              <a:defRPr sz="1867" b="1"/>
            </a:lvl8pPr>
            <a:lvl9pPr marL="4153281" indent="0">
              <a:buNone/>
              <a:defRPr sz="18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407987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0AA1-8855-473B-BF08-C79ADCF61B0A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9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1123955"/>
            <a:ext cx="6815667" cy="5002215"/>
          </a:xfrm>
        </p:spPr>
        <p:txBody>
          <a:bodyPr/>
          <a:lstStyle>
            <a:lvl1pPr>
              <a:defRPr sz="2000"/>
            </a:lvl1pPr>
            <a:lvl2pPr>
              <a:defRPr sz="1867"/>
            </a:lvl2pPr>
            <a:lvl3pPr>
              <a:defRPr sz="1733"/>
            </a:lvl3pPr>
            <a:lvl4pPr>
              <a:defRPr sz="1333"/>
            </a:lvl4pPr>
            <a:lvl5pPr>
              <a:defRPr sz="1333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333"/>
            </a:lvl1pPr>
            <a:lvl2pPr marL="519159" indent="0">
              <a:buNone/>
              <a:defRPr sz="1333"/>
            </a:lvl2pPr>
            <a:lvl3pPr marL="1038319" indent="0">
              <a:buNone/>
              <a:defRPr sz="1200"/>
            </a:lvl3pPr>
            <a:lvl4pPr marL="1557481" indent="0">
              <a:buNone/>
              <a:defRPr sz="1067"/>
            </a:lvl4pPr>
            <a:lvl5pPr marL="2076641" indent="0">
              <a:buNone/>
              <a:defRPr sz="1067"/>
            </a:lvl5pPr>
            <a:lvl6pPr marL="2595800" indent="0">
              <a:buNone/>
              <a:defRPr sz="1067"/>
            </a:lvl6pPr>
            <a:lvl7pPr marL="3114965" indent="0">
              <a:buNone/>
              <a:defRPr sz="1067"/>
            </a:lvl7pPr>
            <a:lvl8pPr marL="3634121" indent="0">
              <a:buNone/>
              <a:defRPr sz="1067"/>
            </a:lvl8pPr>
            <a:lvl9pPr marL="4153281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FACE-3ADD-47CC-AFA6-FFBBAC1BAFB3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9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9159" indent="0">
              <a:buNone/>
              <a:defRPr sz="3200"/>
            </a:lvl2pPr>
            <a:lvl3pPr marL="1038319" indent="0">
              <a:buNone/>
              <a:defRPr sz="2667"/>
            </a:lvl3pPr>
            <a:lvl4pPr marL="1557481" indent="0">
              <a:buNone/>
              <a:defRPr sz="2267"/>
            </a:lvl4pPr>
            <a:lvl5pPr marL="2076641" indent="0">
              <a:buNone/>
              <a:defRPr sz="2267"/>
            </a:lvl5pPr>
            <a:lvl6pPr marL="2595800" indent="0">
              <a:buNone/>
              <a:defRPr sz="2267"/>
            </a:lvl6pPr>
            <a:lvl7pPr marL="3114965" indent="0">
              <a:buNone/>
              <a:defRPr sz="2267"/>
            </a:lvl7pPr>
            <a:lvl8pPr marL="3634121" indent="0">
              <a:buNone/>
              <a:defRPr sz="2267"/>
            </a:lvl8pPr>
            <a:lvl9pPr marL="4153281" indent="0">
              <a:buNone/>
              <a:defRPr sz="2267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519159" indent="0">
              <a:buNone/>
              <a:defRPr sz="1333"/>
            </a:lvl2pPr>
            <a:lvl3pPr marL="1038319" indent="0">
              <a:buNone/>
              <a:defRPr sz="1200"/>
            </a:lvl3pPr>
            <a:lvl4pPr marL="1557481" indent="0">
              <a:buNone/>
              <a:defRPr sz="1067"/>
            </a:lvl4pPr>
            <a:lvl5pPr marL="2076641" indent="0">
              <a:buNone/>
              <a:defRPr sz="1067"/>
            </a:lvl5pPr>
            <a:lvl6pPr marL="2595800" indent="0">
              <a:buNone/>
              <a:defRPr sz="1067"/>
            </a:lvl6pPr>
            <a:lvl7pPr marL="3114965" indent="0">
              <a:buNone/>
              <a:defRPr sz="1067"/>
            </a:lvl7pPr>
            <a:lvl8pPr marL="3634121" indent="0">
              <a:buNone/>
              <a:defRPr sz="1067"/>
            </a:lvl8pPr>
            <a:lvl9pPr marL="4153281" indent="0">
              <a:buNone/>
              <a:defRPr sz="10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0B3F-2D9F-464B-9C37-261DD878EFEB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3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2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5.xml"/><Relationship Id="rId19" Type="http://schemas.openxmlformats.org/officeDocument/2006/relationships/vmlDrawing" Target="../drawings/vmlDrawing5.v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oleObject" Target="../embeddings/oleObject6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37.xml"/><Relationship Id="rId10" Type="http://schemas.openxmlformats.org/officeDocument/2006/relationships/tags" Target="../tags/tag25.xml"/><Relationship Id="rId4" Type="http://schemas.openxmlformats.org/officeDocument/2006/relationships/slideLayout" Target="../slideLayouts/slideLayout36.xml"/><Relationship Id="rId9" Type="http://schemas.openxmlformats.org/officeDocument/2006/relationships/vmlDrawing" Target="../drawings/vmlDrawing19.vml"/><Relationship Id="rId14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ags" Target="../tags/tag34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vmlDrawing" Target="../drawings/vmlDrawing25.v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969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69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0373" y="205470"/>
            <a:ext cx="11508964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698" y="923025"/>
            <a:ext cx="11497020" cy="53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77876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1270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33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DBD563E-B0D3-447F-AFD2-910202E21A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403030" y="109539"/>
            <a:ext cx="816708" cy="582612"/>
          </a:xfrm>
          <a:prstGeom prst="rect">
            <a:avLst/>
          </a:prstGeom>
          <a:solidFill>
            <a:srgbClr val="008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FFFFFF"/>
                </a:solidFill>
              </a:rPr>
              <a:t>140</a:t>
            </a:r>
            <a:endParaRPr lang="ru-RU" sz="12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</a:t>
            </a:r>
            <a:r>
              <a:rPr lang="en-US" sz="1200" dirty="0">
                <a:solidFill>
                  <a:srgbClr val="FFFFFF"/>
                </a:solidFill>
              </a:rPr>
              <a:t>49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03030" y="1274763"/>
            <a:ext cx="816708" cy="5842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403030" y="692152"/>
            <a:ext cx="816708" cy="58261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403030" y="2182813"/>
            <a:ext cx="816708" cy="584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403030" y="2760663"/>
            <a:ext cx="816708" cy="582612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403030" y="3343281"/>
            <a:ext cx="816708" cy="5826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403030" y="3925891"/>
            <a:ext cx="816708" cy="5826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2403030" y="5091113"/>
            <a:ext cx="816708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403030" y="5675313"/>
            <a:ext cx="816708" cy="58420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31</a:t>
            </a:r>
          </a:p>
        </p:txBody>
      </p:sp>
      <p:graphicFrame>
        <p:nvGraphicFramePr>
          <p:cNvPr id="17" name="Объект 16" hidden="1"/>
          <p:cNvGraphicFramePr>
            <a:graphicFrameLocks noChangeAspect="1"/>
          </p:cNvGraphicFramePr>
          <p:nvPr>
            <p:custDataLst>
              <p:tags r:id="rId19"/>
            </p:custDataLst>
            <p:extLst/>
          </p:nvPr>
        </p:nvGraphicFramePr>
        <p:xfrm>
          <a:off x="1972" y="1605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17" name="Объект 16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72" y="1605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2403033" y="1274763"/>
            <a:ext cx="816708" cy="5842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2403033" y="692152"/>
            <a:ext cx="816708" cy="58261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2403033" y="2182813"/>
            <a:ext cx="816708" cy="584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2403033" y="2760663"/>
            <a:ext cx="816708" cy="582612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403033" y="3343281"/>
            <a:ext cx="816708" cy="5826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2403033" y="3925891"/>
            <a:ext cx="816708" cy="5826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403033" y="5091113"/>
            <a:ext cx="816708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2403033" y="5675313"/>
            <a:ext cx="816708" cy="58420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35" tIns="51919" rIns="103835" bIns="51919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2"/>
          </p:nvPr>
        </p:nvSpPr>
        <p:spPr>
          <a:xfrm>
            <a:off x="8457895" y="6469477"/>
            <a:ext cx="1001844" cy="2342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lang="ru-RU" sz="933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70557EA-D8E4-4673-BDBE-B2E439A95C84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54051" y="6248077"/>
            <a:ext cx="7898995" cy="4556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ru-RU" sz="933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/>
          </a:p>
        </p:txBody>
      </p:sp>
      <p:pic>
        <p:nvPicPr>
          <p:cNvPr id="35" name="Изображение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23" y="6495579"/>
            <a:ext cx="1189893" cy="182703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 bwMode="auto">
          <a:xfrm>
            <a:off x="8260131" y="6326847"/>
            <a:ext cx="3931876" cy="0"/>
          </a:xfrm>
          <a:prstGeom prst="line">
            <a:avLst/>
          </a:prstGeom>
          <a:solidFill>
            <a:schemeClr val="accent1"/>
          </a:solidFill>
          <a:ln w="476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554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757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67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51915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103831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55748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207664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None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07597" indent="-2163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67">
          <a:solidFill>
            <a:schemeClr val="tx1"/>
          </a:solidFill>
          <a:latin typeface="+mn-lt"/>
        </a:defRPr>
      </a:lvl2pPr>
      <a:lvl3pPr marL="910493" indent="-1226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733">
          <a:solidFill>
            <a:schemeClr val="tx1"/>
          </a:solidFill>
          <a:latin typeface="+mn-lt"/>
        </a:defRPr>
      </a:lvl3pPr>
      <a:lvl4pPr marL="1323371" indent="-200130" algn="l" rtl="0" eaLnBrk="1" fontAlgn="base" hangingPunct="1">
        <a:spcBef>
          <a:spcPct val="20000"/>
        </a:spcBef>
        <a:spcAft>
          <a:spcPct val="0"/>
        </a:spcAft>
        <a:buClrTx/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4pPr>
      <a:lvl5pPr marL="1626270" indent="-169478" algn="l" rtl="0" eaLnBrk="1" fontAlgn="base" hangingPunct="1">
        <a:spcBef>
          <a:spcPct val="20000"/>
        </a:spcBef>
        <a:spcAft>
          <a:spcPct val="0"/>
        </a:spcAft>
        <a:buClr>
          <a:schemeClr val="accent4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5pPr>
      <a:lvl6pPr marL="2334419" indent="-358726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6pPr>
      <a:lvl7pPr marL="2853581" indent="-358726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7pPr>
      <a:lvl8pPr marL="3372740" indent="-358726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8pPr>
      <a:lvl9pPr marL="3891899" indent="-358726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159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319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481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6641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5800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4965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4121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3281" algn="l" defTabSz="10383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0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1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06" y="6509325"/>
            <a:ext cx="1168385" cy="220800"/>
          </a:xfrm>
          <a:prstGeom prst="rect">
            <a:avLst/>
          </a:prstGeom>
          <a:effectLst/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0800" y="1137920"/>
            <a:ext cx="11515200" cy="499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38952" rIns="77903" bIns="38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527381" y="205469"/>
            <a:ext cx="11329768" cy="7032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/>
            <a:endParaRPr lang="ru-RU" sz="24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800" y="272720"/>
            <a:ext cx="11515200" cy="705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8848" y="6534575"/>
            <a:ext cx="386080" cy="23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7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340800" y="6340605"/>
            <a:ext cx="7982400" cy="443416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067">
                <a:solidFill>
                  <a:srgbClr val="008C95"/>
                </a:solidFill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8326968" y="6557237"/>
            <a:ext cx="1248833" cy="2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1067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A39448F7-0201-4C51-9EFE-5B128E559477}" type="datetime1">
              <a:rPr lang="ru-RU" smtClean="0"/>
              <a:t>22.12.2022</a:t>
            </a:fld>
            <a:endParaRPr lang="ru-RU"/>
          </a:p>
        </p:txBody>
      </p:sp>
      <p:cxnSp>
        <p:nvCxnSpPr>
          <p:cNvPr id="45" name="Прямая соединительная линия 44"/>
          <p:cNvCxnSpPr/>
          <p:nvPr userDrawn="1"/>
        </p:nvCxnSpPr>
        <p:spPr bwMode="auto">
          <a:xfrm>
            <a:off x="8568267" y="6371085"/>
            <a:ext cx="3623733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Прямоугольник 35"/>
          <p:cNvSpPr/>
          <p:nvPr userDrawn="1"/>
        </p:nvSpPr>
        <p:spPr>
          <a:xfrm>
            <a:off x="12332119" y="1"/>
            <a:ext cx="503453" cy="582612"/>
          </a:xfrm>
          <a:prstGeom prst="rect">
            <a:avLst/>
          </a:prstGeom>
          <a:solidFill>
            <a:srgbClr val="008C95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933" dirty="0">
                <a:solidFill>
                  <a:srgbClr val="FFFFFF"/>
                </a:solidFill>
              </a:rPr>
              <a:t>140</a:t>
            </a:r>
            <a:endParaRPr lang="ru-RU" sz="933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</a:t>
            </a:r>
            <a:r>
              <a:rPr lang="en-US" sz="933" dirty="0">
                <a:solidFill>
                  <a:srgbClr val="FFFFFF"/>
                </a:solidFill>
              </a:rPr>
              <a:t>49</a:t>
            </a:r>
            <a:endParaRPr lang="ru-RU" sz="933" dirty="0">
              <a:solidFill>
                <a:srgbClr val="FFFFFF"/>
              </a:solidFill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12332119" y="1165224"/>
            <a:ext cx="503453" cy="58420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12332119" y="582614"/>
            <a:ext cx="503453" cy="582613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12332119" y="4398978"/>
            <a:ext cx="503453" cy="582613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12332119" y="2073275"/>
            <a:ext cx="503453" cy="5842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12332119" y="2651125"/>
            <a:ext cx="503453" cy="582612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12332119" y="3233743"/>
            <a:ext cx="503453" cy="582613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12332119" y="3816351"/>
            <a:ext cx="503453" cy="58261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2332119" y="4981575"/>
            <a:ext cx="503453" cy="58420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12332119" y="5565775"/>
            <a:ext cx="503453" cy="58420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12332122" y="1165224"/>
            <a:ext cx="503453" cy="58420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12332122" y="582614"/>
            <a:ext cx="503453" cy="582613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12332122" y="4398982"/>
            <a:ext cx="503453" cy="582613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12332122" y="2073275"/>
            <a:ext cx="503453" cy="5842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12332122" y="2651125"/>
            <a:ext cx="503453" cy="582612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2332122" y="3233743"/>
            <a:ext cx="503453" cy="582613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12332122" y="3816351"/>
            <a:ext cx="503453" cy="58261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12332122" y="4981575"/>
            <a:ext cx="503453" cy="58420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12332122" y="5565775"/>
            <a:ext cx="503453" cy="58420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77547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10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400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519336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103867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55801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207734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None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01118" indent="-209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67">
          <a:solidFill>
            <a:schemeClr val="tx1"/>
          </a:solidFill>
          <a:latin typeface="+mn-lt"/>
        </a:defRPr>
      </a:lvl2pPr>
      <a:lvl3pPr marL="956709" indent="-167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>
          <a:solidFill>
            <a:schemeClr val="tx1"/>
          </a:solidFill>
          <a:latin typeface="+mn-lt"/>
        </a:defRPr>
      </a:lvl3pPr>
      <a:lvl4pPr marL="1312301" indent="-18837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4pPr>
      <a:lvl5pPr marL="1676358" indent="-21801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5pPr>
      <a:lvl6pPr marL="2335215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6pPr>
      <a:lvl7pPr marL="2854553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7pPr>
      <a:lvl8pPr marL="3373890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8pPr>
      <a:lvl9pPr marL="3893227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336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674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012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349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686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026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361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4699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09">
          <p15:clr>
            <a:srgbClr val="F26B43"/>
          </p15:clr>
        </p15:guide>
        <p15:guide id="2" pos="158">
          <p15:clr>
            <a:srgbClr val="F26B43"/>
          </p15:clr>
        </p15:guide>
        <p15:guide id="3" orient="horz" pos="2958">
          <p15:clr>
            <a:srgbClr val="F26B43"/>
          </p15:clr>
        </p15:guide>
        <p15:guide id="4" pos="56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968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68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1"/>
            </p:custDataLst>
          </p:nvPr>
        </p:nvSpPr>
        <p:spPr bwMode="auto">
          <a:xfrm>
            <a:off x="0" y="1"/>
            <a:ext cx="211667" cy="211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09" y="6509325"/>
            <a:ext cx="1168385" cy="220800"/>
          </a:xfrm>
          <a:prstGeom prst="rect">
            <a:avLst/>
          </a:prstGeom>
          <a:effectLst/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0800" y="1137922"/>
            <a:ext cx="11515200" cy="506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38952" rIns="77903" bIns="38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527381" y="205471"/>
            <a:ext cx="11329768" cy="7032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63"/>
            <a:endParaRPr lang="ru-RU" sz="24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800" y="272720"/>
            <a:ext cx="11515200" cy="705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8848" y="6534575"/>
            <a:ext cx="386080" cy="23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7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340800" y="6340605"/>
            <a:ext cx="7982400" cy="443416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067">
                <a:solidFill>
                  <a:srgbClr val="008C95"/>
                </a:solidFill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8326970" y="6557237"/>
            <a:ext cx="1248833" cy="2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1067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09BAFDE7-72B7-4DDB-BD43-221DDE0A4449}" type="datetime1">
              <a:rPr lang="ru-RU" smtClean="0"/>
              <a:t>22.12.2022</a:t>
            </a:fld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>
            <a:off x="8568270" y="6371085"/>
            <a:ext cx="3623733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Прямоугольник 35"/>
          <p:cNvSpPr/>
          <p:nvPr/>
        </p:nvSpPr>
        <p:spPr>
          <a:xfrm>
            <a:off x="12332119" y="3"/>
            <a:ext cx="503453" cy="582612"/>
          </a:xfrm>
          <a:prstGeom prst="rect">
            <a:avLst/>
          </a:prstGeom>
          <a:solidFill>
            <a:srgbClr val="008C95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933" dirty="0">
                <a:solidFill>
                  <a:srgbClr val="FFFFFF"/>
                </a:solidFill>
              </a:rPr>
              <a:t>140</a:t>
            </a:r>
            <a:endParaRPr lang="ru-RU" sz="933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</a:t>
            </a:r>
            <a:r>
              <a:rPr lang="en-US" sz="933" dirty="0">
                <a:solidFill>
                  <a:srgbClr val="FFFFFF"/>
                </a:solidFill>
              </a:rPr>
              <a:t>49</a:t>
            </a:r>
            <a:endParaRPr lang="ru-RU" sz="933" dirty="0">
              <a:solidFill>
                <a:srgbClr val="FFFFF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332119" y="1165224"/>
            <a:ext cx="503453" cy="58420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2332119" y="582616"/>
            <a:ext cx="503453" cy="582613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2332119" y="4398980"/>
            <a:ext cx="503453" cy="582613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332119" y="2073275"/>
            <a:ext cx="503453" cy="5842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2332119" y="2651127"/>
            <a:ext cx="503453" cy="582612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2332119" y="3233744"/>
            <a:ext cx="503453" cy="582613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2119" y="3816351"/>
            <a:ext cx="503453" cy="58261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2332119" y="4981575"/>
            <a:ext cx="503453" cy="58420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2332119" y="5565775"/>
            <a:ext cx="503453" cy="58420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2332122" y="1165224"/>
            <a:ext cx="503453" cy="58420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2332122" y="582616"/>
            <a:ext cx="503453" cy="582613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2332122" y="4398984"/>
            <a:ext cx="503453" cy="582613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2332122" y="2073275"/>
            <a:ext cx="503453" cy="58420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2332122" y="2651127"/>
            <a:ext cx="503453" cy="582612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2332122" y="3233744"/>
            <a:ext cx="503453" cy="582613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2332122" y="3816351"/>
            <a:ext cx="503453" cy="582612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2332122" y="4981575"/>
            <a:ext cx="503453" cy="58420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2332122" y="5565775"/>
            <a:ext cx="503453" cy="58420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933" dirty="0">
                <a:solidFill>
                  <a:srgbClr val="FFFFFF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1679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400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51933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103866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55800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2077337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800"/>
        </a:spcAft>
        <a:buClr>
          <a:schemeClr val="tx2"/>
        </a:buClr>
        <a:buFont typeface="Wingdings" charset="2"/>
        <a:buNone/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rtl="0" eaLnBrk="1" fontAlgn="base" hangingPunct="1"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2pPr>
      <a:lvl3pPr marL="479988" indent="-239994" algn="l" rtl="0" eaLnBrk="1" fontAlgn="base" hangingPunct="1"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3pPr>
      <a:lvl4pPr marL="719982" indent="-239994" algn="l" rtl="0" eaLnBrk="1" fontAlgn="base" hangingPunct="1"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4pPr>
      <a:lvl5pPr marL="959976" indent="-239994" algn="l" rtl="0" eaLnBrk="1" fontAlgn="base" hangingPunct="1"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5pPr>
      <a:lvl6pPr marL="2335202" indent="-35884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6pPr>
      <a:lvl7pPr marL="2854537" indent="-35884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7pPr>
      <a:lvl8pPr marL="3373870" indent="-35884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8pPr>
      <a:lvl9pPr marL="3893204" indent="-35884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332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669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002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337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671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009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340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4675" algn="l" defTabSz="1038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3">
          <p15:clr>
            <a:srgbClr val="F26B43"/>
          </p15:clr>
        </p15:guide>
        <p15:guide id="2" pos="158">
          <p15:clr>
            <a:srgbClr val="F26B43"/>
          </p15:clr>
        </p15:guide>
        <p15:guide id="3" orient="horz" pos="2935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463">
          <p15:clr>
            <a:srgbClr val="F26B43"/>
          </p15:clr>
        </p15:guide>
        <p15:guide id="6" orient="horz" pos="53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68" descr="C:\Users\PomelovAN\Desktop\Новые шаблоны для внутренней и внешней презентации\ppt pic\SIBUR_123245.pn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13651"/>
            <a:ext cx="572077" cy="33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965" y="160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Слайд think-cell" r:id="rId20" imgW="270" imgH="270" progId="TCLayout.ActiveDocument.1">
                  <p:embed/>
                </p:oleObj>
              </mc:Choice>
              <mc:Fallback>
                <p:oleObj name="Слайд think-cell" r:id="rId20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65" y="160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1" y="1137920"/>
            <a:ext cx="11329768" cy="499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38952" rIns="77903" bIns="38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403026" y="109539"/>
            <a:ext cx="816708" cy="582612"/>
          </a:xfrm>
          <a:prstGeom prst="rect">
            <a:avLst/>
          </a:prstGeom>
          <a:solidFill>
            <a:srgbClr val="008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1200" dirty="0">
                <a:solidFill>
                  <a:srgbClr val="FFFFFF"/>
                </a:solidFill>
              </a:rPr>
              <a:t>140</a:t>
            </a:r>
            <a:endParaRPr lang="ru-RU" sz="12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</a:t>
            </a:r>
            <a:r>
              <a:rPr lang="en-US" sz="1200" dirty="0">
                <a:solidFill>
                  <a:srgbClr val="FFFFFF"/>
                </a:solidFill>
              </a:rPr>
              <a:t>49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03026" y="1274763"/>
            <a:ext cx="816708" cy="5842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403026" y="692152"/>
            <a:ext cx="816708" cy="58261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403026" y="4508512"/>
            <a:ext cx="816708" cy="582613"/>
          </a:xfrm>
          <a:prstGeom prst="rect">
            <a:avLst/>
          </a:prstGeom>
          <a:solidFill>
            <a:srgbClr val="E5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403026" y="2182813"/>
            <a:ext cx="816708" cy="584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403026" y="2760663"/>
            <a:ext cx="816708" cy="582612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403026" y="3343281"/>
            <a:ext cx="816708" cy="5826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403026" y="3925890"/>
            <a:ext cx="816708" cy="5826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2403026" y="5091113"/>
            <a:ext cx="816708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403026" y="5675313"/>
            <a:ext cx="816708" cy="58420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403029" y="1274763"/>
            <a:ext cx="816708" cy="584200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2403029" y="692152"/>
            <a:ext cx="816708" cy="58261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2403029" y="4508516"/>
            <a:ext cx="816708" cy="582613"/>
          </a:xfrm>
          <a:prstGeom prst="rect">
            <a:avLst/>
          </a:prstGeom>
          <a:solidFill>
            <a:srgbClr val="E5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2403029" y="2182813"/>
            <a:ext cx="816708" cy="584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2403029" y="2760663"/>
            <a:ext cx="816708" cy="582612"/>
          </a:xfrm>
          <a:prstGeom prst="rect">
            <a:avLst/>
          </a:prstGeom>
          <a:solidFill>
            <a:srgbClr val="B2D2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403029" y="3343281"/>
            <a:ext cx="816708" cy="5826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2403029" y="3925890"/>
            <a:ext cx="816708" cy="5826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403029" y="5091113"/>
            <a:ext cx="816708" cy="5842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2403029" y="5675313"/>
            <a:ext cx="816708" cy="584200"/>
          </a:xfrm>
          <a:prstGeom prst="rect">
            <a:avLst/>
          </a:prstGeom>
          <a:solidFill>
            <a:srgbClr val="F58A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71" tIns="51936" rIns="103871" bIns="51936"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527381" y="205469"/>
            <a:ext cx="11329768" cy="7032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/>
            <a:endParaRPr lang="ru-RU" sz="24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00" y="272720"/>
            <a:ext cx="11328000" cy="705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ru-RU" dirty="0"/>
              <a:t>ДЛИННЫЙ ОБРАЗЕЦ ЗАГОЛОВКА</a:t>
            </a:r>
          </a:p>
        </p:txBody>
      </p:sp>
      <p:pic>
        <p:nvPicPr>
          <p:cNvPr id="36" name="Picture 223" descr="C:\Users\PomelovAN\Desktop\Новые шаблоны для внутренней и внешней презентации\ppt pic\SIBUR_12324_6.png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18060" y="0"/>
            <a:ext cx="673941" cy="36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8848" y="6534575"/>
            <a:ext cx="386080" cy="23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7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527381" y="6340605"/>
            <a:ext cx="7795352" cy="443416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067">
                <a:solidFill>
                  <a:srgbClr val="008C95"/>
                </a:solidFill>
              </a:defRPr>
            </a:lvl1pPr>
          </a:lstStyle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8326968" y="6557237"/>
            <a:ext cx="1248833" cy="2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1067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52F93479-1B90-4AF3-851A-4C01D8A8EA86}" type="datetime1">
              <a:rPr lang="ru-RU" smtClean="0"/>
              <a:t>22.12.2022</a:t>
            </a:fld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575" y="6511927"/>
            <a:ext cx="1154619" cy="218199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 bwMode="auto">
          <a:xfrm>
            <a:off x="8568267" y="6371085"/>
            <a:ext cx="3623733" cy="0"/>
          </a:xfrm>
          <a:prstGeom prst="line">
            <a:avLst/>
          </a:prstGeom>
          <a:solidFill>
            <a:schemeClr val="accent1"/>
          </a:solidFill>
          <a:ln w="349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217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519336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103867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55801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207734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None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01118" indent="-209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67">
          <a:solidFill>
            <a:schemeClr val="tx1"/>
          </a:solidFill>
          <a:latin typeface="+mn-lt"/>
        </a:defRPr>
      </a:lvl2pPr>
      <a:lvl3pPr marL="956709" indent="-167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>
          <a:solidFill>
            <a:schemeClr val="tx1"/>
          </a:solidFill>
          <a:latin typeface="+mn-lt"/>
        </a:defRPr>
      </a:lvl3pPr>
      <a:lvl4pPr marL="1312301" indent="-18837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4pPr>
      <a:lvl5pPr marL="1676358" indent="-21801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1333">
          <a:solidFill>
            <a:schemeClr val="tx1"/>
          </a:solidFill>
          <a:latin typeface="+mn-lt"/>
        </a:defRPr>
      </a:lvl5pPr>
      <a:lvl6pPr marL="2335215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6pPr>
      <a:lvl7pPr marL="2854553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7pPr>
      <a:lvl8pPr marL="3373890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8pPr>
      <a:lvl9pPr marL="3893227" indent="-35884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336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674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012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349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686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026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361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4699" algn="l" defTabSz="10386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google.ru/url?sa=i&amp;rct=j&amp;q=&amp;esrc=s&amp;source=images&amp;cd=&amp;cad=rja&amp;uact=8&amp;ved=2ahUKEwisho676Y3eAhWGBiwKHaSxDNwQjRx6BAgBEAU&amp;url=https://kpi.ua/ru/node/10902&amp;psig=AOvVaw3sed0M9xr0p36k9O4tLQEt&amp;ust=1539877654724938" TargetMode="External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2.png"/><Relationship Id="rId12" Type="http://schemas.openxmlformats.org/officeDocument/2006/relationships/hyperlink" Target="https://t.me/siburpolylab" TargetMode="External"/><Relationship Id="rId2" Type="http://schemas.openxmlformats.org/officeDocument/2006/relationships/tags" Target="../tags/tag45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01.png"/><Relationship Id="rId11" Type="http://schemas.openxmlformats.org/officeDocument/2006/relationships/hyperlink" Target="https://vk.com/sibur_polylab" TargetMode="External"/><Relationship Id="rId5" Type="http://schemas.openxmlformats.org/officeDocument/2006/relationships/image" Target="../media/image100.emf"/><Relationship Id="rId10" Type="http://schemas.openxmlformats.org/officeDocument/2006/relationships/image" Target="../media/image105.jp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0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jpeg"/><Relationship Id="rId4" Type="http://schemas.openxmlformats.org/officeDocument/2006/relationships/hyperlink" Target="https://www.google.ru/url?sa=i&amp;rct=j&amp;q=&amp;esrc=s&amp;source=images&amp;cd=&amp;cad=rja&amp;uact=8&amp;ved=2ahUKEwjX4I_Mha7eAhXwoYsKHTUPBb4QjRx6BAgBEAU&amp;url=https://24smi.org/celebrity/4942-arkhimed.html&amp;psig=AOvVaw1_lyX2MjaEjJC-BTf6ES-J&amp;ust=154098472014203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5" name="Слайд think-cell" r:id="rId5" imgW="278" imgH="278" progId="TCLayout.ActiveDocument.1">
                  <p:embed/>
                </p:oleObj>
              </mc:Choice>
              <mc:Fallback>
                <p:oleObj name="Слайд think-cell" r:id="rId5" imgW="278" imgH="278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655507" y="1528658"/>
            <a:ext cx="9622093" cy="1922356"/>
          </a:xfrm>
        </p:spPr>
        <p:txBody>
          <a:bodyPr vert="horz">
            <a:noAutofit/>
          </a:bodyPr>
          <a:lstStyle/>
          <a:p>
            <a:r>
              <a:rPr lang="ru-RU" sz="2800" dirty="0"/>
              <a:t>Методы испытаний труб и трубных марок полимеров</a:t>
            </a:r>
            <a:endParaRPr lang="ru-RU" sz="2667" dirty="0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0"/>
          </p:nvPr>
        </p:nvSpPr>
        <p:spPr>
          <a:xfrm>
            <a:off x="1655234" y="3464560"/>
            <a:ext cx="4664287" cy="1300057"/>
          </a:xfrm>
        </p:spPr>
        <p:txBody>
          <a:bodyPr/>
          <a:lstStyle/>
          <a:p>
            <a:r>
              <a:rPr lang="ru-RU" dirty="0" smtClean="0"/>
              <a:t>Докладчик:</a:t>
            </a:r>
            <a:endParaRPr lang="en-US" dirty="0" smtClean="0"/>
          </a:p>
          <a:p>
            <a:r>
              <a:rPr lang="ru-RU" dirty="0" smtClean="0"/>
              <a:t>Щапова Елена Александровна</a:t>
            </a:r>
            <a:endParaRPr lang="ru-RU" dirty="0"/>
          </a:p>
          <a:p>
            <a:pPr>
              <a:spcBef>
                <a:spcPts val="800"/>
              </a:spcBef>
            </a:pPr>
            <a:endParaRPr lang="ru-RU" dirty="0"/>
          </a:p>
          <a:p>
            <a:r>
              <a:rPr lang="ru-RU" dirty="0" smtClean="0"/>
              <a:t>Главный эксперт</a:t>
            </a:r>
          </a:p>
          <a:p>
            <a:r>
              <a:rPr lang="ru-RU" dirty="0" smtClean="0"/>
              <a:t>Испытательный центр</a:t>
            </a:r>
          </a:p>
          <a:p>
            <a:r>
              <a:rPr lang="ru-RU" dirty="0" smtClean="0"/>
              <a:t>СИБУР ПолиЛаб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0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9955" y="1040215"/>
            <a:ext cx="3559337" cy="1585661"/>
          </a:xfrm>
          <a:prstGeom prst="rect">
            <a:avLst/>
          </a:prstGeom>
          <a:noFill/>
          <a:ln>
            <a:noFill/>
          </a:ln>
        </p:spPr>
        <p:txBody>
          <a:bodyPr wrap="square" lIns="107287" tIns="53643" rIns="107287" bIns="53643" rtlCol="0">
            <a:spAutoFit/>
          </a:bodyPr>
          <a:lstStyle/>
          <a:p>
            <a:r>
              <a:rPr lang="ru-RU" sz="1600" b="1" dirty="0"/>
              <a:t>Сущность метода</a:t>
            </a:r>
            <a:endParaRPr lang="en-US" sz="1600" b="1" dirty="0"/>
          </a:p>
          <a:p>
            <a:pPr algn="just"/>
            <a:r>
              <a:rPr lang="ru-RU" sz="1600" dirty="0"/>
              <a:t>Основан на сравнении глубин погружения испытуемого образца и эталонов плотности в колонне с раствором меняющейся по высоте плотности. </a:t>
            </a:r>
            <a:endParaRPr lang="en-US" sz="1600" dirty="0"/>
          </a:p>
        </p:txBody>
      </p:sp>
      <p:pic>
        <p:nvPicPr>
          <p:cNvPr id="7170" name="Picture 2" descr="C:\Users\MaslennikovAN\Pictures\6_Column_Density_Appar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96" y="2371962"/>
            <a:ext cx="2851050" cy="38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6639" y="3418380"/>
            <a:ext cx="6337894" cy="281676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just"/>
            <a:r>
              <a:rPr lang="ru-RU" sz="1600" b="1" dirty="0"/>
              <a:t>Проведение испытания</a:t>
            </a:r>
          </a:p>
          <a:p>
            <a:pPr algn="just"/>
            <a:r>
              <a:rPr lang="ru-RU" sz="1600" dirty="0"/>
              <a:t>Стеклянная колонна заполняется двумя жидкостями с разными плотностями, при этом плотность смеси изменяется по линейному закону (от наименьшей в верхней части до наибольшей в нижней). Калибровочные стеклянные поплавки с точно известными плотностями вводятся в колонну и погружаются до того момента, пока их плотность не совпадет с плотностью раствора. </a:t>
            </a:r>
          </a:p>
          <a:p>
            <a:pPr algn="just"/>
            <a:r>
              <a:rPr lang="ru-RU" sz="1600" dirty="0"/>
              <a:t>Тестовый образец вводится в колонну. После достижения образцом равновесия линейный датчик положения измеряет положение образца и поплавков в колонне.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391282" y="3698340"/>
            <a:ext cx="1404495" cy="38533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/>
            <a:r>
              <a:rPr lang="ru-RU" sz="900" dirty="0"/>
              <a:t>колонна с градиентом</a:t>
            </a:r>
          </a:p>
          <a:p>
            <a:pPr algn="ctr"/>
            <a:r>
              <a:rPr lang="ru-RU" sz="900" dirty="0"/>
              <a:t>плотностей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916942" y="968913"/>
            <a:ext cx="4888279" cy="2806098"/>
            <a:chOff x="6976570" y="1334713"/>
            <a:chExt cx="2806632" cy="1649704"/>
          </a:xfrm>
        </p:grpSpPr>
        <p:pic>
          <p:nvPicPr>
            <p:cNvPr id="154633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95" t="31005" r="35326" b="35578"/>
            <a:stretch/>
          </p:blipFill>
          <p:spPr bwMode="auto">
            <a:xfrm>
              <a:off x="7814334" y="1334713"/>
              <a:ext cx="754040" cy="1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417084" y="2015936"/>
              <a:ext cx="480018" cy="196919"/>
            </a:xfrm>
            <a:prstGeom prst="rect">
              <a:avLst/>
            </a:prstGeom>
            <a:noFill/>
          </p:spPr>
          <p:txBody>
            <a:bodyPr wrap="none" lIns="107287" tIns="53643" rIns="107287" bIns="53643" rtlCol="0">
              <a:spAutoFit/>
            </a:bodyPr>
            <a:lstStyle/>
            <a:p>
              <a:r>
                <a:rPr lang="ru-RU" sz="900" dirty="0"/>
                <a:t>ПЭНП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19688" y="2390335"/>
              <a:ext cx="474423" cy="196919"/>
            </a:xfrm>
            <a:prstGeom prst="rect">
              <a:avLst/>
            </a:prstGeom>
            <a:noFill/>
          </p:spPr>
          <p:txBody>
            <a:bodyPr wrap="none" lIns="107287" tIns="53643" rIns="107287" bIns="53643" rtlCol="0">
              <a:spAutoFit/>
            </a:bodyPr>
            <a:lstStyle/>
            <a:p>
              <a:r>
                <a:rPr lang="ru-RU" sz="900" dirty="0"/>
                <a:t>ПЭВП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36042" y="1786119"/>
              <a:ext cx="552755" cy="196919"/>
            </a:xfrm>
            <a:prstGeom prst="rect">
              <a:avLst/>
            </a:prstGeom>
            <a:noFill/>
          </p:spPr>
          <p:txBody>
            <a:bodyPr wrap="none" lIns="107287" tIns="53643" rIns="107287" bIns="53643" rtlCol="0">
              <a:spAutoFit/>
            </a:bodyPr>
            <a:lstStyle/>
            <a:p>
              <a:r>
                <a:rPr lang="ru-RU" sz="900" dirty="0" err="1"/>
                <a:t>гомоПП</a:t>
              </a:r>
              <a:endParaRPr lang="ru-RU" sz="9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76570" y="1642489"/>
              <a:ext cx="875878" cy="196919"/>
            </a:xfrm>
            <a:prstGeom prst="rect">
              <a:avLst/>
            </a:prstGeom>
            <a:noFill/>
          </p:spPr>
          <p:txBody>
            <a:bodyPr wrap="none" lIns="107287" tIns="53643" rIns="107287" bIns="53643" rtlCol="0">
              <a:spAutoFit/>
            </a:bodyPr>
            <a:lstStyle/>
            <a:p>
              <a:r>
                <a:rPr lang="ru-RU" sz="900" dirty="0"/>
                <a:t>сополимер ПП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23373" y="1786119"/>
              <a:ext cx="1119269" cy="307412"/>
            </a:xfrm>
            <a:prstGeom prst="rect">
              <a:avLst/>
            </a:prstGeom>
            <a:noFill/>
          </p:spPr>
          <p:txBody>
            <a:bodyPr wrap="none" lIns="107287" tIns="53643" rIns="107287" bIns="53643" rtlCol="0">
              <a:spAutoFit/>
            </a:bodyPr>
            <a:lstStyle/>
            <a:p>
              <a:r>
                <a:rPr lang="ru-RU" sz="900" dirty="0"/>
                <a:t>откалиброванные </a:t>
              </a:r>
            </a:p>
            <a:p>
              <a:r>
                <a:rPr lang="ru-RU" sz="900" dirty="0"/>
                <a:t>образцы (поплавки)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19857" y="1498860"/>
              <a:ext cx="1263345" cy="196919"/>
            </a:xfrm>
            <a:prstGeom prst="rect">
              <a:avLst/>
            </a:prstGeom>
            <a:noFill/>
          </p:spPr>
          <p:txBody>
            <a:bodyPr wrap="none" lIns="107287" tIns="53643" rIns="107287" bIns="53643" rtlCol="0">
              <a:spAutoFit/>
            </a:bodyPr>
            <a:lstStyle/>
            <a:p>
              <a:r>
                <a:rPr lang="ru-RU" sz="900" dirty="0"/>
                <a:t>контроль температуры</a:t>
              </a:r>
            </a:p>
          </p:txBody>
        </p:sp>
      </p:grp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269955" y="118087"/>
            <a:ext cx="11515200" cy="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Определение плотности методом градиентной колонны</a:t>
            </a:r>
          </a:p>
          <a:p>
            <a:r>
              <a:rPr lang="pt-BR" dirty="0"/>
              <a:t>ГОСТ 15139, ISO </a:t>
            </a:r>
            <a:r>
              <a:rPr lang="pt-BR" dirty="0" smtClean="0"/>
              <a:t>1183-</a:t>
            </a:r>
            <a:r>
              <a:rPr lang="ru-RU" dirty="0" smtClean="0"/>
              <a:t>2</a:t>
            </a:r>
            <a:r>
              <a:rPr lang="pt-BR" dirty="0" smtClean="0"/>
              <a:t>,</a:t>
            </a:r>
            <a:r>
              <a:rPr lang="en-US" dirty="0" smtClean="0"/>
              <a:t> </a:t>
            </a:r>
            <a:r>
              <a:rPr lang="en-US" dirty="0"/>
              <a:t>ASTM D 1505 </a:t>
            </a:r>
            <a:endParaRPr lang="ru-RU" kern="0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b="24433"/>
          <a:stretch/>
        </p:blipFill>
        <p:spPr>
          <a:xfrm>
            <a:off x="9365709" y="384807"/>
            <a:ext cx="2668802" cy="3585309"/>
          </a:xfrm>
          <a:prstGeom prst="rect">
            <a:avLst/>
          </a:prstGeom>
        </p:spPr>
      </p:pic>
      <p:sp>
        <p:nvSpPr>
          <p:cNvPr id="21" name="Дата 8"/>
          <p:cNvSpPr>
            <a:spLocks noGrp="1"/>
          </p:cNvSpPr>
          <p:nvPr>
            <p:ph type="dt" sz="half" idx="6"/>
          </p:nvPr>
        </p:nvSpPr>
        <p:spPr>
          <a:xfrm>
            <a:off x="8326968" y="6557237"/>
            <a:ext cx="1248833" cy="223912"/>
          </a:xfrm>
        </p:spPr>
        <p:txBody>
          <a:bodyPr/>
          <a:lstStyle/>
          <a:p>
            <a:pPr marL="16913">
              <a:spcBef>
                <a:spcPts val="27"/>
              </a:spcBef>
            </a:pPr>
            <a:fld id="{1DA15586-05E8-47D0-96F1-2BD80B374D5C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7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2508" y="210126"/>
            <a:ext cx="11328000" cy="705600"/>
          </a:xfrm>
        </p:spPr>
        <p:txBody>
          <a:bodyPr/>
          <a:lstStyle/>
          <a:p>
            <a:r>
              <a:rPr lang="ru-RU" sz="2000" dirty="0"/>
              <a:t>Определение ударной </a:t>
            </a:r>
            <a:r>
              <a:rPr lang="ru-RU" sz="2000" dirty="0" smtClean="0"/>
              <a:t>вязкости по Шарпи образцов из труб.</a:t>
            </a:r>
            <a:br>
              <a:rPr lang="ru-RU" sz="2000" dirty="0" smtClean="0"/>
            </a:br>
            <a:r>
              <a:rPr lang="ru-RU" sz="2000" dirty="0" smtClean="0"/>
              <a:t>ГОСТ 32415, ГОСТ 32414, </a:t>
            </a:r>
            <a:r>
              <a:rPr lang="en-US" sz="2000" dirty="0" smtClean="0"/>
              <a:t>ISO 9854-1</a:t>
            </a:r>
            <a:r>
              <a:rPr lang="ru-RU" sz="2000" dirty="0" smtClean="0"/>
              <a:t>,</a:t>
            </a:r>
            <a:r>
              <a:rPr lang="en-US" sz="2000" dirty="0" smtClean="0"/>
              <a:t>2</a:t>
            </a:r>
            <a:r>
              <a:rPr lang="ru-RU" sz="2000" dirty="0" smtClean="0"/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7" name="Номер слайда 4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11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34" name="Номер слайда 18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11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29" name="Номер слайда 8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11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418" y="995415"/>
            <a:ext cx="5685924" cy="1149083"/>
          </a:xfrm>
          <a:prstGeom prst="rect">
            <a:avLst/>
          </a:prstGeom>
          <a:noFill/>
          <a:ln>
            <a:noFill/>
          </a:ln>
        </p:spPr>
        <p:txBody>
          <a:bodyPr wrap="square" lIns="121907" tIns="60953" rIns="121907" bIns="60953" rtlCol="0">
            <a:spAutoFit/>
          </a:bodyPr>
          <a:lstStyle/>
          <a:p>
            <a:pPr algn="ctr" defTabSz="1038503"/>
            <a:r>
              <a:rPr lang="ru-RU" sz="1867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Сущность </a:t>
            </a:r>
            <a:r>
              <a:rPr lang="ru-RU" sz="1867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метода</a:t>
            </a:r>
            <a:endParaRPr lang="en-US" sz="1600" spc="-16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just" defTabSz="1038503"/>
            <a:r>
              <a:rPr lang="ru-RU" sz="1600" spc="-16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Испытание заключается в определении сопротивления образца, лежащего на двух опорах, удару маятника, наносимому по центру образца.  </a:t>
            </a:r>
            <a:endParaRPr lang="en-US" sz="1600" spc="-16" dirty="0">
              <a:solidFill>
                <a:srgbClr val="FF000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1895" y="5940949"/>
            <a:ext cx="33352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38503"/>
            <a:r>
              <a:rPr lang="ru-RU" sz="1467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Маятниковый </a:t>
            </a:r>
            <a:r>
              <a:rPr lang="ru-RU" sz="1467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копер</a:t>
            </a:r>
            <a:endParaRPr lang="ru-RU" sz="2133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8176" b="6643"/>
          <a:stretch/>
        </p:blipFill>
        <p:spPr bwMode="auto">
          <a:xfrm>
            <a:off x="740781" y="2290168"/>
            <a:ext cx="2328384" cy="36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81" y="608245"/>
            <a:ext cx="5365214" cy="3576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7095" y="4791549"/>
            <a:ext cx="7086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Запас энергии маятника – 15 Джоулей</a:t>
            </a:r>
          </a:p>
          <a:p>
            <a:endParaRPr lang="ru-RU" dirty="0" smtClean="0"/>
          </a:p>
          <a:p>
            <a:r>
              <a:rPr lang="ru-RU" dirty="0" smtClean="0"/>
              <a:t>Образцы труб – диаметром до 25 мм</a:t>
            </a:r>
          </a:p>
          <a:p>
            <a:r>
              <a:rPr lang="ru-RU" dirty="0" smtClean="0"/>
              <a:t>Образцы, вырезанные из труб, диаметром от 25 мм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53736" y="4223010"/>
            <a:ext cx="474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Внешняя сторона трубы – к маятнику!</a:t>
            </a:r>
          </a:p>
          <a:p>
            <a:r>
              <a:rPr lang="ru-RU" sz="1400" dirty="0" smtClean="0"/>
              <a:t>Толщина образца</a:t>
            </a:r>
            <a:r>
              <a:rPr lang="en-US" sz="1400" dirty="0" smtClean="0"/>
              <a:t>=</a:t>
            </a:r>
            <a:r>
              <a:rPr lang="ru-RU" sz="1400" dirty="0" smtClean="0"/>
              <a:t>толщина стенки трубы!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1C72DA95-6783-489F-8B8F-A2A43C8F2965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99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87102" y="148447"/>
            <a:ext cx="11328000" cy="690614"/>
          </a:xfrm>
        </p:spPr>
        <p:txBody>
          <a:bodyPr/>
          <a:lstStyle/>
          <a:p>
            <a:r>
              <a:rPr lang="ru-RU" sz="2000" dirty="0"/>
              <a:t>Определение </a:t>
            </a:r>
            <a:r>
              <a:rPr lang="ru-RU" sz="2000" dirty="0" smtClean="0"/>
              <a:t>свойств при растяжении</a:t>
            </a:r>
            <a:r>
              <a:rPr lang="ru-RU" sz="2000" dirty="0"/>
              <a:t> </a:t>
            </a:r>
            <a:r>
              <a:rPr lang="ru-RU" sz="2000" dirty="0" smtClean="0"/>
              <a:t>образцов из труб.</a:t>
            </a:r>
            <a:br>
              <a:rPr lang="ru-RU" sz="2000" dirty="0" smtClean="0"/>
            </a:br>
            <a:r>
              <a:rPr lang="ru-RU" sz="2000" dirty="0" smtClean="0"/>
              <a:t>ГОСТ 11262, 32415, 32414, 53652-1,3, 18599, </a:t>
            </a:r>
            <a:r>
              <a:rPr lang="en-US" sz="2000" dirty="0" smtClean="0"/>
              <a:t>ISO 6259-1</a:t>
            </a:r>
            <a:r>
              <a:rPr lang="ru-RU" sz="2000" dirty="0" smtClean="0"/>
              <a:t>,3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7" name="Номер слайда 4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12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34" name="Номер слайда 18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12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533" y="3294564"/>
            <a:ext cx="6011426" cy="1395244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lIns="121851" tIns="60923" rIns="121851" bIns="60923" rtlCol="0">
            <a:spAutoFit/>
          </a:bodyPr>
          <a:lstStyle/>
          <a:p>
            <a:pPr algn="ctr" defTabSz="1038503"/>
            <a:r>
              <a:rPr lang="ru-RU" sz="1867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Проведение </a:t>
            </a:r>
            <a:r>
              <a:rPr lang="ru-RU" sz="1867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испытания</a:t>
            </a:r>
            <a:endParaRPr lang="ru-RU" sz="1867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just" defTabSz="1038503"/>
            <a:r>
              <a:rPr lang="ru-RU" sz="160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Испытуемый образец зажимают с помощью специальных захватов и растягивают с постоянной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скоростью</a:t>
            </a:r>
            <a:r>
              <a:rPr lang="ru-RU" sz="160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. В процессе испытания</a:t>
            </a:r>
            <a:r>
              <a:rPr lang="ru-RU" sz="160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регистрируют приложенное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усилие и деформацию образца.</a:t>
            </a:r>
            <a:r>
              <a:rPr lang="ru-RU" sz="1600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                 </a:t>
            </a:r>
            <a:endParaRPr lang="ru-RU" sz="16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56533" y="1284789"/>
            <a:ext cx="6011426" cy="1118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38503"/>
            <a:r>
              <a:rPr lang="ru-RU" sz="1867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Сущность </a:t>
            </a:r>
            <a:r>
              <a:rPr lang="ru-RU" sz="1867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метода</a:t>
            </a:r>
            <a:endParaRPr lang="ru-RU" sz="1867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just" defTabSz="1038503"/>
            <a:r>
              <a:rPr lang="ru-RU" sz="160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Испытание на растяжение - оценка способности материала противостоять действию приложенных нагрузок и возможность растягиваться до разрушения. </a:t>
            </a:r>
          </a:p>
        </p:txBody>
      </p:sp>
      <p:sp>
        <p:nvSpPr>
          <p:cNvPr id="29" name="Номер слайда 8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12</a:t>
            </a:fld>
            <a:endParaRPr lang="ru-RU" sz="933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82" y="194374"/>
            <a:ext cx="3903962" cy="594020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519B186C-729E-4989-98B7-B265B9BB7CC9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9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80175" y="85242"/>
            <a:ext cx="11328000" cy="722706"/>
          </a:xfrm>
        </p:spPr>
        <p:txBody>
          <a:bodyPr/>
          <a:lstStyle/>
          <a:p>
            <a:r>
              <a:rPr lang="ru-RU" sz="2000" dirty="0" smtClean="0"/>
              <a:t>Определение свойств при растяжении сварного шва труб.</a:t>
            </a:r>
            <a:br>
              <a:rPr lang="ru-RU" sz="2000" dirty="0" smtClean="0"/>
            </a:br>
            <a:r>
              <a:rPr lang="ru-RU" sz="2000" dirty="0" smtClean="0"/>
              <a:t>ГОСТ 11262, 32415, 54475,</a:t>
            </a:r>
            <a:r>
              <a:rPr lang="en-US" sz="2000" dirty="0" smtClean="0"/>
              <a:t> 58121-1,2,</a:t>
            </a:r>
            <a:r>
              <a:rPr lang="ru-RU" sz="2000" dirty="0" smtClean="0"/>
              <a:t> 18599, </a:t>
            </a:r>
            <a:r>
              <a:rPr lang="en-US" sz="2000" dirty="0" smtClean="0"/>
              <a:t>ISO 13953, 4437-1,2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7" name="Номер слайда 4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13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34" name="Номер слайда 18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13</a:t>
            </a:fld>
            <a:endParaRPr lang="ru-RU" sz="933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29" name="Номер слайда 8"/>
          <p:cNvSpPr txBox="1">
            <a:spLocks/>
          </p:cNvSpPr>
          <p:nvPr/>
        </p:nvSpPr>
        <p:spPr bwMode="auto">
          <a:xfrm>
            <a:off x="11297293" y="6392557"/>
            <a:ext cx="580703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897" rtl="0" eaLnBrk="1" latinLnBrk="0" hangingPunct="1">
              <a:defRPr sz="7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4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897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346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795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243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691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140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589" algn="l" defTabSz="778897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8503"/>
            <a:fld id="{CDBD563E-B0D3-447F-AFD2-910202E21ABB}" type="slidenum">
              <a:rPr lang="ru-RU" sz="933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 defTabSz="1038503"/>
              <a:t>13</a:t>
            </a:fld>
            <a:endParaRPr lang="ru-RU" sz="933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99" y="85241"/>
            <a:ext cx="3509299" cy="62387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1759" y="1276149"/>
            <a:ext cx="6055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ХОРОШО:</a:t>
            </a:r>
          </a:p>
          <a:p>
            <a:endParaRPr lang="ru-RU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Пластичное разрушение по шву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Разрушение вне шва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Образец не разрушился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1068" y="4052675"/>
            <a:ext cx="48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ПЛОХО: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Хрупкое разрушение по шву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6F3F4615-BDFF-449A-A74A-46D92C3591B6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</p:spTree>
    <p:extLst>
      <p:ext uri="{BB962C8B-B14F-4D97-AF65-F5344CB8AC3E}">
        <p14:creationId xmlns:p14="http://schemas.microsoft.com/office/powerpoint/2010/main" val="17676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455" y="5127584"/>
            <a:ext cx="11328000" cy="705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Испытания готовых изделий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12" y="636608"/>
            <a:ext cx="7685589" cy="4323144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14D4C0D7-472D-4532-B2D5-733007B5C72E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2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19" y="249314"/>
            <a:ext cx="11328000" cy="705600"/>
          </a:xfrm>
        </p:spPr>
        <p:txBody>
          <a:bodyPr/>
          <a:lstStyle/>
          <a:p>
            <a:r>
              <a:rPr lang="ru-RU" sz="2000" dirty="0" smtClean="0"/>
              <a:t>Определение геометрических размеров труб. Толщина стенки, диаметр и овальность трубы. ГОСТ ИСО</a:t>
            </a:r>
            <a:r>
              <a:rPr lang="en-US" sz="2000" dirty="0" smtClean="0"/>
              <a:t> 3126</a:t>
            </a:r>
            <a:r>
              <a:rPr lang="ru-RU" sz="2000" dirty="0" smtClean="0"/>
              <a:t>, </a:t>
            </a:r>
            <a:r>
              <a:rPr lang="en-US" sz="2000" dirty="0" smtClean="0"/>
              <a:t>ISO 3126</a:t>
            </a:r>
            <a:endParaRPr lang="ru-RU" sz="2000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4294967295"/>
          </p:nvPr>
        </p:nvSpPr>
        <p:spPr>
          <a:xfrm>
            <a:off x="527381" y="976070"/>
            <a:ext cx="8002542" cy="1875978"/>
          </a:xfrm>
        </p:spPr>
        <p:txBody>
          <a:bodyPr/>
          <a:lstStyle/>
          <a:p>
            <a:pPr algn="ctr"/>
            <a:r>
              <a:rPr lang="ru-RU" sz="1600" b="1" dirty="0" smtClean="0"/>
              <a:t>Определение </a:t>
            </a:r>
            <a:r>
              <a:rPr lang="ru-RU" sz="1600" b="1" dirty="0"/>
              <a:t>толщины и овальности </a:t>
            </a:r>
            <a:r>
              <a:rPr lang="ru-RU" sz="1600" b="1" dirty="0" smtClean="0"/>
              <a:t>трубы</a:t>
            </a:r>
          </a:p>
          <a:p>
            <a:pPr algn="ctr"/>
            <a:endParaRPr lang="ru-RU" sz="1200" b="1" dirty="0"/>
          </a:p>
          <a:p>
            <a:pPr marL="228594" indent="-228594" algn="just">
              <a:buClrTx/>
              <a:buFont typeface="Arial" panose="020B0604020202020204" pitchFamily="34" charset="0"/>
              <a:buChar char="•"/>
            </a:pPr>
            <a:r>
              <a:rPr lang="ru-RU" sz="1600" dirty="0" smtClean="0"/>
              <a:t>Измеряют максимальную, минимальную или среднюю толщину </a:t>
            </a:r>
            <a:r>
              <a:rPr lang="ru-RU" sz="1600" dirty="0" smtClean="0"/>
              <a:t>стенки </a:t>
            </a:r>
            <a:r>
              <a:rPr lang="ru-RU" sz="1600" dirty="0"/>
              <a:t>трубы, мм</a:t>
            </a:r>
          </a:p>
          <a:p>
            <a:pPr marL="228594" indent="-228594" algn="just">
              <a:buClrTx/>
              <a:buFont typeface="Arial" panose="020B0604020202020204" pitchFamily="34" charset="0"/>
              <a:buChar char="•"/>
            </a:pPr>
            <a:r>
              <a:rPr lang="ru-RU" sz="1600" dirty="0"/>
              <a:t>Наружный диаметр трубы измеряют ной </a:t>
            </a:r>
            <a:r>
              <a:rPr lang="ru-RU" sz="1600" dirty="0"/>
              <a:t>рулеткой, либо </a:t>
            </a:r>
            <a:r>
              <a:rPr lang="ru-RU" sz="1600" dirty="0" smtClean="0"/>
              <a:t>штангенциркулем</a:t>
            </a:r>
            <a:r>
              <a:rPr lang="en-US" sz="1600" dirty="0" smtClean="0"/>
              <a:t>, </a:t>
            </a:r>
            <a:r>
              <a:rPr lang="ru-RU" sz="1600" dirty="0" smtClean="0"/>
              <a:t>мм</a:t>
            </a:r>
            <a:endParaRPr lang="ru-RU" sz="1600" dirty="0"/>
          </a:p>
          <a:p>
            <a:pPr marL="228594" indent="-228594" algn="just">
              <a:buClrTx/>
              <a:buFont typeface="Arial" panose="020B0604020202020204" pitchFamily="34" charset="0"/>
              <a:buChar char="•"/>
            </a:pPr>
            <a:r>
              <a:rPr lang="ru-RU" sz="1600" dirty="0"/>
              <a:t>Овальность – разница между максимальным и минимальным </a:t>
            </a:r>
            <a:r>
              <a:rPr lang="ru-RU" sz="1600" dirty="0" smtClean="0"/>
              <a:t>диаметрами, мм</a:t>
            </a:r>
            <a:endParaRPr lang="ru-RU" sz="1600" dirty="0"/>
          </a:p>
          <a:p>
            <a:pPr algn="ctr"/>
            <a:endParaRPr lang="ru-RU" sz="1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/>
          <a:stretch/>
        </p:blipFill>
        <p:spPr bwMode="auto">
          <a:xfrm>
            <a:off x="783772" y="2796166"/>
            <a:ext cx="6463268" cy="335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46" y="1278745"/>
            <a:ext cx="3098953" cy="1707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19" y="3466103"/>
            <a:ext cx="3601880" cy="1769423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C3D763E7-9A72-4379-8416-E3602FAB23FF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608" y="203097"/>
            <a:ext cx="11328000" cy="705600"/>
          </a:xfrm>
        </p:spPr>
        <p:txBody>
          <a:bodyPr/>
          <a:lstStyle/>
          <a:p>
            <a:r>
              <a:rPr lang="ru-RU" sz="2000" dirty="0" smtClean="0"/>
              <a:t>Определение изменения длины труб после прогрева. </a:t>
            </a:r>
            <a:br>
              <a:rPr lang="ru-RU" sz="2000" dirty="0" smtClean="0"/>
            </a:br>
            <a:r>
              <a:rPr lang="ru-RU" sz="2000" dirty="0" smtClean="0"/>
              <a:t>ГОСТ 27078, </a:t>
            </a:r>
            <a:r>
              <a:rPr lang="en-US" sz="2000" dirty="0" smtClean="0"/>
              <a:t>ISO 2505</a:t>
            </a:r>
            <a:endParaRPr lang="ru-RU" sz="2000" dirty="0"/>
          </a:p>
        </p:txBody>
      </p:sp>
      <p:pic>
        <p:nvPicPr>
          <p:cNvPr id="9" name="Picture 2" descr="C:\Users\AslanyanAS\Desktop\Картинки\509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4" t="5994" r="5173" b="27817"/>
          <a:stretch/>
        </p:blipFill>
        <p:spPr bwMode="auto">
          <a:xfrm>
            <a:off x="1307939" y="1267548"/>
            <a:ext cx="4983896" cy="455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655442" y="1267548"/>
            <a:ext cx="4879166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38643"/>
            <a:endParaRPr lang="ru-RU" sz="1100" b="1" dirty="0">
              <a:solidFill>
                <a:prstClr val="black"/>
              </a:solidFill>
            </a:endParaRPr>
          </a:p>
          <a:p>
            <a:pPr algn="just" defTabSz="1038643"/>
            <a:r>
              <a:rPr lang="ru-RU" dirty="0">
                <a:solidFill>
                  <a:prstClr val="black"/>
                </a:solidFill>
              </a:rPr>
              <a:t>Метод позволяет оценить степень изменения длины </a:t>
            </a:r>
            <a:r>
              <a:rPr lang="ru-RU" dirty="0"/>
              <a:t>после выдерживания образца трубы в </a:t>
            </a:r>
            <a:r>
              <a:rPr lang="ru-RU" dirty="0" err="1">
                <a:solidFill>
                  <a:prstClr val="black"/>
                </a:solidFill>
              </a:rPr>
              <a:t>термошкафу</a:t>
            </a:r>
            <a:r>
              <a:rPr lang="ru-RU" dirty="0">
                <a:solidFill>
                  <a:prstClr val="black"/>
                </a:solidFill>
              </a:rPr>
              <a:t> при определенной температуре в течение заданного времени. Отмеченную на отрезке трубы длину измеряют в одинаковых условиях до и после нагрева. Это позволяет грамотно сконструировать компенсационные петли при монтаже трубопровода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C5991A8B-F826-4E95-AFB0-0698905F5B9A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8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69" y="157009"/>
            <a:ext cx="11328000" cy="705600"/>
          </a:xfrm>
        </p:spPr>
        <p:txBody>
          <a:bodyPr/>
          <a:lstStyle/>
          <a:p>
            <a:r>
              <a:rPr lang="ru-RU" dirty="0" smtClean="0"/>
              <a:t>Определение стойкости труб к внутреннему давлению</a:t>
            </a:r>
            <a:br>
              <a:rPr lang="ru-RU" dirty="0" smtClean="0"/>
            </a:br>
            <a:r>
              <a:rPr lang="ru-RU" dirty="0" smtClean="0"/>
              <a:t>ГОСТ </a:t>
            </a:r>
            <a:r>
              <a:rPr lang="en-US" dirty="0" smtClean="0"/>
              <a:t>ISO 1167-1,2,4</a:t>
            </a:r>
            <a:r>
              <a:rPr lang="ru-RU" dirty="0" smtClean="0"/>
              <a:t>, </a:t>
            </a:r>
            <a:r>
              <a:rPr lang="en-US" dirty="0" smtClean="0"/>
              <a:t>ISO 1167-1,2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88617" y="736345"/>
            <a:ext cx="6283038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84823"/>
            <a:r>
              <a:rPr lang="ru-RU" sz="1467" b="1" dirty="0" smtClean="0">
                <a:solidFill>
                  <a:prstClr val="black"/>
                </a:solidFill>
              </a:rPr>
              <a:t>Как проводятся испытания</a:t>
            </a:r>
            <a:endParaRPr lang="ru-RU" sz="1467" b="1" dirty="0">
              <a:solidFill>
                <a:prstClr val="black"/>
              </a:solidFill>
            </a:endParaRPr>
          </a:p>
          <a:p>
            <a:pPr algn="just" defTabSz="1384823"/>
            <a:r>
              <a:rPr lang="ru-RU" sz="1467" dirty="0">
                <a:solidFill>
                  <a:prstClr val="black"/>
                </a:solidFill>
              </a:rPr>
              <a:t>Подготовленные образцы труб заполняют водой, подключают к системе обеспечения давлением и помещают в испытательную ванну или испытательный шкаф, в зависимости от выбранной среды. Испытание прекращают по достижении заданного времени, либо до разрушения или протечки образца</a:t>
            </a:r>
            <a:r>
              <a:rPr lang="ru-RU" sz="1467" dirty="0" smtClean="0">
                <a:solidFill>
                  <a:prstClr val="black"/>
                </a:solidFill>
              </a:rPr>
              <a:t>.</a:t>
            </a:r>
          </a:p>
          <a:p>
            <a:pPr algn="just" defTabSz="1384823"/>
            <a:r>
              <a:rPr lang="ru-RU" sz="1400" u="sng" dirty="0"/>
              <a:t>Результат </a:t>
            </a:r>
            <a:r>
              <a:rPr lang="ru-RU" sz="1400" dirty="0"/>
              <a:t>- время до разрушения или наличия протечки, </a:t>
            </a:r>
            <a:r>
              <a:rPr lang="ru-RU" sz="1400" dirty="0" smtClean="0"/>
              <a:t>ч</a:t>
            </a:r>
            <a:r>
              <a:rPr lang="en-US" sz="1400" dirty="0"/>
              <a:t> </a:t>
            </a:r>
            <a:r>
              <a:rPr lang="ru-RU" sz="1400" dirty="0"/>
              <a:t> </a:t>
            </a:r>
            <a:r>
              <a:rPr lang="ru-RU" sz="1400" dirty="0" smtClean="0"/>
              <a:t>и характер разрушения (пластический, хрупкий, другой)</a:t>
            </a:r>
            <a:endParaRPr lang="en-US" sz="1400" dirty="0">
              <a:solidFill>
                <a:schemeClr val="bg1"/>
              </a:solidFill>
            </a:endParaRPr>
          </a:p>
          <a:p>
            <a:pPr algn="just" defTabSz="1384823"/>
            <a:endParaRPr lang="en-US" sz="1467" dirty="0">
              <a:solidFill>
                <a:prstClr val="black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5" y="1038284"/>
            <a:ext cx="3695852" cy="4565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360" y="5609916"/>
            <a:ext cx="412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Подготовленные к </a:t>
            </a:r>
            <a:r>
              <a:rPr lang="ru-RU" sz="1600" dirty="0" smtClean="0"/>
              <a:t>испытаниям </a:t>
            </a:r>
            <a:r>
              <a:rPr lang="ru-RU" sz="1600" dirty="0" smtClean="0"/>
              <a:t>трубы</a:t>
            </a:r>
            <a:endParaRPr lang="ru-RU" sz="1600" dirty="0"/>
          </a:p>
        </p:txBody>
      </p:sp>
      <p:pic>
        <p:nvPicPr>
          <p:cNvPr id="19" name="Picture 2" descr="C:\Users\schapovaea\Desktop\IPT\IMG-20180830-WA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7" r="14480" b="5423"/>
          <a:stretch/>
        </p:blipFill>
        <p:spPr bwMode="auto">
          <a:xfrm>
            <a:off x="5908669" y="2708533"/>
            <a:ext cx="5069711" cy="34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652B31-DEE4-48BD-A749-85B0956C21BA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6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89" y="175738"/>
            <a:ext cx="11328000" cy="475425"/>
          </a:xfrm>
        </p:spPr>
        <p:txBody>
          <a:bodyPr/>
          <a:lstStyle/>
          <a:p>
            <a:r>
              <a:rPr lang="ru-RU" dirty="0" smtClean="0"/>
              <a:t>Типы разрушений образцов после испытания внутренним давлением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44942" y="1145965"/>
            <a:ext cx="7471200" cy="3946896"/>
            <a:chOff x="85977" y="1094066"/>
            <a:chExt cx="6766598" cy="321170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7" y="1094066"/>
              <a:ext cx="2609833" cy="260983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9" r="7970"/>
            <a:stretch/>
          </p:blipFill>
          <p:spPr>
            <a:xfrm>
              <a:off x="4027306" y="1094066"/>
              <a:ext cx="2825269" cy="26098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88558" y="3936443"/>
              <a:ext cx="2731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Пластическое</a:t>
              </a:r>
              <a:endParaRPr lang="ru-RU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" t="17967" b="14976"/>
            <a:stretch/>
          </p:blipFill>
          <p:spPr>
            <a:xfrm rot="5400000">
              <a:off x="2054501" y="1731095"/>
              <a:ext cx="2606811" cy="1338798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7974956" y="1134390"/>
            <a:ext cx="4363537" cy="3946896"/>
            <a:chOff x="7766977" y="1084416"/>
            <a:chExt cx="4050656" cy="322135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977" y="1094066"/>
              <a:ext cx="2638062" cy="26098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086008" y="3936443"/>
              <a:ext cx="2731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Хрупкое</a:t>
              </a:r>
              <a:endParaRPr lang="ru-RU" dirty="0"/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19" b="19208"/>
            <a:stretch/>
          </p:blipFill>
          <p:spPr bwMode="auto">
            <a:xfrm rot="5400000">
              <a:off x="9603847" y="1883117"/>
              <a:ext cx="2619486" cy="1022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91E716-9510-47A0-AD72-25C2DF51C4A0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7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10079" r="2310" b="35048"/>
          <a:stretch/>
        </p:blipFill>
        <p:spPr>
          <a:xfrm>
            <a:off x="850934" y="1567545"/>
            <a:ext cx="10475869" cy="3227962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44669" y="157009"/>
            <a:ext cx="11328000" cy="705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Оборудование ПолиЛаб для испытания внутренним давлением </a:t>
            </a:r>
          </a:p>
          <a:p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 flipV="1">
            <a:off x="2488557" y="4201610"/>
            <a:ext cx="219920" cy="1298833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 bwMode="auto">
          <a:xfrm flipH="1" flipV="1">
            <a:off x="1713053" y="4039565"/>
            <a:ext cx="532436" cy="1460878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12112" y="5531469"/>
            <a:ext cx="237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Тестеры давления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 bwMode="auto">
          <a:xfrm flipV="1">
            <a:off x="9076025" y="3632385"/>
            <a:ext cx="1563722" cy="1771759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 bwMode="auto">
          <a:xfrm flipV="1">
            <a:off x="8715737" y="3702666"/>
            <a:ext cx="1250825" cy="1675614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 bwMode="auto">
          <a:xfrm flipV="1">
            <a:off x="8326968" y="3632384"/>
            <a:ext cx="624416" cy="1710755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 bwMode="auto">
          <a:xfrm flipH="1" flipV="1">
            <a:off x="7653419" y="3878754"/>
            <a:ext cx="79958" cy="152539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 bwMode="auto">
          <a:xfrm flipH="1" flipV="1">
            <a:off x="6142037" y="4008166"/>
            <a:ext cx="1155246" cy="141211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44416" y="5531469"/>
            <a:ext cx="316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Испытательные ванны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AE4101F-B88C-453C-A9A3-06B365C4A294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5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535345" cy="6360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1ABC1E-9336-414B-8170-BF37BF271293}"/>
              </a:ext>
            </a:extLst>
          </p:cNvPr>
          <p:cNvSpPr/>
          <p:nvPr/>
        </p:nvSpPr>
        <p:spPr bwMode="auto">
          <a:xfrm rot="16200000" flipH="1">
            <a:off x="5162425" y="-5159099"/>
            <a:ext cx="1844108" cy="12168955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11ABC1E-9336-414B-8170-BF37BF271293}"/>
              </a:ext>
            </a:extLst>
          </p:cNvPr>
          <p:cNvSpPr/>
          <p:nvPr/>
        </p:nvSpPr>
        <p:spPr bwMode="auto">
          <a:xfrm flipH="1">
            <a:off x="717299" y="11795"/>
            <a:ext cx="10903308" cy="6374483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808839" y="3945064"/>
            <a:ext cx="8613946" cy="2322713"/>
            <a:chOff x="1115813" y="3474971"/>
            <a:chExt cx="6460460" cy="1090804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1115813" y="3474971"/>
              <a:ext cx="6460460" cy="1090804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</a:pPr>
              <a:endParaRPr lang="ru-RU" sz="1867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F0FD2CE-6D54-4188-8590-E1FE99BF59DF}"/>
                </a:ext>
              </a:extLst>
            </p:cNvPr>
            <p:cNvSpPr/>
            <p:nvPr/>
          </p:nvSpPr>
          <p:spPr bwMode="auto">
            <a:xfrm>
              <a:off x="1493288" y="3474971"/>
              <a:ext cx="5048769" cy="100757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7" tIns="60953" rIns="121907" bIns="60953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г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еометрические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размеры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труб 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стойкость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к внутреннему гидростатическому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давлению 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стойкость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к медленному распространению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трещин 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стойкость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к быстрому распространению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трещин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ударная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прочность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(2 метода</a:t>
              </a:r>
              <a:r>
                <a:rPr lang="en-US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)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герметичность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соединений при пониженном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давлении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изменение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длины труб после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прогрева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изменение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внешнего вида литьевых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деталей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после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прогрева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</a:t>
              </a:r>
              <a:r>
                <a:rPr lang="ru-RU" sz="1467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ермостабильность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(на образцах в виде труб)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F0FD2CE-6D54-4188-8590-E1FE99BF59DF}"/>
                </a:ext>
              </a:extLst>
            </p:cNvPr>
            <p:cNvSpPr/>
            <p:nvPr/>
          </p:nvSpPr>
          <p:spPr bwMode="auto">
            <a:xfrm>
              <a:off x="6318439" y="3600467"/>
              <a:ext cx="1249100" cy="7755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7" tIns="60953" rIns="121907" bIns="6095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38833" eaLnBrk="0" hangingPunct="0">
                <a:spcBef>
                  <a:spcPct val="10000"/>
                </a:spcBef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"/>
                </a:rPr>
                <a:t>Испытания </a:t>
              </a:r>
              <a:r>
                <a:rPr lang="ru-RU" sz="1600" b="1" dirty="0" smtClean="0">
                  <a:solidFill>
                    <a:prstClr val="white"/>
                  </a:solidFill>
                  <a:latin typeface="Arial"/>
                </a:rPr>
                <a:t>на образцах </a:t>
              </a:r>
            </a:p>
            <a:p>
              <a:pPr algn="ctr" defTabSz="1038833" eaLnBrk="0" hangingPunct="0">
                <a:spcBef>
                  <a:spcPct val="10000"/>
                </a:spcBef>
                <a:defRPr/>
              </a:pPr>
              <a:r>
                <a:rPr lang="ru-RU" sz="1600" b="1" dirty="0" smtClean="0">
                  <a:solidFill>
                    <a:prstClr val="white"/>
                  </a:solidFill>
                  <a:latin typeface="Arial"/>
                </a:rPr>
                <a:t>в виде труб</a:t>
              </a:r>
              <a:endParaRPr lang="ru-RU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714320" y="269296"/>
            <a:ext cx="8640000" cy="1676841"/>
            <a:chOff x="1079999" y="592312"/>
            <a:chExt cx="6480000" cy="1257630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1079999" y="783192"/>
              <a:ext cx="6480000" cy="959187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1832B3C-683F-4F63-ADEE-7EC1FB494CB6}"/>
                </a:ext>
              </a:extLst>
            </p:cNvPr>
            <p:cNvSpPr/>
            <p:nvPr/>
          </p:nvSpPr>
          <p:spPr bwMode="auto">
            <a:xfrm>
              <a:off x="1455420" y="715540"/>
              <a:ext cx="5048768" cy="109979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7" tIns="60953" rIns="121907" bIns="60953" numCol="1" rtlCol="0" anchor="ctr" anchorCtr="0" compatLnSpc="1">
              <a:prstTxWarp prst="textNoShape">
                <a:avLst/>
              </a:prstTxWarp>
            </a:bodyPr>
            <a:lstStyle/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термостабильность</a:t>
              </a:r>
              <a:endParaRPr lang="ru-RU" sz="1467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массовая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доля летучих веществ и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воды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массовая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доля технического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углерода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распределение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технического углерода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F0FD2CE-6D54-4188-8590-E1FE99BF59DF}"/>
                </a:ext>
              </a:extLst>
            </p:cNvPr>
            <p:cNvSpPr/>
            <p:nvPr/>
          </p:nvSpPr>
          <p:spPr bwMode="auto">
            <a:xfrm>
              <a:off x="6203689" y="592312"/>
              <a:ext cx="1355288" cy="12576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7" tIns="60953" rIns="121907" bIns="6095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38833" eaLnBrk="0" hangingPunct="0">
                <a:spcBef>
                  <a:spcPct val="10000"/>
                </a:spcBef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"/>
                </a:rPr>
                <a:t>Физико-химические методы исследования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761088" y="1913697"/>
            <a:ext cx="8640000" cy="1898019"/>
            <a:chOff x="1080000" y="1894189"/>
            <a:chExt cx="6480000" cy="1423513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1080000" y="1894189"/>
              <a:ext cx="6480000" cy="1423513"/>
            </a:xfrm>
            <a:prstGeom prst="rect">
              <a:avLst/>
            </a:prstGeom>
            <a:solidFill>
              <a:schemeClr val="accent2">
                <a:lumMod val="75000"/>
                <a:alpha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EE3AF13-2872-47D3-AB20-FA95E101336E}"/>
                </a:ext>
              </a:extLst>
            </p:cNvPr>
            <p:cNvSpPr/>
            <p:nvPr/>
          </p:nvSpPr>
          <p:spPr bwMode="auto">
            <a:xfrm>
              <a:off x="1923080" y="2046950"/>
              <a:ext cx="4441964" cy="125464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7" tIns="60953" rIns="121907" bIns="60953" numCol="1" rtlCol="0" anchor="ctr" anchorCtr="0" compatLnSpc="1">
              <a:prstTxWarp prst="textNoShape">
                <a:avLst/>
              </a:prstTxWarp>
            </a:bodyPr>
            <a:lstStyle/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показатель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текучести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расплава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лотность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ударная вязкость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по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Шарпи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относительное удлинение при разрыве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предел текучести при растяжении 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стойкость </a:t>
              </a: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к растяжению сварного стыкового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соединения</a:t>
              </a: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r>
                <a:rPr lang="ru-RU" sz="1467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кольцевая жесткость, гибкость и стойкость к </a:t>
              </a:r>
              <a:r>
                <a:rPr lang="ru-RU" sz="1467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расслоению </a:t>
              </a:r>
              <a:endParaRPr lang="ru-RU" sz="1467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 defTabSz="1038858">
                <a:buFont typeface="Wingdings" panose="05000000000000000000" pitchFamily="2" charset="2"/>
                <a:buChar char="ü"/>
              </a:pPr>
              <a:endParaRPr lang="ru-RU" sz="1467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7F0FD2CE-6D54-4188-8590-E1FE99BF59DF}"/>
                </a:ext>
              </a:extLst>
            </p:cNvPr>
            <p:cNvSpPr/>
            <p:nvPr/>
          </p:nvSpPr>
          <p:spPr bwMode="auto">
            <a:xfrm>
              <a:off x="6235943" y="1942055"/>
              <a:ext cx="1314012" cy="125464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07" tIns="60953" rIns="121907" bIns="6095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38833" eaLnBrk="0" hangingPunct="0">
                <a:spcBef>
                  <a:spcPct val="10000"/>
                </a:spcBef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"/>
                </a:rPr>
                <a:t>Базовые испытания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BDE6D9B-C08A-4FF8-9671-8807FDCAA4AB}"/>
              </a:ext>
            </a:extLst>
          </p:cNvPr>
          <p:cNvGrpSpPr/>
          <p:nvPr/>
        </p:nvGrpSpPr>
        <p:grpSpPr>
          <a:xfrm>
            <a:off x="162559" y="1679385"/>
            <a:ext cx="2640000" cy="2640000"/>
            <a:chOff x="3451077" y="991538"/>
            <a:chExt cx="2051329" cy="2214787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51A905B-C9E4-4831-89C2-9893DC88F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1077" y="991538"/>
              <a:ext cx="2051329" cy="2214787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95000"/>
              </a:schemeClr>
            </a:solidFill>
          </p:spPr>
          <p:txBody>
            <a:bodyPr wrap="square" lIns="103900" tIns="51951" rIns="103900" bIns="51951" anchor="ctr">
              <a:noAutofit/>
            </a:bodyPr>
            <a:lstStyle/>
            <a:p>
              <a:pPr algn="ctr" defTabSz="1038858"/>
              <a:r>
                <a:rPr lang="ru-RU" sz="1600" b="1" dirty="0">
                  <a:solidFill>
                    <a:srgbClr val="B2D2D8">
                      <a:lumMod val="50000"/>
                    </a:srgbClr>
                  </a:solidFill>
                  <a:latin typeface="Arial"/>
                </a:rPr>
                <a:t>Испытания полимерных труб</a:t>
              </a:r>
            </a:p>
          </p:txBody>
        </p:sp>
        <p:sp>
          <p:nvSpPr>
            <p:cNvPr id="18" name="Круг: прозрачная заливка 66">
              <a:extLst>
                <a:ext uri="{FF2B5EF4-FFF2-40B4-BE49-F238E27FC236}">
                  <a16:creationId xmlns:a16="http://schemas.microsoft.com/office/drawing/2014/main" id="{19579582-C318-4E93-81F7-16090DBD59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56210" y="1223691"/>
              <a:ext cx="1641063" cy="1771830"/>
            </a:xfrm>
            <a:prstGeom prst="donut">
              <a:avLst>
                <a:gd name="adj" fmla="val 12765"/>
              </a:avLst>
            </a:prstGeom>
            <a:solidFill>
              <a:schemeClr val="accent1">
                <a:lumMod val="75000"/>
                <a:alpha val="4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87" y="1054899"/>
            <a:ext cx="973644" cy="729308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079" y="1010663"/>
            <a:ext cx="486172" cy="6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4177" y="1767726"/>
            <a:ext cx="842555" cy="77377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 bwMode="auto">
          <a:xfrm>
            <a:off x="10449383" y="2761274"/>
            <a:ext cx="580547" cy="8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52" y="3192368"/>
            <a:ext cx="769147" cy="119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8176" b="6643"/>
          <a:stretch/>
        </p:blipFill>
        <p:spPr bwMode="auto">
          <a:xfrm>
            <a:off x="10467022" y="3514341"/>
            <a:ext cx="667937" cy="104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slanyanAS\Desktop\1713_visual_zoom-1_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r="7768"/>
          <a:stretch/>
        </p:blipFill>
        <p:spPr bwMode="auto">
          <a:xfrm>
            <a:off x="10429189" y="4964124"/>
            <a:ext cx="702223" cy="116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slanyanAS\Desktop\Картинки\1751-1760_visual_zoom-1_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b="3456"/>
          <a:stretch/>
        </p:blipFill>
        <p:spPr bwMode="auto">
          <a:xfrm>
            <a:off x="11218055" y="5433619"/>
            <a:ext cx="752443" cy="7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1422" y="4611769"/>
            <a:ext cx="603433" cy="7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29620" y="94398"/>
            <a:ext cx="6211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3885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8C95"/>
                </a:solidFill>
                <a:latin typeface="Arial"/>
              </a:rPr>
              <a:t>Исследовательские возможности СИБУР ПолиЛаб</a:t>
            </a:r>
            <a:endParaRPr lang="ru-RU" sz="2000" dirty="0">
              <a:solidFill>
                <a:srgbClr val="008C95"/>
              </a:solidFill>
              <a:latin typeface="Arial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8984BBC-6864-4F95-9B42-3B5DFD93A196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0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44669" y="157009"/>
            <a:ext cx="11328000" cy="705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Определение </a:t>
            </a:r>
            <a:r>
              <a:rPr lang="en-US" kern="0" dirty="0" smtClean="0"/>
              <a:t>MRS (</a:t>
            </a:r>
            <a:r>
              <a:rPr lang="ru-RU" kern="0" dirty="0" smtClean="0"/>
              <a:t>длительной гидростатической прочности).</a:t>
            </a:r>
          </a:p>
          <a:p>
            <a:r>
              <a:rPr lang="ru-RU" kern="0" dirty="0" smtClean="0"/>
              <a:t>ГОСТ 54866, </a:t>
            </a:r>
            <a:r>
              <a:rPr lang="en-US" kern="0" dirty="0" smtClean="0"/>
              <a:t>ISO 9080</a:t>
            </a:r>
            <a:r>
              <a:rPr lang="ru-RU" kern="0" dirty="0" smtClean="0"/>
              <a:t> </a:t>
            </a:r>
            <a:br>
              <a:rPr lang="ru-RU" kern="0" dirty="0" smtClean="0"/>
            </a:br>
            <a:endParaRPr lang="ru-RU" kern="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1" y="1015009"/>
            <a:ext cx="7385671" cy="4964425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020126"/>
              </p:ext>
            </p:extLst>
          </p:nvPr>
        </p:nvGraphicFramePr>
        <p:xfrm>
          <a:off x="7990549" y="157009"/>
          <a:ext cx="3780882" cy="1282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6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3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/>
                        <a:t>Классифи</a:t>
                      </a:r>
                      <a:r>
                        <a:rPr lang="ru-RU" sz="1000" dirty="0" smtClean="0"/>
                        <a:t>-</a:t>
                      </a:r>
                      <a:endParaRPr lang="ru-RU" sz="1000" dirty="0" smtClean="0"/>
                    </a:p>
                    <a:p>
                      <a:pPr algn="ctr"/>
                      <a:r>
                        <a:rPr lang="ru-RU" sz="1000" dirty="0" err="1" smtClean="0"/>
                        <a:t>кация</a:t>
                      </a:r>
                      <a:r>
                        <a:rPr lang="ru-RU" sz="1000" dirty="0" smtClean="0"/>
                        <a:t>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MRS </a:t>
                      </a:r>
                      <a:endParaRPr lang="ru-RU" sz="1000" dirty="0" smtClean="0"/>
                    </a:p>
                    <a:p>
                      <a:pPr algn="ctr"/>
                      <a:r>
                        <a:rPr lang="en-US" sz="1000" dirty="0" smtClean="0"/>
                        <a:t>(50 </a:t>
                      </a:r>
                      <a:r>
                        <a:rPr lang="ru-RU" sz="1000" dirty="0" smtClean="0"/>
                        <a:t>лет,</a:t>
                      </a:r>
                    </a:p>
                    <a:p>
                      <a:pPr algn="ctr"/>
                      <a:r>
                        <a:rPr lang="ru-RU" sz="1000" dirty="0" smtClean="0"/>
                        <a:t> 20 ˚С</a:t>
                      </a:r>
                      <a:r>
                        <a:rPr lang="en-US" sz="1000" dirty="0" smtClean="0"/>
                        <a:t>),</a:t>
                      </a:r>
                      <a:r>
                        <a:rPr lang="ru-RU" sz="1000" baseline="0" dirty="0" smtClean="0"/>
                        <a:t> МПа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Длительная прочность, МПа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Срок</a:t>
                      </a:r>
                      <a:r>
                        <a:rPr lang="ru-RU" sz="10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000" baseline="0" dirty="0" smtClean="0"/>
                        <a:t>эксплуатации, лет 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68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PE-80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8,0-9,99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</a:t>
                      </a:r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68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PE-100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10,0-11,99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</a:t>
                      </a:r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68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PE-100RC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10,0-11,99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100</a:t>
                      </a:r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7919794" y="1666607"/>
            <a:ext cx="3365854" cy="2835757"/>
            <a:chOff x="6864500" y="2528722"/>
            <a:chExt cx="4819517" cy="3642689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500" y="2528722"/>
              <a:ext cx="4624348" cy="3431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109888" y="5917937"/>
              <a:ext cx="1574129" cy="2534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049" dirty="0"/>
                <a:t>Время до разрушения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7787634" y="4544190"/>
            <a:ext cx="41097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spc="-5" dirty="0">
                <a:cs typeface="Arial"/>
              </a:rPr>
              <a:t>Стадия</a:t>
            </a:r>
            <a:r>
              <a:rPr lang="en-US" sz="1000" b="1" spc="-5" dirty="0">
                <a:cs typeface="Arial"/>
              </a:rPr>
              <a:t> </a:t>
            </a:r>
            <a:r>
              <a:rPr lang="en-US" sz="1000" b="1" spc="-10" dirty="0">
                <a:cs typeface="Arial"/>
              </a:rPr>
              <a:t>I</a:t>
            </a:r>
            <a:r>
              <a:rPr lang="en-US" sz="1000" spc="-10" dirty="0">
                <a:cs typeface="Arial"/>
              </a:rPr>
              <a:t>: </a:t>
            </a:r>
            <a:r>
              <a:rPr lang="ru-RU" sz="1000" spc="-10" dirty="0">
                <a:cs typeface="Arial"/>
              </a:rPr>
              <a:t>пластичное разрушение: осевые напряжения локально превышают предел текучести полимера с возникновением пластической деформации;</a:t>
            </a:r>
          </a:p>
          <a:p>
            <a:endParaRPr lang="en-US" sz="1000" dirty="0">
              <a:cs typeface="Arial"/>
            </a:endParaRPr>
          </a:p>
          <a:p>
            <a:r>
              <a:rPr lang="ru-RU" sz="1000" b="1" dirty="0">
                <a:cs typeface="Arial"/>
              </a:rPr>
              <a:t>Стадия </a:t>
            </a:r>
            <a:r>
              <a:rPr lang="en-US" sz="1000" b="1" spc="-10" dirty="0">
                <a:cs typeface="Arial"/>
              </a:rPr>
              <a:t>II</a:t>
            </a:r>
            <a:r>
              <a:rPr lang="en-US" sz="1000" spc="-10" dirty="0">
                <a:cs typeface="Arial"/>
              </a:rPr>
              <a:t>: </a:t>
            </a:r>
            <a:r>
              <a:rPr lang="ru-RU" sz="1000" spc="-10" dirty="0">
                <a:cs typeface="Arial"/>
              </a:rPr>
              <a:t>в основном хрупкое разрушение, вклад вносит </a:t>
            </a:r>
            <a:r>
              <a:rPr lang="ru-RU" sz="1000" spc="-10" dirty="0" err="1">
                <a:cs typeface="Arial"/>
              </a:rPr>
              <a:t>термоокислительная</a:t>
            </a:r>
            <a:r>
              <a:rPr lang="ru-RU" sz="1000" spc="-10" dirty="0">
                <a:cs typeface="Arial"/>
              </a:rPr>
              <a:t> деструкция, растрескивание происходит до достижения предела текучести («механическое колено»). </a:t>
            </a:r>
          </a:p>
          <a:p>
            <a:endParaRPr lang="en-US" sz="1000" dirty="0">
              <a:cs typeface="Arial"/>
            </a:endParaRPr>
          </a:p>
          <a:p>
            <a:r>
              <a:rPr lang="ru-RU" sz="1000" b="1" dirty="0">
                <a:cs typeface="Arial"/>
              </a:rPr>
              <a:t>Стадия</a:t>
            </a:r>
            <a:r>
              <a:rPr lang="en-US" sz="1000" b="1" spc="-5" dirty="0">
                <a:cs typeface="Arial"/>
              </a:rPr>
              <a:t> </a:t>
            </a:r>
            <a:r>
              <a:rPr lang="en-US" sz="1000" b="1" spc="-10" dirty="0">
                <a:cs typeface="Arial"/>
              </a:rPr>
              <a:t>III</a:t>
            </a:r>
            <a:r>
              <a:rPr lang="en-US" sz="1000" spc="-10" dirty="0">
                <a:cs typeface="Arial"/>
              </a:rPr>
              <a:t>: </a:t>
            </a:r>
            <a:r>
              <a:rPr lang="ru-RU" sz="1000" spc="-10" dirty="0">
                <a:cs typeface="Arial"/>
              </a:rPr>
              <a:t>химическая деструкция – конец жизни полимера</a:t>
            </a:r>
            <a:r>
              <a:rPr lang="en-US" sz="1000" spc="-5" dirty="0">
                <a:cs typeface="Arial"/>
              </a:rPr>
              <a:t>.</a:t>
            </a:r>
            <a:r>
              <a:rPr lang="ru-RU" sz="1000" spc="-5" dirty="0">
                <a:cs typeface="Arial"/>
              </a:rPr>
              <a:t> Все стабилизаторы израсходованы. Растрескивание уже не зависит от нагрузки. Материал стал хрупким («химическое колено»)</a:t>
            </a:r>
            <a:endParaRPr lang="en-US" sz="1000" dirty="0">
              <a:cs typeface="Arial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D2C3C6B-5D54-48C0-A701-211D831FAC47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4669" y="157008"/>
            <a:ext cx="11328000" cy="921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Стойкость к медленному распространению трещин (МРТ)</a:t>
            </a:r>
          </a:p>
          <a:p>
            <a:r>
              <a:rPr lang="ru-RU" kern="0" dirty="0" smtClean="0"/>
              <a:t>ГОСТ 58121.1, Приложение ДГ, </a:t>
            </a:r>
            <a:r>
              <a:rPr lang="en-US" kern="0" dirty="0" smtClean="0"/>
              <a:t>ISO 13479</a:t>
            </a:r>
            <a:r>
              <a:rPr lang="ru-RU" kern="0" dirty="0" smtClean="0"/>
              <a:t> </a:t>
            </a:r>
            <a:endParaRPr lang="ru-RU" dirty="0"/>
          </a:p>
          <a:p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7619506" y="4346715"/>
            <a:ext cx="4599141" cy="584753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just" defTabSz="778986"/>
            <a:r>
              <a:rPr lang="ru-RU" sz="1600" dirty="0" smtClean="0">
                <a:solidFill>
                  <a:prstClr val="black"/>
                </a:solidFill>
              </a:rPr>
              <a:t>Время </a:t>
            </a:r>
            <a:r>
              <a:rPr lang="ru-RU" sz="1600" dirty="0">
                <a:solidFill>
                  <a:prstClr val="black"/>
                </a:solidFill>
              </a:rPr>
              <a:t>до наступления разрушения, </a:t>
            </a:r>
            <a:r>
              <a:rPr lang="ru-RU" sz="1600" b="1" dirty="0">
                <a:solidFill>
                  <a:prstClr val="black"/>
                </a:solidFill>
              </a:rPr>
              <a:t>ч</a:t>
            </a:r>
          </a:p>
          <a:p>
            <a:pPr algn="just" defTabSz="778986"/>
            <a:r>
              <a:rPr lang="ru-RU" sz="1600" dirty="0">
                <a:solidFill>
                  <a:prstClr val="black"/>
                </a:solidFill>
              </a:rPr>
              <a:t>Разрушающее давление, </a:t>
            </a:r>
            <a:r>
              <a:rPr lang="ru-RU" sz="1600" b="1" dirty="0" smtClean="0">
                <a:solidFill>
                  <a:prstClr val="black"/>
                </a:solidFill>
              </a:rPr>
              <a:t>МПа</a:t>
            </a:r>
            <a:endParaRPr lang="ru-RU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00821" y="382913"/>
            <a:ext cx="4710037" cy="3460555"/>
            <a:chOff x="6335090" y="902116"/>
            <a:chExt cx="3313113" cy="256250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335090" y="902116"/>
              <a:ext cx="3313113" cy="1414267"/>
              <a:chOff x="6405563" y="2783082"/>
              <a:chExt cx="3313113" cy="1414267"/>
            </a:xfrm>
          </p:grpSpPr>
          <p:sp>
            <p:nvSpPr>
              <p:cNvPr id="18" name="Freeform 3"/>
              <p:cNvSpPr>
                <a:spLocks/>
              </p:cNvSpPr>
              <p:nvPr/>
            </p:nvSpPr>
            <p:spPr bwMode="auto">
              <a:xfrm>
                <a:off x="9074151" y="2978149"/>
                <a:ext cx="644525" cy="819150"/>
              </a:xfrm>
              <a:custGeom>
                <a:avLst/>
                <a:gdLst>
                  <a:gd name="T0" fmla="*/ 13183 w 440"/>
                  <a:gd name="T1" fmla="*/ 14288 h 516"/>
                  <a:gd name="T2" fmla="*/ 413082 w 440"/>
                  <a:gd name="T3" fmla="*/ 0 h 516"/>
                  <a:gd name="T4" fmla="*/ 424801 w 440"/>
                  <a:gd name="T5" fmla="*/ 0 h 516"/>
                  <a:gd name="T6" fmla="*/ 435054 w 440"/>
                  <a:gd name="T7" fmla="*/ 1588 h 516"/>
                  <a:gd name="T8" fmla="*/ 442379 w 440"/>
                  <a:gd name="T9" fmla="*/ 3175 h 516"/>
                  <a:gd name="T10" fmla="*/ 452632 w 440"/>
                  <a:gd name="T11" fmla="*/ 6350 h 516"/>
                  <a:gd name="T12" fmla="*/ 462886 w 440"/>
                  <a:gd name="T13" fmla="*/ 11113 h 516"/>
                  <a:gd name="T14" fmla="*/ 478999 w 440"/>
                  <a:gd name="T15" fmla="*/ 15875 h 516"/>
                  <a:gd name="T16" fmla="*/ 486323 w 440"/>
                  <a:gd name="T17" fmla="*/ 22225 h 516"/>
                  <a:gd name="T18" fmla="*/ 496577 w 440"/>
                  <a:gd name="T19" fmla="*/ 28575 h 516"/>
                  <a:gd name="T20" fmla="*/ 506831 w 440"/>
                  <a:gd name="T21" fmla="*/ 34925 h 516"/>
                  <a:gd name="T22" fmla="*/ 515620 w 440"/>
                  <a:gd name="T23" fmla="*/ 42863 h 516"/>
                  <a:gd name="T24" fmla="*/ 522944 w 440"/>
                  <a:gd name="T25" fmla="*/ 49213 h 516"/>
                  <a:gd name="T26" fmla="*/ 531733 w 440"/>
                  <a:gd name="T27" fmla="*/ 58738 h 516"/>
                  <a:gd name="T28" fmla="*/ 539057 w 440"/>
                  <a:gd name="T29" fmla="*/ 66675 h 516"/>
                  <a:gd name="T30" fmla="*/ 547846 w 440"/>
                  <a:gd name="T31" fmla="*/ 77788 h 516"/>
                  <a:gd name="T32" fmla="*/ 555170 w 440"/>
                  <a:gd name="T33" fmla="*/ 88900 h 516"/>
                  <a:gd name="T34" fmla="*/ 562495 w 440"/>
                  <a:gd name="T35" fmla="*/ 98425 h 516"/>
                  <a:gd name="T36" fmla="*/ 571284 w 440"/>
                  <a:gd name="T37" fmla="*/ 111125 h 516"/>
                  <a:gd name="T38" fmla="*/ 580073 w 440"/>
                  <a:gd name="T39" fmla="*/ 127000 h 516"/>
                  <a:gd name="T40" fmla="*/ 585932 w 440"/>
                  <a:gd name="T41" fmla="*/ 139700 h 516"/>
                  <a:gd name="T42" fmla="*/ 593256 w 440"/>
                  <a:gd name="T43" fmla="*/ 155575 h 516"/>
                  <a:gd name="T44" fmla="*/ 600580 w 440"/>
                  <a:gd name="T45" fmla="*/ 169863 h 516"/>
                  <a:gd name="T46" fmla="*/ 604975 w 440"/>
                  <a:gd name="T47" fmla="*/ 180975 h 516"/>
                  <a:gd name="T48" fmla="*/ 609369 w 440"/>
                  <a:gd name="T49" fmla="*/ 196850 h 516"/>
                  <a:gd name="T50" fmla="*/ 615228 w 440"/>
                  <a:gd name="T51" fmla="*/ 211138 h 516"/>
                  <a:gd name="T52" fmla="*/ 621088 w 440"/>
                  <a:gd name="T53" fmla="*/ 233363 h 516"/>
                  <a:gd name="T54" fmla="*/ 626947 w 440"/>
                  <a:gd name="T55" fmla="*/ 254000 h 516"/>
                  <a:gd name="T56" fmla="*/ 631342 w 440"/>
                  <a:gd name="T57" fmla="*/ 276225 h 516"/>
                  <a:gd name="T58" fmla="*/ 634271 w 440"/>
                  <a:gd name="T59" fmla="*/ 296863 h 516"/>
                  <a:gd name="T60" fmla="*/ 638666 w 440"/>
                  <a:gd name="T61" fmla="*/ 325438 h 516"/>
                  <a:gd name="T62" fmla="*/ 641595 w 440"/>
                  <a:gd name="T63" fmla="*/ 344488 h 516"/>
                  <a:gd name="T64" fmla="*/ 641595 w 440"/>
                  <a:gd name="T65" fmla="*/ 382588 h 516"/>
                  <a:gd name="T66" fmla="*/ 643060 w 440"/>
                  <a:gd name="T67" fmla="*/ 409575 h 516"/>
                  <a:gd name="T68" fmla="*/ 641595 w 440"/>
                  <a:gd name="T69" fmla="*/ 447675 h 516"/>
                  <a:gd name="T70" fmla="*/ 638666 w 440"/>
                  <a:gd name="T71" fmla="*/ 479425 h 516"/>
                  <a:gd name="T72" fmla="*/ 635736 w 440"/>
                  <a:gd name="T73" fmla="*/ 509588 h 516"/>
                  <a:gd name="T74" fmla="*/ 631342 w 440"/>
                  <a:gd name="T75" fmla="*/ 534988 h 516"/>
                  <a:gd name="T76" fmla="*/ 625482 w 440"/>
                  <a:gd name="T77" fmla="*/ 560388 h 516"/>
                  <a:gd name="T78" fmla="*/ 618158 w 440"/>
                  <a:gd name="T79" fmla="*/ 584200 h 516"/>
                  <a:gd name="T80" fmla="*/ 612299 w 440"/>
                  <a:gd name="T81" fmla="*/ 601663 h 516"/>
                  <a:gd name="T82" fmla="*/ 606439 w 440"/>
                  <a:gd name="T83" fmla="*/ 622300 h 516"/>
                  <a:gd name="T84" fmla="*/ 599115 w 440"/>
                  <a:gd name="T85" fmla="*/ 641350 h 516"/>
                  <a:gd name="T86" fmla="*/ 588861 w 440"/>
                  <a:gd name="T87" fmla="*/ 661988 h 516"/>
                  <a:gd name="T88" fmla="*/ 580073 w 440"/>
                  <a:gd name="T89" fmla="*/ 677863 h 516"/>
                  <a:gd name="T90" fmla="*/ 571284 w 440"/>
                  <a:gd name="T91" fmla="*/ 692150 h 516"/>
                  <a:gd name="T92" fmla="*/ 563959 w 440"/>
                  <a:gd name="T93" fmla="*/ 706438 h 516"/>
                  <a:gd name="T94" fmla="*/ 552241 w 440"/>
                  <a:gd name="T95" fmla="*/ 722313 h 516"/>
                  <a:gd name="T96" fmla="*/ 541987 w 440"/>
                  <a:gd name="T97" fmla="*/ 736600 h 516"/>
                  <a:gd name="T98" fmla="*/ 527339 w 440"/>
                  <a:gd name="T99" fmla="*/ 752475 h 516"/>
                  <a:gd name="T100" fmla="*/ 509761 w 440"/>
                  <a:gd name="T101" fmla="*/ 768350 h 516"/>
                  <a:gd name="T102" fmla="*/ 496577 w 440"/>
                  <a:gd name="T103" fmla="*/ 777875 h 516"/>
                  <a:gd name="T104" fmla="*/ 483394 w 440"/>
                  <a:gd name="T105" fmla="*/ 787400 h 516"/>
                  <a:gd name="T106" fmla="*/ 471675 w 440"/>
                  <a:gd name="T107" fmla="*/ 792163 h 516"/>
                  <a:gd name="T108" fmla="*/ 440914 w 440"/>
                  <a:gd name="T109" fmla="*/ 803275 h 516"/>
                  <a:gd name="T110" fmla="*/ 413082 w 440"/>
                  <a:gd name="T111" fmla="*/ 803275 h 516"/>
                  <a:gd name="T112" fmla="*/ 0 w 440"/>
                  <a:gd name="T113" fmla="*/ 817563 h 516"/>
                  <a:gd name="T114" fmla="*/ 13183 w 440"/>
                  <a:gd name="T115" fmla="*/ 14288 h 51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40" h="516">
                    <a:moveTo>
                      <a:pt x="9" y="9"/>
                    </a:moveTo>
                    <a:lnTo>
                      <a:pt x="282" y="0"/>
                    </a:lnTo>
                    <a:lnTo>
                      <a:pt x="290" y="0"/>
                    </a:lnTo>
                    <a:lnTo>
                      <a:pt x="297" y="1"/>
                    </a:lnTo>
                    <a:lnTo>
                      <a:pt x="302" y="2"/>
                    </a:lnTo>
                    <a:lnTo>
                      <a:pt x="309" y="4"/>
                    </a:lnTo>
                    <a:lnTo>
                      <a:pt x="316" y="7"/>
                    </a:lnTo>
                    <a:lnTo>
                      <a:pt x="327" y="10"/>
                    </a:lnTo>
                    <a:lnTo>
                      <a:pt x="332" y="14"/>
                    </a:lnTo>
                    <a:lnTo>
                      <a:pt x="339" y="18"/>
                    </a:lnTo>
                    <a:lnTo>
                      <a:pt x="346" y="22"/>
                    </a:lnTo>
                    <a:lnTo>
                      <a:pt x="352" y="27"/>
                    </a:lnTo>
                    <a:lnTo>
                      <a:pt x="357" y="31"/>
                    </a:lnTo>
                    <a:lnTo>
                      <a:pt x="363" y="37"/>
                    </a:lnTo>
                    <a:lnTo>
                      <a:pt x="368" y="42"/>
                    </a:lnTo>
                    <a:lnTo>
                      <a:pt x="374" y="49"/>
                    </a:lnTo>
                    <a:lnTo>
                      <a:pt x="379" y="56"/>
                    </a:lnTo>
                    <a:lnTo>
                      <a:pt x="384" y="62"/>
                    </a:lnTo>
                    <a:lnTo>
                      <a:pt x="390" y="70"/>
                    </a:lnTo>
                    <a:lnTo>
                      <a:pt x="396" y="80"/>
                    </a:lnTo>
                    <a:lnTo>
                      <a:pt x="400" y="88"/>
                    </a:lnTo>
                    <a:lnTo>
                      <a:pt x="405" y="98"/>
                    </a:lnTo>
                    <a:lnTo>
                      <a:pt x="410" y="107"/>
                    </a:lnTo>
                    <a:lnTo>
                      <a:pt x="413" y="114"/>
                    </a:lnTo>
                    <a:lnTo>
                      <a:pt x="416" y="124"/>
                    </a:lnTo>
                    <a:lnTo>
                      <a:pt x="420" y="133"/>
                    </a:lnTo>
                    <a:lnTo>
                      <a:pt x="424" y="147"/>
                    </a:lnTo>
                    <a:lnTo>
                      <a:pt x="428" y="160"/>
                    </a:lnTo>
                    <a:lnTo>
                      <a:pt x="431" y="174"/>
                    </a:lnTo>
                    <a:lnTo>
                      <a:pt x="433" y="187"/>
                    </a:lnTo>
                    <a:lnTo>
                      <a:pt x="436" y="205"/>
                    </a:lnTo>
                    <a:lnTo>
                      <a:pt x="438" y="217"/>
                    </a:lnTo>
                    <a:lnTo>
                      <a:pt x="438" y="241"/>
                    </a:lnTo>
                    <a:lnTo>
                      <a:pt x="439" y="258"/>
                    </a:lnTo>
                    <a:lnTo>
                      <a:pt x="438" y="282"/>
                    </a:lnTo>
                    <a:lnTo>
                      <a:pt x="436" y="302"/>
                    </a:lnTo>
                    <a:lnTo>
                      <a:pt x="434" y="321"/>
                    </a:lnTo>
                    <a:lnTo>
                      <a:pt x="431" y="337"/>
                    </a:lnTo>
                    <a:lnTo>
                      <a:pt x="427" y="353"/>
                    </a:lnTo>
                    <a:lnTo>
                      <a:pt x="422" y="368"/>
                    </a:lnTo>
                    <a:lnTo>
                      <a:pt x="418" y="379"/>
                    </a:lnTo>
                    <a:lnTo>
                      <a:pt x="414" y="392"/>
                    </a:lnTo>
                    <a:lnTo>
                      <a:pt x="409" y="404"/>
                    </a:lnTo>
                    <a:lnTo>
                      <a:pt x="402" y="417"/>
                    </a:lnTo>
                    <a:lnTo>
                      <a:pt x="396" y="427"/>
                    </a:lnTo>
                    <a:lnTo>
                      <a:pt x="390" y="436"/>
                    </a:lnTo>
                    <a:lnTo>
                      <a:pt x="385" y="445"/>
                    </a:lnTo>
                    <a:lnTo>
                      <a:pt x="377" y="455"/>
                    </a:lnTo>
                    <a:lnTo>
                      <a:pt x="370" y="464"/>
                    </a:lnTo>
                    <a:lnTo>
                      <a:pt x="360" y="474"/>
                    </a:lnTo>
                    <a:lnTo>
                      <a:pt x="348" y="484"/>
                    </a:lnTo>
                    <a:lnTo>
                      <a:pt x="339" y="490"/>
                    </a:lnTo>
                    <a:lnTo>
                      <a:pt x="330" y="496"/>
                    </a:lnTo>
                    <a:lnTo>
                      <a:pt x="322" y="499"/>
                    </a:lnTo>
                    <a:lnTo>
                      <a:pt x="301" y="506"/>
                    </a:lnTo>
                    <a:lnTo>
                      <a:pt x="282" y="506"/>
                    </a:lnTo>
                    <a:lnTo>
                      <a:pt x="0" y="515"/>
                    </a:lnTo>
                    <a:lnTo>
                      <a:pt x="9" y="9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Oval 4"/>
              <p:cNvSpPr>
                <a:spLocks noChangeArrowheads="1"/>
              </p:cNvSpPr>
              <p:nvPr/>
            </p:nvSpPr>
            <p:spPr bwMode="auto">
              <a:xfrm>
                <a:off x="8856663" y="2990849"/>
                <a:ext cx="463550" cy="80486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7491413" y="3051174"/>
                <a:ext cx="1746250" cy="673100"/>
              </a:xfrm>
              <a:custGeom>
                <a:avLst/>
                <a:gdLst>
                  <a:gd name="T0" fmla="*/ 0 w 1192"/>
                  <a:gd name="T1" fmla="*/ 671513 h 424"/>
                  <a:gd name="T2" fmla="*/ 1545548 w 1192"/>
                  <a:gd name="T3" fmla="*/ 668338 h 424"/>
                  <a:gd name="T4" fmla="*/ 1568988 w 1192"/>
                  <a:gd name="T5" fmla="*/ 663575 h 424"/>
                  <a:gd name="T6" fmla="*/ 1586568 w 1192"/>
                  <a:gd name="T7" fmla="*/ 658813 h 424"/>
                  <a:gd name="T8" fmla="*/ 1605612 w 1192"/>
                  <a:gd name="T9" fmla="*/ 649288 h 424"/>
                  <a:gd name="T10" fmla="*/ 1621727 w 1192"/>
                  <a:gd name="T11" fmla="*/ 639763 h 424"/>
                  <a:gd name="T12" fmla="*/ 1639307 w 1192"/>
                  <a:gd name="T13" fmla="*/ 625475 h 424"/>
                  <a:gd name="T14" fmla="*/ 1656887 w 1192"/>
                  <a:gd name="T15" fmla="*/ 606425 h 424"/>
                  <a:gd name="T16" fmla="*/ 1670071 w 1192"/>
                  <a:gd name="T17" fmla="*/ 590550 h 424"/>
                  <a:gd name="T18" fmla="*/ 1681791 w 1192"/>
                  <a:gd name="T19" fmla="*/ 574675 h 424"/>
                  <a:gd name="T20" fmla="*/ 1690581 w 1192"/>
                  <a:gd name="T21" fmla="*/ 560388 h 424"/>
                  <a:gd name="T22" fmla="*/ 1702301 w 1192"/>
                  <a:gd name="T23" fmla="*/ 538163 h 424"/>
                  <a:gd name="T24" fmla="*/ 1714021 w 1192"/>
                  <a:gd name="T25" fmla="*/ 511175 h 424"/>
                  <a:gd name="T26" fmla="*/ 1721345 w 1192"/>
                  <a:gd name="T27" fmla="*/ 488950 h 424"/>
                  <a:gd name="T28" fmla="*/ 1728670 w 1192"/>
                  <a:gd name="T29" fmla="*/ 468313 h 424"/>
                  <a:gd name="T30" fmla="*/ 1734530 w 1192"/>
                  <a:gd name="T31" fmla="*/ 441325 h 424"/>
                  <a:gd name="T32" fmla="*/ 1738925 w 1192"/>
                  <a:gd name="T33" fmla="*/ 415925 h 424"/>
                  <a:gd name="T34" fmla="*/ 1741855 w 1192"/>
                  <a:gd name="T35" fmla="*/ 376238 h 424"/>
                  <a:gd name="T36" fmla="*/ 1744785 w 1192"/>
                  <a:gd name="T37" fmla="*/ 341313 h 424"/>
                  <a:gd name="T38" fmla="*/ 1743320 w 1192"/>
                  <a:gd name="T39" fmla="*/ 301625 h 424"/>
                  <a:gd name="T40" fmla="*/ 1740390 w 1192"/>
                  <a:gd name="T41" fmla="*/ 279400 h 424"/>
                  <a:gd name="T42" fmla="*/ 1737460 w 1192"/>
                  <a:gd name="T43" fmla="*/ 257175 h 424"/>
                  <a:gd name="T44" fmla="*/ 1733065 w 1192"/>
                  <a:gd name="T45" fmla="*/ 230188 h 424"/>
                  <a:gd name="T46" fmla="*/ 1725740 w 1192"/>
                  <a:gd name="T47" fmla="*/ 201613 h 424"/>
                  <a:gd name="T48" fmla="*/ 1718415 w 1192"/>
                  <a:gd name="T49" fmla="*/ 180975 h 424"/>
                  <a:gd name="T50" fmla="*/ 1711091 w 1192"/>
                  <a:gd name="T51" fmla="*/ 163513 h 424"/>
                  <a:gd name="T52" fmla="*/ 1705231 w 1192"/>
                  <a:gd name="T53" fmla="*/ 149225 h 424"/>
                  <a:gd name="T54" fmla="*/ 1697906 w 1192"/>
                  <a:gd name="T55" fmla="*/ 131763 h 424"/>
                  <a:gd name="T56" fmla="*/ 1687651 w 1192"/>
                  <a:gd name="T57" fmla="*/ 115888 h 424"/>
                  <a:gd name="T58" fmla="*/ 1675931 w 1192"/>
                  <a:gd name="T59" fmla="*/ 98425 h 424"/>
                  <a:gd name="T60" fmla="*/ 1661281 w 1192"/>
                  <a:gd name="T61" fmla="*/ 80963 h 424"/>
                  <a:gd name="T62" fmla="*/ 1649562 w 1192"/>
                  <a:gd name="T63" fmla="*/ 65088 h 424"/>
                  <a:gd name="T64" fmla="*/ 1631982 w 1192"/>
                  <a:gd name="T65" fmla="*/ 50800 h 424"/>
                  <a:gd name="T66" fmla="*/ 1614402 w 1192"/>
                  <a:gd name="T67" fmla="*/ 38100 h 424"/>
                  <a:gd name="T68" fmla="*/ 1592428 w 1192"/>
                  <a:gd name="T69" fmla="*/ 23813 h 424"/>
                  <a:gd name="T70" fmla="*/ 1567523 w 1192"/>
                  <a:gd name="T71" fmla="*/ 15875 h 424"/>
                  <a:gd name="T72" fmla="*/ 1545548 w 1192"/>
                  <a:gd name="T73" fmla="*/ 9525 h 424"/>
                  <a:gd name="T74" fmla="*/ 0 w 1192"/>
                  <a:gd name="T75" fmla="*/ 0 h 424"/>
                  <a:gd name="T76" fmla="*/ 0 w 1192"/>
                  <a:gd name="T77" fmla="*/ 671513 h 4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92" h="424">
                    <a:moveTo>
                      <a:pt x="0" y="423"/>
                    </a:moveTo>
                    <a:lnTo>
                      <a:pt x="1055" y="421"/>
                    </a:lnTo>
                    <a:lnTo>
                      <a:pt x="1071" y="418"/>
                    </a:lnTo>
                    <a:lnTo>
                      <a:pt x="1083" y="415"/>
                    </a:lnTo>
                    <a:lnTo>
                      <a:pt x="1096" y="409"/>
                    </a:lnTo>
                    <a:lnTo>
                      <a:pt x="1107" y="403"/>
                    </a:lnTo>
                    <a:lnTo>
                      <a:pt x="1119" y="394"/>
                    </a:lnTo>
                    <a:lnTo>
                      <a:pt x="1131" y="382"/>
                    </a:lnTo>
                    <a:lnTo>
                      <a:pt x="1140" y="372"/>
                    </a:lnTo>
                    <a:lnTo>
                      <a:pt x="1148" y="362"/>
                    </a:lnTo>
                    <a:lnTo>
                      <a:pt x="1154" y="353"/>
                    </a:lnTo>
                    <a:lnTo>
                      <a:pt x="1162" y="339"/>
                    </a:lnTo>
                    <a:lnTo>
                      <a:pt x="1170" y="322"/>
                    </a:lnTo>
                    <a:lnTo>
                      <a:pt x="1175" y="308"/>
                    </a:lnTo>
                    <a:lnTo>
                      <a:pt x="1180" y="295"/>
                    </a:lnTo>
                    <a:lnTo>
                      <a:pt x="1184" y="278"/>
                    </a:lnTo>
                    <a:lnTo>
                      <a:pt x="1187" y="262"/>
                    </a:lnTo>
                    <a:lnTo>
                      <a:pt x="1189" y="237"/>
                    </a:lnTo>
                    <a:lnTo>
                      <a:pt x="1191" y="215"/>
                    </a:lnTo>
                    <a:lnTo>
                      <a:pt x="1190" y="190"/>
                    </a:lnTo>
                    <a:lnTo>
                      <a:pt x="1188" y="176"/>
                    </a:lnTo>
                    <a:lnTo>
                      <a:pt x="1186" y="162"/>
                    </a:lnTo>
                    <a:lnTo>
                      <a:pt x="1183" y="145"/>
                    </a:lnTo>
                    <a:lnTo>
                      <a:pt x="1178" y="127"/>
                    </a:lnTo>
                    <a:lnTo>
                      <a:pt x="1173" y="114"/>
                    </a:lnTo>
                    <a:lnTo>
                      <a:pt x="1168" y="103"/>
                    </a:lnTo>
                    <a:lnTo>
                      <a:pt x="1164" y="94"/>
                    </a:lnTo>
                    <a:lnTo>
                      <a:pt x="1159" y="83"/>
                    </a:lnTo>
                    <a:lnTo>
                      <a:pt x="1152" y="73"/>
                    </a:lnTo>
                    <a:lnTo>
                      <a:pt x="1144" y="62"/>
                    </a:lnTo>
                    <a:lnTo>
                      <a:pt x="1134" y="51"/>
                    </a:lnTo>
                    <a:lnTo>
                      <a:pt x="1126" y="41"/>
                    </a:lnTo>
                    <a:lnTo>
                      <a:pt x="1114" y="32"/>
                    </a:lnTo>
                    <a:lnTo>
                      <a:pt x="1102" y="24"/>
                    </a:lnTo>
                    <a:lnTo>
                      <a:pt x="1087" y="15"/>
                    </a:lnTo>
                    <a:lnTo>
                      <a:pt x="1070" y="10"/>
                    </a:lnTo>
                    <a:lnTo>
                      <a:pt x="1055" y="6"/>
                    </a:lnTo>
                    <a:lnTo>
                      <a:pt x="0" y="0"/>
                    </a:lnTo>
                    <a:lnTo>
                      <a:pt x="0" y="42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7026276" y="2990849"/>
                <a:ext cx="647700" cy="814388"/>
              </a:xfrm>
              <a:custGeom>
                <a:avLst/>
                <a:gdLst>
                  <a:gd name="T0" fmla="*/ 11723 w 442"/>
                  <a:gd name="T1" fmla="*/ 12700 h 513"/>
                  <a:gd name="T2" fmla="*/ 414704 w 442"/>
                  <a:gd name="T3" fmla="*/ 0 h 513"/>
                  <a:gd name="T4" fmla="*/ 426427 w 442"/>
                  <a:gd name="T5" fmla="*/ 0 h 513"/>
                  <a:gd name="T6" fmla="*/ 436685 w 442"/>
                  <a:gd name="T7" fmla="*/ 1588 h 513"/>
                  <a:gd name="T8" fmla="*/ 444012 w 442"/>
                  <a:gd name="T9" fmla="*/ 3175 h 513"/>
                  <a:gd name="T10" fmla="*/ 454269 w 442"/>
                  <a:gd name="T11" fmla="*/ 6350 h 513"/>
                  <a:gd name="T12" fmla="*/ 464527 w 442"/>
                  <a:gd name="T13" fmla="*/ 9525 h 513"/>
                  <a:gd name="T14" fmla="*/ 479181 w 442"/>
                  <a:gd name="T15" fmla="*/ 15875 h 513"/>
                  <a:gd name="T16" fmla="*/ 489438 w 442"/>
                  <a:gd name="T17" fmla="*/ 20638 h 513"/>
                  <a:gd name="T18" fmla="*/ 499696 w 442"/>
                  <a:gd name="T19" fmla="*/ 26988 h 513"/>
                  <a:gd name="T20" fmla="*/ 508488 w 442"/>
                  <a:gd name="T21" fmla="*/ 34925 h 513"/>
                  <a:gd name="T22" fmla="*/ 518746 w 442"/>
                  <a:gd name="T23" fmla="*/ 42863 h 513"/>
                  <a:gd name="T24" fmla="*/ 526073 w 442"/>
                  <a:gd name="T25" fmla="*/ 49213 h 513"/>
                  <a:gd name="T26" fmla="*/ 534865 w 442"/>
                  <a:gd name="T27" fmla="*/ 57150 h 513"/>
                  <a:gd name="T28" fmla="*/ 540727 w 442"/>
                  <a:gd name="T29" fmla="*/ 65088 h 513"/>
                  <a:gd name="T30" fmla="*/ 550985 w 442"/>
                  <a:gd name="T31" fmla="*/ 76200 h 513"/>
                  <a:gd name="T32" fmla="*/ 558312 w 442"/>
                  <a:gd name="T33" fmla="*/ 87313 h 513"/>
                  <a:gd name="T34" fmla="*/ 565638 w 442"/>
                  <a:gd name="T35" fmla="*/ 98425 h 513"/>
                  <a:gd name="T36" fmla="*/ 574431 w 442"/>
                  <a:gd name="T37" fmla="*/ 111125 h 513"/>
                  <a:gd name="T38" fmla="*/ 583223 w 442"/>
                  <a:gd name="T39" fmla="*/ 125413 h 513"/>
                  <a:gd name="T40" fmla="*/ 589085 w 442"/>
                  <a:gd name="T41" fmla="*/ 138113 h 513"/>
                  <a:gd name="T42" fmla="*/ 596412 w 442"/>
                  <a:gd name="T43" fmla="*/ 152400 h 513"/>
                  <a:gd name="T44" fmla="*/ 603738 w 442"/>
                  <a:gd name="T45" fmla="*/ 168275 h 513"/>
                  <a:gd name="T46" fmla="*/ 608135 w 442"/>
                  <a:gd name="T47" fmla="*/ 179388 h 513"/>
                  <a:gd name="T48" fmla="*/ 612531 w 442"/>
                  <a:gd name="T49" fmla="*/ 193675 h 513"/>
                  <a:gd name="T50" fmla="*/ 618392 w 442"/>
                  <a:gd name="T51" fmla="*/ 209550 h 513"/>
                  <a:gd name="T52" fmla="*/ 624254 w 442"/>
                  <a:gd name="T53" fmla="*/ 231775 h 513"/>
                  <a:gd name="T54" fmla="*/ 628650 w 442"/>
                  <a:gd name="T55" fmla="*/ 250825 h 513"/>
                  <a:gd name="T56" fmla="*/ 634512 w 442"/>
                  <a:gd name="T57" fmla="*/ 273050 h 513"/>
                  <a:gd name="T58" fmla="*/ 637442 w 442"/>
                  <a:gd name="T59" fmla="*/ 293688 h 513"/>
                  <a:gd name="T60" fmla="*/ 641838 w 442"/>
                  <a:gd name="T61" fmla="*/ 322263 h 513"/>
                  <a:gd name="T62" fmla="*/ 644769 w 442"/>
                  <a:gd name="T63" fmla="*/ 341313 h 513"/>
                  <a:gd name="T64" fmla="*/ 644769 w 442"/>
                  <a:gd name="T65" fmla="*/ 381000 h 513"/>
                  <a:gd name="T66" fmla="*/ 646235 w 442"/>
                  <a:gd name="T67" fmla="*/ 407988 h 513"/>
                  <a:gd name="T68" fmla="*/ 644769 w 442"/>
                  <a:gd name="T69" fmla="*/ 444500 h 513"/>
                  <a:gd name="T70" fmla="*/ 641838 w 442"/>
                  <a:gd name="T71" fmla="*/ 477838 h 513"/>
                  <a:gd name="T72" fmla="*/ 638908 w 442"/>
                  <a:gd name="T73" fmla="*/ 506413 h 513"/>
                  <a:gd name="T74" fmla="*/ 634512 w 442"/>
                  <a:gd name="T75" fmla="*/ 531813 h 513"/>
                  <a:gd name="T76" fmla="*/ 628650 w 442"/>
                  <a:gd name="T77" fmla="*/ 557213 h 513"/>
                  <a:gd name="T78" fmla="*/ 621323 w 442"/>
                  <a:gd name="T79" fmla="*/ 581025 h 513"/>
                  <a:gd name="T80" fmla="*/ 615462 w 442"/>
                  <a:gd name="T81" fmla="*/ 598488 h 513"/>
                  <a:gd name="T82" fmla="*/ 609600 w 442"/>
                  <a:gd name="T83" fmla="*/ 620713 h 513"/>
                  <a:gd name="T84" fmla="*/ 600808 w 442"/>
                  <a:gd name="T85" fmla="*/ 638175 h 513"/>
                  <a:gd name="T86" fmla="*/ 592015 w 442"/>
                  <a:gd name="T87" fmla="*/ 658813 h 513"/>
                  <a:gd name="T88" fmla="*/ 583223 w 442"/>
                  <a:gd name="T89" fmla="*/ 676275 h 513"/>
                  <a:gd name="T90" fmla="*/ 574431 w 442"/>
                  <a:gd name="T91" fmla="*/ 688975 h 513"/>
                  <a:gd name="T92" fmla="*/ 567104 w 442"/>
                  <a:gd name="T93" fmla="*/ 701675 h 513"/>
                  <a:gd name="T94" fmla="*/ 555381 w 442"/>
                  <a:gd name="T95" fmla="*/ 719138 h 513"/>
                  <a:gd name="T96" fmla="*/ 545123 w 442"/>
                  <a:gd name="T97" fmla="*/ 731838 h 513"/>
                  <a:gd name="T98" fmla="*/ 530469 w 442"/>
                  <a:gd name="T99" fmla="*/ 749300 h 513"/>
                  <a:gd name="T100" fmla="*/ 511419 w 442"/>
                  <a:gd name="T101" fmla="*/ 763588 h 513"/>
                  <a:gd name="T102" fmla="*/ 499696 w 442"/>
                  <a:gd name="T103" fmla="*/ 773113 h 513"/>
                  <a:gd name="T104" fmla="*/ 486508 w 442"/>
                  <a:gd name="T105" fmla="*/ 782638 h 513"/>
                  <a:gd name="T106" fmla="*/ 473319 w 442"/>
                  <a:gd name="T107" fmla="*/ 788988 h 513"/>
                  <a:gd name="T108" fmla="*/ 442546 w 442"/>
                  <a:gd name="T109" fmla="*/ 798513 h 513"/>
                  <a:gd name="T110" fmla="*/ 414704 w 442"/>
                  <a:gd name="T111" fmla="*/ 800100 h 513"/>
                  <a:gd name="T112" fmla="*/ 0 w 442"/>
                  <a:gd name="T113" fmla="*/ 812800 h 513"/>
                  <a:gd name="T114" fmla="*/ 11723 w 442"/>
                  <a:gd name="T115" fmla="*/ 12700 h 5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42" h="513">
                    <a:moveTo>
                      <a:pt x="8" y="8"/>
                    </a:moveTo>
                    <a:lnTo>
                      <a:pt x="283" y="0"/>
                    </a:lnTo>
                    <a:lnTo>
                      <a:pt x="291" y="0"/>
                    </a:lnTo>
                    <a:lnTo>
                      <a:pt x="298" y="1"/>
                    </a:lnTo>
                    <a:lnTo>
                      <a:pt x="303" y="2"/>
                    </a:lnTo>
                    <a:lnTo>
                      <a:pt x="310" y="4"/>
                    </a:lnTo>
                    <a:lnTo>
                      <a:pt x="317" y="6"/>
                    </a:lnTo>
                    <a:lnTo>
                      <a:pt x="327" y="10"/>
                    </a:lnTo>
                    <a:lnTo>
                      <a:pt x="334" y="13"/>
                    </a:lnTo>
                    <a:lnTo>
                      <a:pt x="341" y="17"/>
                    </a:lnTo>
                    <a:lnTo>
                      <a:pt x="347" y="22"/>
                    </a:lnTo>
                    <a:lnTo>
                      <a:pt x="354" y="27"/>
                    </a:lnTo>
                    <a:lnTo>
                      <a:pt x="359" y="31"/>
                    </a:lnTo>
                    <a:lnTo>
                      <a:pt x="365" y="36"/>
                    </a:lnTo>
                    <a:lnTo>
                      <a:pt x="369" y="41"/>
                    </a:lnTo>
                    <a:lnTo>
                      <a:pt x="376" y="48"/>
                    </a:lnTo>
                    <a:lnTo>
                      <a:pt x="381" y="55"/>
                    </a:lnTo>
                    <a:lnTo>
                      <a:pt x="386" y="62"/>
                    </a:lnTo>
                    <a:lnTo>
                      <a:pt x="392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7" y="96"/>
                    </a:lnTo>
                    <a:lnTo>
                      <a:pt x="412" y="106"/>
                    </a:lnTo>
                    <a:lnTo>
                      <a:pt x="415" y="113"/>
                    </a:lnTo>
                    <a:lnTo>
                      <a:pt x="418" y="122"/>
                    </a:lnTo>
                    <a:lnTo>
                      <a:pt x="422" y="132"/>
                    </a:lnTo>
                    <a:lnTo>
                      <a:pt x="426" y="146"/>
                    </a:lnTo>
                    <a:lnTo>
                      <a:pt x="429" y="158"/>
                    </a:lnTo>
                    <a:lnTo>
                      <a:pt x="433" y="172"/>
                    </a:lnTo>
                    <a:lnTo>
                      <a:pt x="435" y="185"/>
                    </a:lnTo>
                    <a:lnTo>
                      <a:pt x="438" y="203"/>
                    </a:lnTo>
                    <a:lnTo>
                      <a:pt x="440" y="215"/>
                    </a:lnTo>
                    <a:lnTo>
                      <a:pt x="440" y="240"/>
                    </a:lnTo>
                    <a:lnTo>
                      <a:pt x="441" y="257"/>
                    </a:lnTo>
                    <a:lnTo>
                      <a:pt x="440" y="280"/>
                    </a:lnTo>
                    <a:lnTo>
                      <a:pt x="438" y="301"/>
                    </a:lnTo>
                    <a:lnTo>
                      <a:pt x="436" y="319"/>
                    </a:lnTo>
                    <a:lnTo>
                      <a:pt x="433" y="335"/>
                    </a:lnTo>
                    <a:lnTo>
                      <a:pt x="429" y="351"/>
                    </a:lnTo>
                    <a:lnTo>
                      <a:pt x="424" y="366"/>
                    </a:lnTo>
                    <a:lnTo>
                      <a:pt x="420" y="377"/>
                    </a:lnTo>
                    <a:lnTo>
                      <a:pt x="416" y="391"/>
                    </a:lnTo>
                    <a:lnTo>
                      <a:pt x="410" y="402"/>
                    </a:lnTo>
                    <a:lnTo>
                      <a:pt x="404" y="415"/>
                    </a:lnTo>
                    <a:lnTo>
                      <a:pt x="398" y="426"/>
                    </a:lnTo>
                    <a:lnTo>
                      <a:pt x="392" y="434"/>
                    </a:lnTo>
                    <a:lnTo>
                      <a:pt x="387" y="442"/>
                    </a:lnTo>
                    <a:lnTo>
                      <a:pt x="379" y="453"/>
                    </a:lnTo>
                    <a:lnTo>
                      <a:pt x="372" y="461"/>
                    </a:lnTo>
                    <a:lnTo>
                      <a:pt x="362" y="472"/>
                    </a:lnTo>
                    <a:lnTo>
                      <a:pt x="349" y="481"/>
                    </a:lnTo>
                    <a:lnTo>
                      <a:pt x="341" y="487"/>
                    </a:lnTo>
                    <a:lnTo>
                      <a:pt x="332" y="493"/>
                    </a:lnTo>
                    <a:lnTo>
                      <a:pt x="323" y="497"/>
                    </a:lnTo>
                    <a:lnTo>
                      <a:pt x="302" y="503"/>
                    </a:lnTo>
                    <a:lnTo>
                      <a:pt x="283" y="504"/>
                    </a:lnTo>
                    <a:lnTo>
                      <a:pt x="0" y="512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Oval 7"/>
              <p:cNvSpPr>
                <a:spLocks noChangeArrowheads="1"/>
              </p:cNvSpPr>
              <p:nvPr/>
            </p:nvSpPr>
            <p:spPr bwMode="auto">
              <a:xfrm>
                <a:off x="6750051" y="2990849"/>
                <a:ext cx="465137" cy="80486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" name="Freeform 8"/>
              <p:cNvSpPr>
                <a:spLocks/>
              </p:cNvSpPr>
              <p:nvPr/>
            </p:nvSpPr>
            <p:spPr bwMode="auto">
              <a:xfrm>
                <a:off x="6861176" y="3055937"/>
                <a:ext cx="287337" cy="668337"/>
              </a:xfrm>
              <a:custGeom>
                <a:avLst/>
                <a:gdLst>
                  <a:gd name="T0" fmla="*/ 0 w 196"/>
                  <a:gd name="T1" fmla="*/ 0 h 421"/>
                  <a:gd name="T2" fmla="*/ 101154 w 196"/>
                  <a:gd name="T3" fmla="*/ 3175 h 421"/>
                  <a:gd name="T4" fmla="*/ 109950 w 196"/>
                  <a:gd name="T5" fmla="*/ 3175 h 421"/>
                  <a:gd name="T6" fmla="*/ 118746 w 196"/>
                  <a:gd name="T7" fmla="*/ 4762 h 421"/>
                  <a:gd name="T8" fmla="*/ 124610 w 196"/>
                  <a:gd name="T9" fmla="*/ 6350 h 421"/>
                  <a:gd name="T10" fmla="*/ 131940 w 196"/>
                  <a:gd name="T11" fmla="*/ 9525 h 421"/>
                  <a:gd name="T12" fmla="*/ 140736 w 196"/>
                  <a:gd name="T13" fmla="*/ 11112 h 421"/>
                  <a:gd name="T14" fmla="*/ 152465 w 196"/>
                  <a:gd name="T15" fmla="*/ 15875 h 421"/>
                  <a:gd name="T16" fmla="*/ 159795 w 196"/>
                  <a:gd name="T17" fmla="*/ 20637 h 421"/>
                  <a:gd name="T18" fmla="*/ 168591 w 196"/>
                  <a:gd name="T19" fmla="*/ 25400 h 421"/>
                  <a:gd name="T20" fmla="*/ 175921 w 196"/>
                  <a:gd name="T21" fmla="*/ 31750 h 421"/>
                  <a:gd name="T22" fmla="*/ 183251 w 196"/>
                  <a:gd name="T23" fmla="*/ 38100 h 421"/>
                  <a:gd name="T24" fmla="*/ 189115 w 196"/>
                  <a:gd name="T25" fmla="*/ 42862 h 421"/>
                  <a:gd name="T26" fmla="*/ 196445 w 196"/>
                  <a:gd name="T27" fmla="*/ 49212 h 421"/>
                  <a:gd name="T28" fmla="*/ 200843 w 196"/>
                  <a:gd name="T29" fmla="*/ 55562 h 421"/>
                  <a:gd name="T30" fmla="*/ 209639 w 196"/>
                  <a:gd name="T31" fmla="*/ 65087 h 421"/>
                  <a:gd name="T32" fmla="*/ 215503 w 196"/>
                  <a:gd name="T33" fmla="*/ 73025 h 421"/>
                  <a:gd name="T34" fmla="*/ 221367 w 196"/>
                  <a:gd name="T35" fmla="*/ 82550 h 421"/>
                  <a:gd name="T36" fmla="*/ 228697 w 196"/>
                  <a:gd name="T37" fmla="*/ 92075 h 421"/>
                  <a:gd name="T38" fmla="*/ 236027 w 196"/>
                  <a:gd name="T39" fmla="*/ 103187 h 421"/>
                  <a:gd name="T40" fmla="*/ 240425 w 196"/>
                  <a:gd name="T41" fmla="*/ 114300 h 421"/>
                  <a:gd name="T42" fmla="*/ 246289 w 196"/>
                  <a:gd name="T43" fmla="*/ 127000 h 421"/>
                  <a:gd name="T44" fmla="*/ 252153 w 196"/>
                  <a:gd name="T45" fmla="*/ 139700 h 421"/>
                  <a:gd name="T46" fmla="*/ 255085 w 196"/>
                  <a:gd name="T47" fmla="*/ 147637 h 421"/>
                  <a:gd name="T48" fmla="*/ 259483 w 196"/>
                  <a:gd name="T49" fmla="*/ 158750 h 421"/>
                  <a:gd name="T50" fmla="*/ 263881 w 196"/>
                  <a:gd name="T51" fmla="*/ 171450 h 421"/>
                  <a:gd name="T52" fmla="*/ 268279 w 196"/>
                  <a:gd name="T53" fmla="*/ 188912 h 421"/>
                  <a:gd name="T54" fmla="*/ 271211 w 196"/>
                  <a:gd name="T55" fmla="*/ 204787 h 421"/>
                  <a:gd name="T56" fmla="*/ 277075 w 196"/>
                  <a:gd name="T57" fmla="*/ 222250 h 421"/>
                  <a:gd name="T58" fmla="*/ 278541 w 196"/>
                  <a:gd name="T59" fmla="*/ 238125 h 421"/>
                  <a:gd name="T60" fmla="*/ 282939 w 196"/>
                  <a:gd name="T61" fmla="*/ 261937 h 421"/>
                  <a:gd name="T62" fmla="*/ 284405 w 196"/>
                  <a:gd name="T63" fmla="*/ 276225 h 421"/>
                  <a:gd name="T64" fmla="*/ 284405 w 196"/>
                  <a:gd name="T65" fmla="*/ 307975 h 421"/>
                  <a:gd name="T66" fmla="*/ 285871 w 196"/>
                  <a:gd name="T67" fmla="*/ 330200 h 421"/>
                  <a:gd name="T68" fmla="*/ 284405 w 196"/>
                  <a:gd name="T69" fmla="*/ 360362 h 421"/>
                  <a:gd name="T70" fmla="*/ 282939 w 196"/>
                  <a:gd name="T71" fmla="*/ 385762 h 421"/>
                  <a:gd name="T72" fmla="*/ 280007 w 196"/>
                  <a:gd name="T73" fmla="*/ 409575 h 421"/>
                  <a:gd name="T74" fmla="*/ 277075 w 196"/>
                  <a:gd name="T75" fmla="*/ 428625 h 421"/>
                  <a:gd name="T76" fmla="*/ 271211 w 196"/>
                  <a:gd name="T77" fmla="*/ 449262 h 421"/>
                  <a:gd name="T78" fmla="*/ 265347 w 196"/>
                  <a:gd name="T79" fmla="*/ 468312 h 421"/>
                  <a:gd name="T80" fmla="*/ 260949 w 196"/>
                  <a:gd name="T81" fmla="*/ 482600 h 421"/>
                  <a:gd name="T82" fmla="*/ 256551 w 196"/>
                  <a:gd name="T83" fmla="*/ 500062 h 421"/>
                  <a:gd name="T84" fmla="*/ 249221 w 196"/>
                  <a:gd name="T85" fmla="*/ 514350 h 421"/>
                  <a:gd name="T86" fmla="*/ 241891 w 196"/>
                  <a:gd name="T87" fmla="*/ 530225 h 421"/>
                  <a:gd name="T88" fmla="*/ 236027 w 196"/>
                  <a:gd name="T89" fmla="*/ 544512 h 421"/>
                  <a:gd name="T90" fmla="*/ 228697 w 196"/>
                  <a:gd name="T91" fmla="*/ 555625 h 421"/>
                  <a:gd name="T92" fmla="*/ 222833 w 196"/>
                  <a:gd name="T93" fmla="*/ 565150 h 421"/>
                  <a:gd name="T94" fmla="*/ 212571 w 196"/>
                  <a:gd name="T95" fmla="*/ 579437 h 421"/>
                  <a:gd name="T96" fmla="*/ 205241 w 196"/>
                  <a:gd name="T97" fmla="*/ 588962 h 421"/>
                  <a:gd name="T98" fmla="*/ 193513 w 196"/>
                  <a:gd name="T99" fmla="*/ 603250 h 421"/>
                  <a:gd name="T100" fmla="*/ 177387 w 196"/>
                  <a:gd name="T101" fmla="*/ 614362 h 421"/>
                  <a:gd name="T102" fmla="*/ 168591 w 196"/>
                  <a:gd name="T103" fmla="*/ 622300 h 421"/>
                  <a:gd name="T104" fmla="*/ 158329 w 196"/>
                  <a:gd name="T105" fmla="*/ 630237 h 421"/>
                  <a:gd name="T106" fmla="*/ 148067 w 196"/>
                  <a:gd name="T107" fmla="*/ 635000 h 421"/>
                  <a:gd name="T108" fmla="*/ 123144 w 196"/>
                  <a:gd name="T109" fmla="*/ 642937 h 421"/>
                  <a:gd name="T110" fmla="*/ 101154 w 196"/>
                  <a:gd name="T111" fmla="*/ 644525 h 421"/>
                  <a:gd name="T112" fmla="*/ 0 w 196"/>
                  <a:gd name="T113" fmla="*/ 666750 h 421"/>
                  <a:gd name="T114" fmla="*/ 0 w 196"/>
                  <a:gd name="T115" fmla="*/ 0 h 42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96" h="421">
                    <a:moveTo>
                      <a:pt x="0" y="0"/>
                    </a:moveTo>
                    <a:lnTo>
                      <a:pt x="69" y="2"/>
                    </a:lnTo>
                    <a:lnTo>
                      <a:pt x="75" y="2"/>
                    </a:lnTo>
                    <a:lnTo>
                      <a:pt x="81" y="3"/>
                    </a:lnTo>
                    <a:lnTo>
                      <a:pt x="85" y="4"/>
                    </a:lnTo>
                    <a:lnTo>
                      <a:pt x="90" y="6"/>
                    </a:lnTo>
                    <a:lnTo>
                      <a:pt x="96" y="7"/>
                    </a:lnTo>
                    <a:lnTo>
                      <a:pt x="104" y="10"/>
                    </a:lnTo>
                    <a:lnTo>
                      <a:pt x="109" y="13"/>
                    </a:lnTo>
                    <a:lnTo>
                      <a:pt x="115" y="16"/>
                    </a:lnTo>
                    <a:lnTo>
                      <a:pt x="120" y="20"/>
                    </a:lnTo>
                    <a:lnTo>
                      <a:pt x="125" y="24"/>
                    </a:lnTo>
                    <a:lnTo>
                      <a:pt x="129" y="27"/>
                    </a:lnTo>
                    <a:lnTo>
                      <a:pt x="134" y="31"/>
                    </a:lnTo>
                    <a:lnTo>
                      <a:pt x="137" y="35"/>
                    </a:lnTo>
                    <a:lnTo>
                      <a:pt x="143" y="41"/>
                    </a:lnTo>
                    <a:lnTo>
                      <a:pt x="147" y="46"/>
                    </a:lnTo>
                    <a:lnTo>
                      <a:pt x="151" y="52"/>
                    </a:lnTo>
                    <a:lnTo>
                      <a:pt x="156" y="58"/>
                    </a:lnTo>
                    <a:lnTo>
                      <a:pt x="161" y="65"/>
                    </a:lnTo>
                    <a:lnTo>
                      <a:pt x="164" y="72"/>
                    </a:lnTo>
                    <a:lnTo>
                      <a:pt x="168" y="80"/>
                    </a:lnTo>
                    <a:lnTo>
                      <a:pt x="172" y="88"/>
                    </a:lnTo>
                    <a:lnTo>
                      <a:pt x="174" y="93"/>
                    </a:lnTo>
                    <a:lnTo>
                      <a:pt x="177" y="100"/>
                    </a:lnTo>
                    <a:lnTo>
                      <a:pt x="180" y="108"/>
                    </a:lnTo>
                    <a:lnTo>
                      <a:pt x="183" y="119"/>
                    </a:lnTo>
                    <a:lnTo>
                      <a:pt x="185" y="129"/>
                    </a:lnTo>
                    <a:lnTo>
                      <a:pt x="189" y="140"/>
                    </a:lnTo>
                    <a:lnTo>
                      <a:pt x="190" y="150"/>
                    </a:lnTo>
                    <a:lnTo>
                      <a:pt x="193" y="165"/>
                    </a:lnTo>
                    <a:lnTo>
                      <a:pt x="194" y="174"/>
                    </a:lnTo>
                    <a:lnTo>
                      <a:pt x="194" y="194"/>
                    </a:lnTo>
                    <a:lnTo>
                      <a:pt x="195" y="208"/>
                    </a:lnTo>
                    <a:lnTo>
                      <a:pt x="194" y="227"/>
                    </a:lnTo>
                    <a:lnTo>
                      <a:pt x="193" y="243"/>
                    </a:lnTo>
                    <a:lnTo>
                      <a:pt x="191" y="258"/>
                    </a:lnTo>
                    <a:lnTo>
                      <a:pt x="189" y="270"/>
                    </a:lnTo>
                    <a:lnTo>
                      <a:pt x="185" y="283"/>
                    </a:lnTo>
                    <a:lnTo>
                      <a:pt x="181" y="295"/>
                    </a:lnTo>
                    <a:lnTo>
                      <a:pt x="178" y="304"/>
                    </a:lnTo>
                    <a:lnTo>
                      <a:pt x="175" y="315"/>
                    </a:lnTo>
                    <a:lnTo>
                      <a:pt x="170" y="324"/>
                    </a:lnTo>
                    <a:lnTo>
                      <a:pt x="165" y="334"/>
                    </a:lnTo>
                    <a:lnTo>
                      <a:pt x="161" y="343"/>
                    </a:lnTo>
                    <a:lnTo>
                      <a:pt x="156" y="350"/>
                    </a:lnTo>
                    <a:lnTo>
                      <a:pt x="152" y="356"/>
                    </a:lnTo>
                    <a:lnTo>
                      <a:pt x="145" y="365"/>
                    </a:lnTo>
                    <a:lnTo>
                      <a:pt x="140" y="371"/>
                    </a:lnTo>
                    <a:lnTo>
                      <a:pt x="132" y="380"/>
                    </a:lnTo>
                    <a:lnTo>
                      <a:pt x="121" y="387"/>
                    </a:lnTo>
                    <a:lnTo>
                      <a:pt x="115" y="392"/>
                    </a:lnTo>
                    <a:lnTo>
                      <a:pt x="108" y="397"/>
                    </a:lnTo>
                    <a:lnTo>
                      <a:pt x="101" y="400"/>
                    </a:lnTo>
                    <a:lnTo>
                      <a:pt x="84" y="405"/>
                    </a:lnTo>
                    <a:lnTo>
                      <a:pt x="69" y="406"/>
                    </a:lnTo>
                    <a:lnTo>
                      <a:pt x="0" y="42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Oval 9"/>
              <p:cNvSpPr>
                <a:spLocks noChangeArrowheads="1"/>
              </p:cNvSpPr>
              <p:nvPr/>
            </p:nvSpPr>
            <p:spPr bwMode="auto">
              <a:xfrm>
                <a:off x="6651626" y="3070224"/>
                <a:ext cx="357187" cy="633413"/>
              </a:xfrm>
              <a:prstGeom prst="ellipse">
                <a:avLst/>
              </a:prstGeom>
              <a:solidFill>
                <a:srgbClr val="99CC00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" name="AutoShape 10"/>
              <p:cNvSpPr>
                <a:spLocks noChangeArrowheads="1"/>
              </p:cNvSpPr>
              <p:nvPr/>
            </p:nvSpPr>
            <p:spPr bwMode="auto">
              <a:xfrm>
                <a:off x="7866063" y="3214687"/>
                <a:ext cx="957263" cy="60325"/>
              </a:xfrm>
              <a:prstGeom prst="hexagon">
                <a:avLst>
                  <a:gd name="adj" fmla="val 226125"/>
                  <a:gd name="vf" fmla="val 115470"/>
                </a:avLst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" name="AutoShape 11"/>
              <p:cNvSpPr>
                <a:spLocks noChangeArrowheads="1"/>
              </p:cNvSpPr>
              <p:nvPr/>
            </p:nvSpPr>
            <p:spPr bwMode="auto">
              <a:xfrm>
                <a:off x="7866063" y="3487737"/>
                <a:ext cx="957263" cy="60325"/>
              </a:xfrm>
              <a:prstGeom prst="hexagon">
                <a:avLst>
                  <a:gd name="adj" fmla="val 226125"/>
                  <a:gd name="vf" fmla="val 115470"/>
                </a:avLst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>
                <a:off x="8555538" y="2835792"/>
                <a:ext cx="18005" cy="96944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/>
            </p:nvSpPr>
            <p:spPr bwMode="auto">
              <a:xfrm>
                <a:off x="8656638" y="2783082"/>
                <a:ext cx="224405" cy="397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altLang="ru-RU" sz="2000" b="1" dirty="0">
                    <a:latin typeface="Skia" pitchFamily="2" charset="0"/>
                  </a:rPr>
                  <a:t>A</a:t>
                </a: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8642351" y="3736863"/>
                <a:ext cx="302969" cy="397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altLang="ru-RU" sz="2000" b="1" dirty="0">
                    <a:latin typeface="Skia" pitchFamily="2" charset="0"/>
                  </a:rPr>
                  <a:t>A</a:t>
                </a:r>
              </a:p>
            </p:txBody>
          </p:sp>
          <p:sp>
            <p:nvSpPr>
              <p:cNvPr id="30" name="Line 16"/>
              <p:cNvSpPr>
                <a:spLocks noChangeShapeType="1"/>
              </p:cNvSpPr>
              <p:nvPr/>
            </p:nvSpPr>
            <p:spPr bwMode="auto">
              <a:xfrm>
                <a:off x="8526463" y="4197349"/>
                <a:ext cx="130175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flipH="1">
                <a:off x="6405563" y="3441699"/>
                <a:ext cx="433388" cy="67310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8571878" y="2481959"/>
              <a:ext cx="989012" cy="982663"/>
              <a:chOff x="7786688" y="4922836"/>
              <a:chExt cx="989012" cy="982663"/>
            </a:xfrm>
          </p:grpSpPr>
          <p:sp>
            <p:nvSpPr>
              <p:cNvPr id="15" name="Freeform 20"/>
              <p:cNvSpPr>
                <a:spLocks/>
              </p:cNvSpPr>
              <p:nvPr/>
            </p:nvSpPr>
            <p:spPr bwMode="auto">
              <a:xfrm>
                <a:off x="7786688" y="4922836"/>
                <a:ext cx="989012" cy="982663"/>
              </a:xfrm>
              <a:custGeom>
                <a:avLst/>
                <a:gdLst>
                  <a:gd name="T0" fmla="*/ 452302 w 621"/>
                  <a:gd name="T1" fmla="*/ 3175 h 619"/>
                  <a:gd name="T2" fmla="*/ 495302 w 621"/>
                  <a:gd name="T3" fmla="*/ 50800 h 619"/>
                  <a:gd name="T4" fmla="*/ 531932 w 621"/>
                  <a:gd name="T5" fmla="*/ 0 h 619"/>
                  <a:gd name="T6" fmla="*/ 608378 w 621"/>
                  <a:gd name="T7" fmla="*/ 12700 h 619"/>
                  <a:gd name="T8" fmla="*/ 681638 w 621"/>
                  <a:gd name="T9" fmla="*/ 41275 h 619"/>
                  <a:gd name="T10" fmla="*/ 761268 w 621"/>
                  <a:gd name="T11" fmla="*/ 76200 h 619"/>
                  <a:gd name="T12" fmla="*/ 879122 w 621"/>
                  <a:gd name="T13" fmla="*/ 184150 h 619"/>
                  <a:gd name="T14" fmla="*/ 942826 w 621"/>
                  <a:gd name="T15" fmla="*/ 298450 h 619"/>
                  <a:gd name="T16" fmla="*/ 974678 w 621"/>
                  <a:gd name="T17" fmla="*/ 377825 h 619"/>
                  <a:gd name="T18" fmla="*/ 987419 w 621"/>
                  <a:gd name="T19" fmla="*/ 454025 h 619"/>
                  <a:gd name="T20" fmla="*/ 946011 w 621"/>
                  <a:gd name="T21" fmla="*/ 492125 h 619"/>
                  <a:gd name="T22" fmla="*/ 987419 w 621"/>
                  <a:gd name="T23" fmla="*/ 530225 h 619"/>
                  <a:gd name="T24" fmla="*/ 974678 w 621"/>
                  <a:gd name="T25" fmla="*/ 606425 h 619"/>
                  <a:gd name="T26" fmla="*/ 949197 w 621"/>
                  <a:gd name="T27" fmla="*/ 682625 h 619"/>
                  <a:gd name="T28" fmla="*/ 910974 w 621"/>
                  <a:gd name="T29" fmla="*/ 758825 h 619"/>
                  <a:gd name="T30" fmla="*/ 875937 w 621"/>
                  <a:gd name="T31" fmla="*/ 803275 h 619"/>
                  <a:gd name="T32" fmla="*/ 834529 w 621"/>
                  <a:gd name="T33" fmla="*/ 841375 h 619"/>
                  <a:gd name="T34" fmla="*/ 758083 w 621"/>
                  <a:gd name="T35" fmla="*/ 904875 h 619"/>
                  <a:gd name="T36" fmla="*/ 681638 w 621"/>
                  <a:gd name="T37" fmla="*/ 942975 h 619"/>
                  <a:gd name="T38" fmla="*/ 605193 w 621"/>
                  <a:gd name="T39" fmla="*/ 968375 h 619"/>
                  <a:gd name="T40" fmla="*/ 528747 w 621"/>
                  <a:gd name="T41" fmla="*/ 981075 h 619"/>
                  <a:gd name="T42" fmla="*/ 492117 w 621"/>
                  <a:gd name="T43" fmla="*/ 920750 h 619"/>
                  <a:gd name="T44" fmla="*/ 452302 w 621"/>
                  <a:gd name="T45" fmla="*/ 981075 h 619"/>
                  <a:gd name="T46" fmla="*/ 379042 w 621"/>
                  <a:gd name="T47" fmla="*/ 968375 h 619"/>
                  <a:gd name="T48" fmla="*/ 299411 w 621"/>
                  <a:gd name="T49" fmla="*/ 942975 h 619"/>
                  <a:gd name="T50" fmla="*/ 229336 w 621"/>
                  <a:gd name="T51" fmla="*/ 904875 h 619"/>
                  <a:gd name="T52" fmla="*/ 184743 w 621"/>
                  <a:gd name="T53" fmla="*/ 869950 h 619"/>
                  <a:gd name="T54" fmla="*/ 146520 w 621"/>
                  <a:gd name="T55" fmla="*/ 835025 h 619"/>
                  <a:gd name="T56" fmla="*/ 105112 w 621"/>
                  <a:gd name="T57" fmla="*/ 790575 h 619"/>
                  <a:gd name="T58" fmla="*/ 73260 w 621"/>
                  <a:gd name="T59" fmla="*/ 752475 h 619"/>
                  <a:gd name="T60" fmla="*/ 38223 w 621"/>
                  <a:gd name="T61" fmla="*/ 682625 h 619"/>
                  <a:gd name="T62" fmla="*/ 9556 w 621"/>
                  <a:gd name="T63" fmla="*/ 606425 h 619"/>
                  <a:gd name="T64" fmla="*/ 0 w 621"/>
                  <a:gd name="T65" fmla="*/ 530225 h 619"/>
                  <a:gd name="T66" fmla="*/ 50964 w 621"/>
                  <a:gd name="T67" fmla="*/ 492125 h 619"/>
                  <a:gd name="T68" fmla="*/ 0 w 621"/>
                  <a:gd name="T69" fmla="*/ 447675 h 619"/>
                  <a:gd name="T70" fmla="*/ 12741 w 621"/>
                  <a:gd name="T71" fmla="*/ 374650 h 619"/>
                  <a:gd name="T72" fmla="*/ 57334 w 621"/>
                  <a:gd name="T73" fmla="*/ 260350 h 619"/>
                  <a:gd name="T74" fmla="*/ 82816 w 621"/>
                  <a:gd name="T75" fmla="*/ 222250 h 619"/>
                  <a:gd name="T76" fmla="*/ 117853 w 621"/>
                  <a:gd name="T77" fmla="*/ 171450 h 619"/>
                  <a:gd name="T78" fmla="*/ 149706 w 621"/>
                  <a:gd name="T79" fmla="*/ 139700 h 619"/>
                  <a:gd name="T80" fmla="*/ 194299 w 621"/>
                  <a:gd name="T81" fmla="*/ 98425 h 619"/>
                  <a:gd name="T82" fmla="*/ 245262 w 621"/>
                  <a:gd name="T83" fmla="*/ 73025 h 619"/>
                  <a:gd name="T84" fmla="*/ 299411 w 621"/>
                  <a:gd name="T85" fmla="*/ 44450 h 619"/>
                  <a:gd name="T86" fmla="*/ 350375 w 621"/>
                  <a:gd name="T87" fmla="*/ 22225 h 619"/>
                  <a:gd name="T88" fmla="*/ 379042 w 621"/>
                  <a:gd name="T89" fmla="*/ 15875 h 619"/>
                  <a:gd name="T90" fmla="*/ 430005 w 621"/>
                  <a:gd name="T91" fmla="*/ 3175 h 619"/>
                  <a:gd name="T92" fmla="*/ 452302 w 621"/>
                  <a:gd name="T93" fmla="*/ 3175 h 61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21" h="619">
                    <a:moveTo>
                      <a:pt x="284" y="2"/>
                    </a:moveTo>
                    <a:lnTo>
                      <a:pt x="311" y="32"/>
                    </a:lnTo>
                    <a:lnTo>
                      <a:pt x="334" y="0"/>
                    </a:lnTo>
                    <a:lnTo>
                      <a:pt x="382" y="8"/>
                    </a:lnTo>
                    <a:lnTo>
                      <a:pt x="428" y="26"/>
                    </a:lnTo>
                    <a:lnTo>
                      <a:pt x="478" y="48"/>
                    </a:lnTo>
                    <a:lnTo>
                      <a:pt x="552" y="116"/>
                    </a:lnTo>
                    <a:lnTo>
                      <a:pt x="592" y="188"/>
                    </a:lnTo>
                    <a:lnTo>
                      <a:pt x="612" y="238"/>
                    </a:lnTo>
                    <a:lnTo>
                      <a:pt x="620" y="286"/>
                    </a:lnTo>
                    <a:lnTo>
                      <a:pt x="594" y="310"/>
                    </a:lnTo>
                    <a:lnTo>
                      <a:pt x="620" y="334"/>
                    </a:lnTo>
                    <a:lnTo>
                      <a:pt x="612" y="382"/>
                    </a:lnTo>
                    <a:lnTo>
                      <a:pt x="596" y="430"/>
                    </a:lnTo>
                    <a:lnTo>
                      <a:pt x="572" y="478"/>
                    </a:lnTo>
                    <a:lnTo>
                      <a:pt x="550" y="506"/>
                    </a:lnTo>
                    <a:lnTo>
                      <a:pt x="524" y="530"/>
                    </a:lnTo>
                    <a:lnTo>
                      <a:pt x="476" y="570"/>
                    </a:lnTo>
                    <a:lnTo>
                      <a:pt x="428" y="594"/>
                    </a:lnTo>
                    <a:lnTo>
                      <a:pt x="380" y="610"/>
                    </a:lnTo>
                    <a:lnTo>
                      <a:pt x="332" y="618"/>
                    </a:lnTo>
                    <a:lnTo>
                      <a:pt x="309" y="580"/>
                    </a:lnTo>
                    <a:lnTo>
                      <a:pt x="284" y="618"/>
                    </a:lnTo>
                    <a:lnTo>
                      <a:pt x="238" y="610"/>
                    </a:lnTo>
                    <a:lnTo>
                      <a:pt x="188" y="594"/>
                    </a:lnTo>
                    <a:lnTo>
                      <a:pt x="144" y="570"/>
                    </a:lnTo>
                    <a:lnTo>
                      <a:pt x="116" y="548"/>
                    </a:lnTo>
                    <a:lnTo>
                      <a:pt x="92" y="526"/>
                    </a:lnTo>
                    <a:lnTo>
                      <a:pt x="66" y="498"/>
                    </a:lnTo>
                    <a:lnTo>
                      <a:pt x="46" y="474"/>
                    </a:lnTo>
                    <a:lnTo>
                      <a:pt x="24" y="430"/>
                    </a:lnTo>
                    <a:lnTo>
                      <a:pt x="6" y="382"/>
                    </a:lnTo>
                    <a:lnTo>
                      <a:pt x="0" y="334"/>
                    </a:lnTo>
                    <a:lnTo>
                      <a:pt x="32" y="310"/>
                    </a:lnTo>
                    <a:lnTo>
                      <a:pt x="0" y="282"/>
                    </a:lnTo>
                    <a:lnTo>
                      <a:pt x="8" y="236"/>
                    </a:lnTo>
                    <a:lnTo>
                      <a:pt x="36" y="164"/>
                    </a:lnTo>
                    <a:lnTo>
                      <a:pt x="52" y="140"/>
                    </a:lnTo>
                    <a:lnTo>
                      <a:pt x="74" y="108"/>
                    </a:lnTo>
                    <a:lnTo>
                      <a:pt x="94" y="88"/>
                    </a:lnTo>
                    <a:lnTo>
                      <a:pt x="122" y="62"/>
                    </a:lnTo>
                    <a:lnTo>
                      <a:pt x="154" y="46"/>
                    </a:lnTo>
                    <a:lnTo>
                      <a:pt x="188" y="28"/>
                    </a:lnTo>
                    <a:lnTo>
                      <a:pt x="220" y="14"/>
                    </a:lnTo>
                    <a:lnTo>
                      <a:pt x="238" y="10"/>
                    </a:lnTo>
                    <a:lnTo>
                      <a:pt x="270" y="2"/>
                    </a:lnTo>
                    <a:lnTo>
                      <a:pt x="284" y="2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Oval 21"/>
              <p:cNvSpPr>
                <a:spLocks noChangeArrowheads="1"/>
              </p:cNvSpPr>
              <p:nvPr/>
            </p:nvSpPr>
            <p:spPr bwMode="auto">
              <a:xfrm>
                <a:off x="7866063" y="5005387"/>
                <a:ext cx="831850" cy="817563"/>
              </a:xfrm>
              <a:prstGeom prst="ellipse">
                <a:avLst/>
              </a:prstGeom>
              <a:solidFill>
                <a:srgbClr val="99CC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455990" y="2162494"/>
              <a:ext cx="1160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Разрез А-А</a:t>
              </a:r>
              <a:endParaRPr lang="ru-RU" sz="1400" dirty="0"/>
            </a:p>
          </p:txBody>
        </p:sp>
      </p:grpSp>
      <p:pic>
        <p:nvPicPr>
          <p:cNvPr id="32" name="Picture 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13440" b="4760"/>
          <a:stretch/>
        </p:blipFill>
        <p:spPr bwMode="auto">
          <a:xfrm>
            <a:off x="3418802" y="2830939"/>
            <a:ext cx="4144283" cy="274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592" t="-3576" r="13655" b="3576"/>
          <a:stretch/>
        </p:blipFill>
        <p:spPr>
          <a:xfrm>
            <a:off x="233406" y="1047243"/>
            <a:ext cx="3445556" cy="3441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1030" y="5600509"/>
            <a:ext cx="361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Только для труб с толщиной стенки &gt; 5 мм!!</a:t>
            </a:r>
            <a:r>
              <a:rPr lang="ru-RU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AFCA68E-BCB5-4301-A22E-466A105DE4E3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4669" y="157008"/>
            <a:ext cx="11328000" cy="921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Стойкость к медленному распространению трещин (МРТ)</a:t>
            </a:r>
          </a:p>
          <a:p>
            <a:r>
              <a:rPr lang="ru-RU" kern="0" dirty="0" smtClean="0"/>
              <a:t>ГОСТ 58121.1, Приложение ДГ, </a:t>
            </a:r>
            <a:r>
              <a:rPr lang="en-US" kern="0" dirty="0" smtClean="0"/>
              <a:t>ISO 13479</a:t>
            </a:r>
            <a:r>
              <a:rPr lang="ru-RU" kern="0" dirty="0" smtClean="0"/>
              <a:t> </a:t>
            </a:r>
            <a:endParaRPr lang="ru-RU" dirty="0"/>
          </a:p>
          <a:p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7744503" y="4353853"/>
            <a:ext cx="4599141" cy="584753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just" defTabSz="778986"/>
            <a:r>
              <a:rPr lang="ru-RU" sz="1600" dirty="0" smtClean="0">
                <a:solidFill>
                  <a:prstClr val="black"/>
                </a:solidFill>
              </a:rPr>
              <a:t>Время </a:t>
            </a:r>
            <a:r>
              <a:rPr lang="ru-RU" sz="1600" dirty="0">
                <a:solidFill>
                  <a:prstClr val="black"/>
                </a:solidFill>
              </a:rPr>
              <a:t>до наступления разрушения, </a:t>
            </a:r>
            <a:r>
              <a:rPr lang="ru-RU" sz="1600" b="1" dirty="0">
                <a:solidFill>
                  <a:prstClr val="black"/>
                </a:solidFill>
              </a:rPr>
              <a:t>ч</a:t>
            </a:r>
          </a:p>
          <a:p>
            <a:pPr algn="just" defTabSz="778986"/>
            <a:r>
              <a:rPr lang="ru-RU" sz="1600" dirty="0">
                <a:solidFill>
                  <a:prstClr val="black"/>
                </a:solidFill>
              </a:rPr>
              <a:t>Разрушающее давление, </a:t>
            </a:r>
            <a:r>
              <a:rPr lang="ru-RU" sz="1600" b="1" dirty="0" smtClean="0">
                <a:solidFill>
                  <a:prstClr val="black"/>
                </a:solidFill>
              </a:rPr>
              <a:t>МПа</a:t>
            </a:r>
            <a:endParaRPr lang="ru-RU" sz="1600" b="1" dirty="0" smtClean="0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00821" y="382913"/>
            <a:ext cx="4710037" cy="3460555"/>
            <a:chOff x="6335090" y="902116"/>
            <a:chExt cx="3313113" cy="256250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335090" y="902116"/>
              <a:ext cx="3313113" cy="1414267"/>
              <a:chOff x="6405563" y="2783082"/>
              <a:chExt cx="3313113" cy="1414267"/>
            </a:xfrm>
          </p:grpSpPr>
          <p:sp>
            <p:nvSpPr>
              <p:cNvPr id="18" name="Freeform 3"/>
              <p:cNvSpPr>
                <a:spLocks/>
              </p:cNvSpPr>
              <p:nvPr/>
            </p:nvSpPr>
            <p:spPr bwMode="auto">
              <a:xfrm>
                <a:off x="9074151" y="2978149"/>
                <a:ext cx="644525" cy="819150"/>
              </a:xfrm>
              <a:custGeom>
                <a:avLst/>
                <a:gdLst>
                  <a:gd name="T0" fmla="*/ 13183 w 440"/>
                  <a:gd name="T1" fmla="*/ 14288 h 516"/>
                  <a:gd name="T2" fmla="*/ 413082 w 440"/>
                  <a:gd name="T3" fmla="*/ 0 h 516"/>
                  <a:gd name="T4" fmla="*/ 424801 w 440"/>
                  <a:gd name="T5" fmla="*/ 0 h 516"/>
                  <a:gd name="T6" fmla="*/ 435054 w 440"/>
                  <a:gd name="T7" fmla="*/ 1588 h 516"/>
                  <a:gd name="T8" fmla="*/ 442379 w 440"/>
                  <a:gd name="T9" fmla="*/ 3175 h 516"/>
                  <a:gd name="T10" fmla="*/ 452632 w 440"/>
                  <a:gd name="T11" fmla="*/ 6350 h 516"/>
                  <a:gd name="T12" fmla="*/ 462886 w 440"/>
                  <a:gd name="T13" fmla="*/ 11113 h 516"/>
                  <a:gd name="T14" fmla="*/ 478999 w 440"/>
                  <a:gd name="T15" fmla="*/ 15875 h 516"/>
                  <a:gd name="T16" fmla="*/ 486323 w 440"/>
                  <a:gd name="T17" fmla="*/ 22225 h 516"/>
                  <a:gd name="T18" fmla="*/ 496577 w 440"/>
                  <a:gd name="T19" fmla="*/ 28575 h 516"/>
                  <a:gd name="T20" fmla="*/ 506831 w 440"/>
                  <a:gd name="T21" fmla="*/ 34925 h 516"/>
                  <a:gd name="T22" fmla="*/ 515620 w 440"/>
                  <a:gd name="T23" fmla="*/ 42863 h 516"/>
                  <a:gd name="T24" fmla="*/ 522944 w 440"/>
                  <a:gd name="T25" fmla="*/ 49213 h 516"/>
                  <a:gd name="T26" fmla="*/ 531733 w 440"/>
                  <a:gd name="T27" fmla="*/ 58738 h 516"/>
                  <a:gd name="T28" fmla="*/ 539057 w 440"/>
                  <a:gd name="T29" fmla="*/ 66675 h 516"/>
                  <a:gd name="T30" fmla="*/ 547846 w 440"/>
                  <a:gd name="T31" fmla="*/ 77788 h 516"/>
                  <a:gd name="T32" fmla="*/ 555170 w 440"/>
                  <a:gd name="T33" fmla="*/ 88900 h 516"/>
                  <a:gd name="T34" fmla="*/ 562495 w 440"/>
                  <a:gd name="T35" fmla="*/ 98425 h 516"/>
                  <a:gd name="T36" fmla="*/ 571284 w 440"/>
                  <a:gd name="T37" fmla="*/ 111125 h 516"/>
                  <a:gd name="T38" fmla="*/ 580073 w 440"/>
                  <a:gd name="T39" fmla="*/ 127000 h 516"/>
                  <a:gd name="T40" fmla="*/ 585932 w 440"/>
                  <a:gd name="T41" fmla="*/ 139700 h 516"/>
                  <a:gd name="T42" fmla="*/ 593256 w 440"/>
                  <a:gd name="T43" fmla="*/ 155575 h 516"/>
                  <a:gd name="T44" fmla="*/ 600580 w 440"/>
                  <a:gd name="T45" fmla="*/ 169863 h 516"/>
                  <a:gd name="T46" fmla="*/ 604975 w 440"/>
                  <a:gd name="T47" fmla="*/ 180975 h 516"/>
                  <a:gd name="T48" fmla="*/ 609369 w 440"/>
                  <a:gd name="T49" fmla="*/ 196850 h 516"/>
                  <a:gd name="T50" fmla="*/ 615228 w 440"/>
                  <a:gd name="T51" fmla="*/ 211138 h 516"/>
                  <a:gd name="T52" fmla="*/ 621088 w 440"/>
                  <a:gd name="T53" fmla="*/ 233363 h 516"/>
                  <a:gd name="T54" fmla="*/ 626947 w 440"/>
                  <a:gd name="T55" fmla="*/ 254000 h 516"/>
                  <a:gd name="T56" fmla="*/ 631342 w 440"/>
                  <a:gd name="T57" fmla="*/ 276225 h 516"/>
                  <a:gd name="T58" fmla="*/ 634271 w 440"/>
                  <a:gd name="T59" fmla="*/ 296863 h 516"/>
                  <a:gd name="T60" fmla="*/ 638666 w 440"/>
                  <a:gd name="T61" fmla="*/ 325438 h 516"/>
                  <a:gd name="T62" fmla="*/ 641595 w 440"/>
                  <a:gd name="T63" fmla="*/ 344488 h 516"/>
                  <a:gd name="T64" fmla="*/ 641595 w 440"/>
                  <a:gd name="T65" fmla="*/ 382588 h 516"/>
                  <a:gd name="T66" fmla="*/ 643060 w 440"/>
                  <a:gd name="T67" fmla="*/ 409575 h 516"/>
                  <a:gd name="T68" fmla="*/ 641595 w 440"/>
                  <a:gd name="T69" fmla="*/ 447675 h 516"/>
                  <a:gd name="T70" fmla="*/ 638666 w 440"/>
                  <a:gd name="T71" fmla="*/ 479425 h 516"/>
                  <a:gd name="T72" fmla="*/ 635736 w 440"/>
                  <a:gd name="T73" fmla="*/ 509588 h 516"/>
                  <a:gd name="T74" fmla="*/ 631342 w 440"/>
                  <a:gd name="T75" fmla="*/ 534988 h 516"/>
                  <a:gd name="T76" fmla="*/ 625482 w 440"/>
                  <a:gd name="T77" fmla="*/ 560388 h 516"/>
                  <a:gd name="T78" fmla="*/ 618158 w 440"/>
                  <a:gd name="T79" fmla="*/ 584200 h 516"/>
                  <a:gd name="T80" fmla="*/ 612299 w 440"/>
                  <a:gd name="T81" fmla="*/ 601663 h 516"/>
                  <a:gd name="T82" fmla="*/ 606439 w 440"/>
                  <a:gd name="T83" fmla="*/ 622300 h 516"/>
                  <a:gd name="T84" fmla="*/ 599115 w 440"/>
                  <a:gd name="T85" fmla="*/ 641350 h 516"/>
                  <a:gd name="T86" fmla="*/ 588861 w 440"/>
                  <a:gd name="T87" fmla="*/ 661988 h 516"/>
                  <a:gd name="T88" fmla="*/ 580073 w 440"/>
                  <a:gd name="T89" fmla="*/ 677863 h 516"/>
                  <a:gd name="T90" fmla="*/ 571284 w 440"/>
                  <a:gd name="T91" fmla="*/ 692150 h 516"/>
                  <a:gd name="T92" fmla="*/ 563959 w 440"/>
                  <a:gd name="T93" fmla="*/ 706438 h 516"/>
                  <a:gd name="T94" fmla="*/ 552241 w 440"/>
                  <a:gd name="T95" fmla="*/ 722313 h 516"/>
                  <a:gd name="T96" fmla="*/ 541987 w 440"/>
                  <a:gd name="T97" fmla="*/ 736600 h 516"/>
                  <a:gd name="T98" fmla="*/ 527339 w 440"/>
                  <a:gd name="T99" fmla="*/ 752475 h 516"/>
                  <a:gd name="T100" fmla="*/ 509761 w 440"/>
                  <a:gd name="T101" fmla="*/ 768350 h 516"/>
                  <a:gd name="T102" fmla="*/ 496577 w 440"/>
                  <a:gd name="T103" fmla="*/ 777875 h 516"/>
                  <a:gd name="T104" fmla="*/ 483394 w 440"/>
                  <a:gd name="T105" fmla="*/ 787400 h 516"/>
                  <a:gd name="T106" fmla="*/ 471675 w 440"/>
                  <a:gd name="T107" fmla="*/ 792163 h 516"/>
                  <a:gd name="T108" fmla="*/ 440914 w 440"/>
                  <a:gd name="T109" fmla="*/ 803275 h 516"/>
                  <a:gd name="T110" fmla="*/ 413082 w 440"/>
                  <a:gd name="T111" fmla="*/ 803275 h 516"/>
                  <a:gd name="T112" fmla="*/ 0 w 440"/>
                  <a:gd name="T113" fmla="*/ 817563 h 516"/>
                  <a:gd name="T114" fmla="*/ 13183 w 440"/>
                  <a:gd name="T115" fmla="*/ 14288 h 51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40" h="516">
                    <a:moveTo>
                      <a:pt x="9" y="9"/>
                    </a:moveTo>
                    <a:lnTo>
                      <a:pt x="282" y="0"/>
                    </a:lnTo>
                    <a:lnTo>
                      <a:pt x="290" y="0"/>
                    </a:lnTo>
                    <a:lnTo>
                      <a:pt x="297" y="1"/>
                    </a:lnTo>
                    <a:lnTo>
                      <a:pt x="302" y="2"/>
                    </a:lnTo>
                    <a:lnTo>
                      <a:pt x="309" y="4"/>
                    </a:lnTo>
                    <a:lnTo>
                      <a:pt x="316" y="7"/>
                    </a:lnTo>
                    <a:lnTo>
                      <a:pt x="327" y="10"/>
                    </a:lnTo>
                    <a:lnTo>
                      <a:pt x="332" y="14"/>
                    </a:lnTo>
                    <a:lnTo>
                      <a:pt x="339" y="18"/>
                    </a:lnTo>
                    <a:lnTo>
                      <a:pt x="346" y="22"/>
                    </a:lnTo>
                    <a:lnTo>
                      <a:pt x="352" y="27"/>
                    </a:lnTo>
                    <a:lnTo>
                      <a:pt x="357" y="31"/>
                    </a:lnTo>
                    <a:lnTo>
                      <a:pt x="363" y="37"/>
                    </a:lnTo>
                    <a:lnTo>
                      <a:pt x="368" y="42"/>
                    </a:lnTo>
                    <a:lnTo>
                      <a:pt x="374" y="49"/>
                    </a:lnTo>
                    <a:lnTo>
                      <a:pt x="379" y="56"/>
                    </a:lnTo>
                    <a:lnTo>
                      <a:pt x="384" y="62"/>
                    </a:lnTo>
                    <a:lnTo>
                      <a:pt x="390" y="70"/>
                    </a:lnTo>
                    <a:lnTo>
                      <a:pt x="396" y="80"/>
                    </a:lnTo>
                    <a:lnTo>
                      <a:pt x="400" y="88"/>
                    </a:lnTo>
                    <a:lnTo>
                      <a:pt x="405" y="98"/>
                    </a:lnTo>
                    <a:lnTo>
                      <a:pt x="410" y="107"/>
                    </a:lnTo>
                    <a:lnTo>
                      <a:pt x="413" y="114"/>
                    </a:lnTo>
                    <a:lnTo>
                      <a:pt x="416" y="124"/>
                    </a:lnTo>
                    <a:lnTo>
                      <a:pt x="420" y="133"/>
                    </a:lnTo>
                    <a:lnTo>
                      <a:pt x="424" y="147"/>
                    </a:lnTo>
                    <a:lnTo>
                      <a:pt x="428" y="160"/>
                    </a:lnTo>
                    <a:lnTo>
                      <a:pt x="431" y="174"/>
                    </a:lnTo>
                    <a:lnTo>
                      <a:pt x="433" y="187"/>
                    </a:lnTo>
                    <a:lnTo>
                      <a:pt x="436" y="205"/>
                    </a:lnTo>
                    <a:lnTo>
                      <a:pt x="438" y="217"/>
                    </a:lnTo>
                    <a:lnTo>
                      <a:pt x="438" y="241"/>
                    </a:lnTo>
                    <a:lnTo>
                      <a:pt x="439" y="258"/>
                    </a:lnTo>
                    <a:lnTo>
                      <a:pt x="438" y="282"/>
                    </a:lnTo>
                    <a:lnTo>
                      <a:pt x="436" y="302"/>
                    </a:lnTo>
                    <a:lnTo>
                      <a:pt x="434" y="321"/>
                    </a:lnTo>
                    <a:lnTo>
                      <a:pt x="431" y="337"/>
                    </a:lnTo>
                    <a:lnTo>
                      <a:pt x="427" y="353"/>
                    </a:lnTo>
                    <a:lnTo>
                      <a:pt x="422" y="368"/>
                    </a:lnTo>
                    <a:lnTo>
                      <a:pt x="418" y="379"/>
                    </a:lnTo>
                    <a:lnTo>
                      <a:pt x="414" y="392"/>
                    </a:lnTo>
                    <a:lnTo>
                      <a:pt x="409" y="404"/>
                    </a:lnTo>
                    <a:lnTo>
                      <a:pt x="402" y="417"/>
                    </a:lnTo>
                    <a:lnTo>
                      <a:pt x="396" y="427"/>
                    </a:lnTo>
                    <a:lnTo>
                      <a:pt x="390" y="436"/>
                    </a:lnTo>
                    <a:lnTo>
                      <a:pt x="385" y="445"/>
                    </a:lnTo>
                    <a:lnTo>
                      <a:pt x="377" y="455"/>
                    </a:lnTo>
                    <a:lnTo>
                      <a:pt x="370" y="464"/>
                    </a:lnTo>
                    <a:lnTo>
                      <a:pt x="360" y="474"/>
                    </a:lnTo>
                    <a:lnTo>
                      <a:pt x="348" y="484"/>
                    </a:lnTo>
                    <a:lnTo>
                      <a:pt x="339" y="490"/>
                    </a:lnTo>
                    <a:lnTo>
                      <a:pt x="330" y="496"/>
                    </a:lnTo>
                    <a:lnTo>
                      <a:pt x="322" y="499"/>
                    </a:lnTo>
                    <a:lnTo>
                      <a:pt x="301" y="506"/>
                    </a:lnTo>
                    <a:lnTo>
                      <a:pt x="282" y="506"/>
                    </a:lnTo>
                    <a:lnTo>
                      <a:pt x="0" y="515"/>
                    </a:lnTo>
                    <a:lnTo>
                      <a:pt x="9" y="9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Oval 4"/>
              <p:cNvSpPr>
                <a:spLocks noChangeArrowheads="1"/>
              </p:cNvSpPr>
              <p:nvPr/>
            </p:nvSpPr>
            <p:spPr bwMode="auto">
              <a:xfrm>
                <a:off x="8856663" y="2990849"/>
                <a:ext cx="463550" cy="80486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7491413" y="3051174"/>
                <a:ext cx="1746250" cy="673100"/>
              </a:xfrm>
              <a:custGeom>
                <a:avLst/>
                <a:gdLst>
                  <a:gd name="T0" fmla="*/ 0 w 1192"/>
                  <a:gd name="T1" fmla="*/ 671513 h 424"/>
                  <a:gd name="T2" fmla="*/ 1545548 w 1192"/>
                  <a:gd name="T3" fmla="*/ 668338 h 424"/>
                  <a:gd name="T4" fmla="*/ 1568988 w 1192"/>
                  <a:gd name="T5" fmla="*/ 663575 h 424"/>
                  <a:gd name="T6" fmla="*/ 1586568 w 1192"/>
                  <a:gd name="T7" fmla="*/ 658813 h 424"/>
                  <a:gd name="T8" fmla="*/ 1605612 w 1192"/>
                  <a:gd name="T9" fmla="*/ 649288 h 424"/>
                  <a:gd name="T10" fmla="*/ 1621727 w 1192"/>
                  <a:gd name="T11" fmla="*/ 639763 h 424"/>
                  <a:gd name="T12" fmla="*/ 1639307 w 1192"/>
                  <a:gd name="T13" fmla="*/ 625475 h 424"/>
                  <a:gd name="T14" fmla="*/ 1656887 w 1192"/>
                  <a:gd name="T15" fmla="*/ 606425 h 424"/>
                  <a:gd name="T16" fmla="*/ 1670071 w 1192"/>
                  <a:gd name="T17" fmla="*/ 590550 h 424"/>
                  <a:gd name="T18" fmla="*/ 1681791 w 1192"/>
                  <a:gd name="T19" fmla="*/ 574675 h 424"/>
                  <a:gd name="T20" fmla="*/ 1690581 w 1192"/>
                  <a:gd name="T21" fmla="*/ 560388 h 424"/>
                  <a:gd name="T22" fmla="*/ 1702301 w 1192"/>
                  <a:gd name="T23" fmla="*/ 538163 h 424"/>
                  <a:gd name="T24" fmla="*/ 1714021 w 1192"/>
                  <a:gd name="T25" fmla="*/ 511175 h 424"/>
                  <a:gd name="T26" fmla="*/ 1721345 w 1192"/>
                  <a:gd name="T27" fmla="*/ 488950 h 424"/>
                  <a:gd name="T28" fmla="*/ 1728670 w 1192"/>
                  <a:gd name="T29" fmla="*/ 468313 h 424"/>
                  <a:gd name="T30" fmla="*/ 1734530 w 1192"/>
                  <a:gd name="T31" fmla="*/ 441325 h 424"/>
                  <a:gd name="T32" fmla="*/ 1738925 w 1192"/>
                  <a:gd name="T33" fmla="*/ 415925 h 424"/>
                  <a:gd name="T34" fmla="*/ 1741855 w 1192"/>
                  <a:gd name="T35" fmla="*/ 376238 h 424"/>
                  <a:gd name="T36" fmla="*/ 1744785 w 1192"/>
                  <a:gd name="T37" fmla="*/ 341313 h 424"/>
                  <a:gd name="T38" fmla="*/ 1743320 w 1192"/>
                  <a:gd name="T39" fmla="*/ 301625 h 424"/>
                  <a:gd name="T40" fmla="*/ 1740390 w 1192"/>
                  <a:gd name="T41" fmla="*/ 279400 h 424"/>
                  <a:gd name="T42" fmla="*/ 1737460 w 1192"/>
                  <a:gd name="T43" fmla="*/ 257175 h 424"/>
                  <a:gd name="T44" fmla="*/ 1733065 w 1192"/>
                  <a:gd name="T45" fmla="*/ 230188 h 424"/>
                  <a:gd name="T46" fmla="*/ 1725740 w 1192"/>
                  <a:gd name="T47" fmla="*/ 201613 h 424"/>
                  <a:gd name="T48" fmla="*/ 1718415 w 1192"/>
                  <a:gd name="T49" fmla="*/ 180975 h 424"/>
                  <a:gd name="T50" fmla="*/ 1711091 w 1192"/>
                  <a:gd name="T51" fmla="*/ 163513 h 424"/>
                  <a:gd name="T52" fmla="*/ 1705231 w 1192"/>
                  <a:gd name="T53" fmla="*/ 149225 h 424"/>
                  <a:gd name="T54" fmla="*/ 1697906 w 1192"/>
                  <a:gd name="T55" fmla="*/ 131763 h 424"/>
                  <a:gd name="T56" fmla="*/ 1687651 w 1192"/>
                  <a:gd name="T57" fmla="*/ 115888 h 424"/>
                  <a:gd name="T58" fmla="*/ 1675931 w 1192"/>
                  <a:gd name="T59" fmla="*/ 98425 h 424"/>
                  <a:gd name="T60" fmla="*/ 1661281 w 1192"/>
                  <a:gd name="T61" fmla="*/ 80963 h 424"/>
                  <a:gd name="T62" fmla="*/ 1649562 w 1192"/>
                  <a:gd name="T63" fmla="*/ 65088 h 424"/>
                  <a:gd name="T64" fmla="*/ 1631982 w 1192"/>
                  <a:gd name="T65" fmla="*/ 50800 h 424"/>
                  <a:gd name="T66" fmla="*/ 1614402 w 1192"/>
                  <a:gd name="T67" fmla="*/ 38100 h 424"/>
                  <a:gd name="T68" fmla="*/ 1592428 w 1192"/>
                  <a:gd name="T69" fmla="*/ 23813 h 424"/>
                  <a:gd name="T70" fmla="*/ 1567523 w 1192"/>
                  <a:gd name="T71" fmla="*/ 15875 h 424"/>
                  <a:gd name="T72" fmla="*/ 1545548 w 1192"/>
                  <a:gd name="T73" fmla="*/ 9525 h 424"/>
                  <a:gd name="T74" fmla="*/ 0 w 1192"/>
                  <a:gd name="T75" fmla="*/ 0 h 424"/>
                  <a:gd name="T76" fmla="*/ 0 w 1192"/>
                  <a:gd name="T77" fmla="*/ 671513 h 4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92" h="424">
                    <a:moveTo>
                      <a:pt x="0" y="423"/>
                    </a:moveTo>
                    <a:lnTo>
                      <a:pt x="1055" y="421"/>
                    </a:lnTo>
                    <a:lnTo>
                      <a:pt x="1071" y="418"/>
                    </a:lnTo>
                    <a:lnTo>
                      <a:pt x="1083" y="415"/>
                    </a:lnTo>
                    <a:lnTo>
                      <a:pt x="1096" y="409"/>
                    </a:lnTo>
                    <a:lnTo>
                      <a:pt x="1107" y="403"/>
                    </a:lnTo>
                    <a:lnTo>
                      <a:pt x="1119" y="394"/>
                    </a:lnTo>
                    <a:lnTo>
                      <a:pt x="1131" y="382"/>
                    </a:lnTo>
                    <a:lnTo>
                      <a:pt x="1140" y="372"/>
                    </a:lnTo>
                    <a:lnTo>
                      <a:pt x="1148" y="362"/>
                    </a:lnTo>
                    <a:lnTo>
                      <a:pt x="1154" y="353"/>
                    </a:lnTo>
                    <a:lnTo>
                      <a:pt x="1162" y="339"/>
                    </a:lnTo>
                    <a:lnTo>
                      <a:pt x="1170" y="322"/>
                    </a:lnTo>
                    <a:lnTo>
                      <a:pt x="1175" y="308"/>
                    </a:lnTo>
                    <a:lnTo>
                      <a:pt x="1180" y="295"/>
                    </a:lnTo>
                    <a:lnTo>
                      <a:pt x="1184" y="278"/>
                    </a:lnTo>
                    <a:lnTo>
                      <a:pt x="1187" y="262"/>
                    </a:lnTo>
                    <a:lnTo>
                      <a:pt x="1189" y="237"/>
                    </a:lnTo>
                    <a:lnTo>
                      <a:pt x="1191" y="215"/>
                    </a:lnTo>
                    <a:lnTo>
                      <a:pt x="1190" y="190"/>
                    </a:lnTo>
                    <a:lnTo>
                      <a:pt x="1188" y="176"/>
                    </a:lnTo>
                    <a:lnTo>
                      <a:pt x="1186" y="162"/>
                    </a:lnTo>
                    <a:lnTo>
                      <a:pt x="1183" y="145"/>
                    </a:lnTo>
                    <a:lnTo>
                      <a:pt x="1178" y="127"/>
                    </a:lnTo>
                    <a:lnTo>
                      <a:pt x="1173" y="114"/>
                    </a:lnTo>
                    <a:lnTo>
                      <a:pt x="1168" y="103"/>
                    </a:lnTo>
                    <a:lnTo>
                      <a:pt x="1164" y="94"/>
                    </a:lnTo>
                    <a:lnTo>
                      <a:pt x="1159" y="83"/>
                    </a:lnTo>
                    <a:lnTo>
                      <a:pt x="1152" y="73"/>
                    </a:lnTo>
                    <a:lnTo>
                      <a:pt x="1144" y="62"/>
                    </a:lnTo>
                    <a:lnTo>
                      <a:pt x="1134" y="51"/>
                    </a:lnTo>
                    <a:lnTo>
                      <a:pt x="1126" y="41"/>
                    </a:lnTo>
                    <a:lnTo>
                      <a:pt x="1114" y="32"/>
                    </a:lnTo>
                    <a:lnTo>
                      <a:pt x="1102" y="24"/>
                    </a:lnTo>
                    <a:lnTo>
                      <a:pt x="1087" y="15"/>
                    </a:lnTo>
                    <a:lnTo>
                      <a:pt x="1070" y="10"/>
                    </a:lnTo>
                    <a:lnTo>
                      <a:pt x="1055" y="6"/>
                    </a:lnTo>
                    <a:lnTo>
                      <a:pt x="0" y="0"/>
                    </a:lnTo>
                    <a:lnTo>
                      <a:pt x="0" y="42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7026276" y="2990849"/>
                <a:ext cx="647700" cy="814388"/>
              </a:xfrm>
              <a:custGeom>
                <a:avLst/>
                <a:gdLst>
                  <a:gd name="T0" fmla="*/ 11723 w 442"/>
                  <a:gd name="T1" fmla="*/ 12700 h 513"/>
                  <a:gd name="T2" fmla="*/ 414704 w 442"/>
                  <a:gd name="T3" fmla="*/ 0 h 513"/>
                  <a:gd name="T4" fmla="*/ 426427 w 442"/>
                  <a:gd name="T5" fmla="*/ 0 h 513"/>
                  <a:gd name="T6" fmla="*/ 436685 w 442"/>
                  <a:gd name="T7" fmla="*/ 1588 h 513"/>
                  <a:gd name="T8" fmla="*/ 444012 w 442"/>
                  <a:gd name="T9" fmla="*/ 3175 h 513"/>
                  <a:gd name="T10" fmla="*/ 454269 w 442"/>
                  <a:gd name="T11" fmla="*/ 6350 h 513"/>
                  <a:gd name="T12" fmla="*/ 464527 w 442"/>
                  <a:gd name="T13" fmla="*/ 9525 h 513"/>
                  <a:gd name="T14" fmla="*/ 479181 w 442"/>
                  <a:gd name="T15" fmla="*/ 15875 h 513"/>
                  <a:gd name="T16" fmla="*/ 489438 w 442"/>
                  <a:gd name="T17" fmla="*/ 20638 h 513"/>
                  <a:gd name="T18" fmla="*/ 499696 w 442"/>
                  <a:gd name="T19" fmla="*/ 26988 h 513"/>
                  <a:gd name="T20" fmla="*/ 508488 w 442"/>
                  <a:gd name="T21" fmla="*/ 34925 h 513"/>
                  <a:gd name="T22" fmla="*/ 518746 w 442"/>
                  <a:gd name="T23" fmla="*/ 42863 h 513"/>
                  <a:gd name="T24" fmla="*/ 526073 w 442"/>
                  <a:gd name="T25" fmla="*/ 49213 h 513"/>
                  <a:gd name="T26" fmla="*/ 534865 w 442"/>
                  <a:gd name="T27" fmla="*/ 57150 h 513"/>
                  <a:gd name="T28" fmla="*/ 540727 w 442"/>
                  <a:gd name="T29" fmla="*/ 65088 h 513"/>
                  <a:gd name="T30" fmla="*/ 550985 w 442"/>
                  <a:gd name="T31" fmla="*/ 76200 h 513"/>
                  <a:gd name="T32" fmla="*/ 558312 w 442"/>
                  <a:gd name="T33" fmla="*/ 87313 h 513"/>
                  <a:gd name="T34" fmla="*/ 565638 w 442"/>
                  <a:gd name="T35" fmla="*/ 98425 h 513"/>
                  <a:gd name="T36" fmla="*/ 574431 w 442"/>
                  <a:gd name="T37" fmla="*/ 111125 h 513"/>
                  <a:gd name="T38" fmla="*/ 583223 w 442"/>
                  <a:gd name="T39" fmla="*/ 125413 h 513"/>
                  <a:gd name="T40" fmla="*/ 589085 w 442"/>
                  <a:gd name="T41" fmla="*/ 138113 h 513"/>
                  <a:gd name="T42" fmla="*/ 596412 w 442"/>
                  <a:gd name="T43" fmla="*/ 152400 h 513"/>
                  <a:gd name="T44" fmla="*/ 603738 w 442"/>
                  <a:gd name="T45" fmla="*/ 168275 h 513"/>
                  <a:gd name="T46" fmla="*/ 608135 w 442"/>
                  <a:gd name="T47" fmla="*/ 179388 h 513"/>
                  <a:gd name="T48" fmla="*/ 612531 w 442"/>
                  <a:gd name="T49" fmla="*/ 193675 h 513"/>
                  <a:gd name="T50" fmla="*/ 618392 w 442"/>
                  <a:gd name="T51" fmla="*/ 209550 h 513"/>
                  <a:gd name="T52" fmla="*/ 624254 w 442"/>
                  <a:gd name="T53" fmla="*/ 231775 h 513"/>
                  <a:gd name="T54" fmla="*/ 628650 w 442"/>
                  <a:gd name="T55" fmla="*/ 250825 h 513"/>
                  <a:gd name="T56" fmla="*/ 634512 w 442"/>
                  <a:gd name="T57" fmla="*/ 273050 h 513"/>
                  <a:gd name="T58" fmla="*/ 637442 w 442"/>
                  <a:gd name="T59" fmla="*/ 293688 h 513"/>
                  <a:gd name="T60" fmla="*/ 641838 w 442"/>
                  <a:gd name="T61" fmla="*/ 322263 h 513"/>
                  <a:gd name="T62" fmla="*/ 644769 w 442"/>
                  <a:gd name="T63" fmla="*/ 341313 h 513"/>
                  <a:gd name="T64" fmla="*/ 644769 w 442"/>
                  <a:gd name="T65" fmla="*/ 381000 h 513"/>
                  <a:gd name="T66" fmla="*/ 646235 w 442"/>
                  <a:gd name="T67" fmla="*/ 407988 h 513"/>
                  <a:gd name="T68" fmla="*/ 644769 w 442"/>
                  <a:gd name="T69" fmla="*/ 444500 h 513"/>
                  <a:gd name="T70" fmla="*/ 641838 w 442"/>
                  <a:gd name="T71" fmla="*/ 477838 h 513"/>
                  <a:gd name="T72" fmla="*/ 638908 w 442"/>
                  <a:gd name="T73" fmla="*/ 506413 h 513"/>
                  <a:gd name="T74" fmla="*/ 634512 w 442"/>
                  <a:gd name="T75" fmla="*/ 531813 h 513"/>
                  <a:gd name="T76" fmla="*/ 628650 w 442"/>
                  <a:gd name="T77" fmla="*/ 557213 h 513"/>
                  <a:gd name="T78" fmla="*/ 621323 w 442"/>
                  <a:gd name="T79" fmla="*/ 581025 h 513"/>
                  <a:gd name="T80" fmla="*/ 615462 w 442"/>
                  <a:gd name="T81" fmla="*/ 598488 h 513"/>
                  <a:gd name="T82" fmla="*/ 609600 w 442"/>
                  <a:gd name="T83" fmla="*/ 620713 h 513"/>
                  <a:gd name="T84" fmla="*/ 600808 w 442"/>
                  <a:gd name="T85" fmla="*/ 638175 h 513"/>
                  <a:gd name="T86" fmla="*/ 592015 w 442"/>
                  <a:gd name="T87" fmla="*/ 658813 h 513"/>
                  <a:gd name="T88" fmla="*/ 583223 w 442"/>
                  <a:gd name="T89" fmla="*/ 676275 h 513"/>
                  <a:gd name="T90" fmla="*/ 574431 w 442"/>
                  <a:gd name="T91" fmla="*/ 688975 h 513"/>
                  <a:gd name="T92" fmla="*/ 567104 w 442"/>
                  <a:gd name="T93" fmla="*/ 701675 h 513"/>
                  <a:gd name="T94" fmla="*/ 555381 w 442"/>
                  <a:gd name="T95" fmla="*/ 719138 h 513"/>
                  <a:gd name="T96" fmla="*/ 545123 w 442"/>
                  <a:gd name="T97" fmla="*/ 731838 h 513"/>
                  <a:gd name="T98" fmla="*/ 530469 w 442"/>
                  <a:gd name="T99" fmla="*/ 749300 h 513"/>
                  <a:gd name="T100" fmla="*/ 511419 w 442"/>
                  <a:gd name="T101" fmla="*/ 763588 h 513"/>
                  <a:gd name="T102" fmla="*/ 499696 w 442"/>
                  <a:gd name="T103" fmla="*/ 773113 h 513"/>
                  <a:gd name="T104" fmla="*/ 486508 w 442"/>
                  <a:gd name="T105" fmla="*/ 782638 h 513"/>
                  <a:gd name="T106" fmla="*/ 473319 w 442"/>
                  <a:gd name="T107" fmla="*/ 788988 h 513"/>
                  <a:gd name="T108" fmla="*/ 442546 w 442"/>
                  <a:gd name="T109" fmla="*/ 798513 h 513"/>
                  <a:gd name="T110" fmla="*/ 414704 w 442"/>
                  <a:gd name="T111" fmla="*/ 800100 h 513"/>
                  <a:gd name="T112" fmla="*/ 0 w 442"/>
                  <a:gd name="T113" fmla="*/ 812800 h 513"/>
                  <a:gd name="T114" fmla="*/ 11723 w 442"/>
                  <a:gd name="T115" fmla="*/ 12700 h 5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42" h="513">
                    <a:moveTo>
                      <a:pt x="8" y="8"/>
                    </a:moveTo>
                    <a:lnTo>
                      <a:pt x="283" y="0"/>
                    </a:lnTo>
                    <a:lnTo>
                      <a:pt x="291" y="0"/>
                    </a:lnTo>
                    <a:lnTo>
                      <a:pt x="298" y="1"/>
                    </a:lnTo>
                    <a:lnTo>
                      <a:pt x="303" y="2"/>
                    </a:lnTo>
                    <a:lnTo>
                      <a:pt x="310" y="4"/>
                    </a:lnTo>
                    <a:lnTo>
                      <a:pt x="317" y="6"/>
                    </a:lnTo>
                    <a:lnTo>
                      <a:pt x="327" y="10"/>
                    </a:lnTo>
                    <a:lnTo>
                      <a:pt x="334" y="13"/>
                    </a:lnTo>
                    <a:lnTo>
                      <a:pt x="341" y="17"/>
                    </a:lnTo>
                    <a:lnTo>
                      <a:pt x="347" y="22"/>
                    </a:lnTo>
                    <a:lnTo>
                      <a:pt x="354" y="27"/>
                    </a:lnTo>
                    <a:lnTo>
                      <a:pt x="359" y="31"/>
                    </a:lnTo>
                    <a:lnTo>
                      <a:pt x="365" y="36"/>
                    </a:lnTo>
                    <a:lnTo>
                      <a:pt x="369" y="41"/>
                    </a:lnTo>
                    <a:lnTo>
                      <a:pt x="376" y="48"/>
                    </a:lnTo>
                    <a:lnTo>
                      <a:pt x="381" y="55"/>
                    </a:lnTo>
                    <a:lnTo>
                      <a:pt x="386" y="62"/>
                    </a:lnTo>
                    <a:lnTo>
                      <a:pt x="392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7" y="96"/>
                    </a:lnTo>
                    <a:lnTo>
                      <a:pt x="412" y="106"/>
                    </a:lnTo>
                    <a:lnTo>
                      <a:pt x="415" y="113"/>
                    </a:lnTo>
                    <a:lnTo>
                      <a:pt x="418" y="122"/>
                    </a:lnTo>
                    <a:lnTo>
                      <a:pt x="422" y="132"/>
                    </a:lnTo>
                    <a:lnTo>
                      <a:pt x="426" y="146"/>
                    </a:lnTo>
                    <a:lnTo>
                      <a:pt x="429" y="158"/>
                    </a:lnTo>
                    <a:lnTo>
                      <a:pt x="433" y="172"/>
                    </a:lnTo>
                    <a:lnTo>
                      <a:pt x="435" y="185"/>
                    </a:lnTo>
                    <a:lnTo>
                      <a:pt x="438" y="203"/>
                    </a:lnTo>
                    <a:lnTo>
                      <a:pt x="440" y="215"/>
                    </a:lnTo>
                    <a:lnTo>
                      <a:pt x="440" y="240"/>
                    </a:lnTo>
                    <a:lnTo>
                      <a:pt x="441" y="257"/>
                    </a:lnTo>
                    <a:lnTo>
                      <a:pt x="440" y="280"/>
                    </a:lnTo>
                    <a:lnTo>
                      <a:pt x="438" y="301"/>
                    </a:lnTo>
                    <a:lnTo>
                      <a:pt x="436" y="319"/>
                    </a:lnTo>
                    <a:lnTo>
                      <a:pt x="433" y="335"/>
                    </a:lnTo>
                    <a:lnTo>
                      <a:pt x="429" y="351"/>
                    </a:lnTo>
                    <a:lnTo>
                      <a:pt x="424" y="366"/>
                    </a:lnTo>
                    <a:lnTo>
                      <a:pt x="420" y="377"/>
                    </a:lnTo>
                    <a:lnTo>
                      <a:pt x="416" y="391"/>
                    </a:lnTo>
                    <a:lnTo>
                      <a:pt x="410" y="402"/>
                    </a:lnTo>
                    <a:lnTo>
                      <a:pt x="404" y="415"/>
                    </a:lnTo>
                    <a:lnTo>
                      <a:pt x="398" y="426"/>
                    </a:lnTo>
                    <a:lnTo>
                      <a:pt x="392" y="434"/>
                    </a:lnTo>
                    <a:lnTo>
                      <a:pt x="387" y="442"/>
                    </a:lnTo>
                    <a:lnTo>
                      <a:pt x="379" y="453"/>
                    </a:lnTo>
                    <a:lnTo>
                      <a:pt x="372" y="461"/>
                    </a:lnTo>
                    <a:lnTo>
                      <a:pt x="362" y="472"/>
                    </a:lnTo>
                    <a:lnTo>
                      <a:pt x="349" y="481"/>
                    </a:lnTo>
                    <a:lnTo>
                      <a:pt x="341" y="487"/>
                    </a:lnTo>
                    <a:lnTo>
                      <a:pt x="332" y="493"/>
                    </a:lnTo>
                    <a:lnTo>
                      <a:pt x="323" y="497"/>
                    </a:lnTo>
                    <a:lnTo>
                      <a:pt x="302" y="503"/>
                    </a:lnTo>
                    <a:lnTo>
                      <a:pt x="283" y="504"/>
                    </a:lnTo>
                    <a:lnTo>
                      <a:pt x="0" y="512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Oval 7"/>
              <p:cNvSpPr>
                <a:spLocks noChangeArrowheads="1"/>
              </p:cNvSpPr>
              <p:nvPr/>
            </p:nvSpPr>
            <p:spPr bwMode="auto">
              <a:xfrm>
                <a:off x="6750051" y="2990849"/>
                <a:ext cx="465137" cy="804863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" name="Freeform 8"/>
              <p:cNvSpPr>
                <a:spLocks/>
              </p:cNvSpPr>
              <p:nvPr/>
            </p:nvSpPr>
            <p:spPr bwMode="auto">
              <a:xfrm>
                <a:off x="6861176" y="3055937"/>
                <a:ext cx="287337" cy="668337"/>
              </a:xfrm>
              <a:custGeom>
                <a:avLst/>
                <a:gdLst>
                  <a:gd name="T0" fmla="*/ 0 w 196"/>
                  <a:gd name="T1" fmla="*/ 0 h 421"/>
                  <a:gd name="T2" fmla="*/ 101154 w 196"/>
                  <a:gd name="T3" fmla="*/ 3175 h 421"/>
                  <a:gd name="T4" fmla="*/ 109950 w 196"/>
                  <a:gd name="T5" fmla="*/ 3175 h 421"/>
                  <a:gd name="T6" fmla="*/ 118746 w 196"/>
                  <a:gd name="T7" fmla="*/ 4762 h 421"/>
                  <a:gd name="T8" fmla="*/ 124610 w 196"/>
                  <a:gd name="T9" fmla="*/ 6350 h 421"/>
                  <a:gd name="T10" fmla="*/ 131940 w 196"/>
                  <a:gd name="T11" fmla="*/ 9525 h 421"/>
                  <a:gd name="T12" fmla="*/ 140736 w 196"/>
                  <a:gd name="T13" fmla="*/ 11112 h 421"/>
                  <a:gd name="T14" fmla="*/ 152465 w 196"/>
                  <a:gd name="T15" fmla="*/ 15875 h 421"/>
                  <a:gd name="T16" fmla="*/ 159795 w 196"/>
                  <a:gd name="T17" fmla="*/ 20637 h 421"/>
                  <a:gd name="T18" fmla="*/ 168591 w 196"/>
                  <a:gd name="T19" fmla="*/ 25400 h 421"/>
                  <a:gd name="T20" fmla="*/ 175921 w 196"/>
                  <a:gd name="T21" fmla="*/ 31750 h 421"/>
                  <a:gd name="T22" fmla="*/ 183251 w 196"/>
                  <a:gd name="T23" fmla="*/ 38100 h 421"/>
                  <a:gd name="T24" fmla="*/ 189115 w 196"/>
                  <a:gd name="T25" fmla="*/ 42862 h 421"/>
                  <a:gd name="T26" fmla="*/ 196445 w 196"/>
                  <a:gd name="T27" fmla="*/ 49212 h 421"/>
                  <a:gd name="T28" fmla="*/ 200843 w 196"/>
                  <a:gd name="T29" fmla="*/ 55562 h 421"/>
                  <a:gd name="T30" fmla="*/ 209639 w 196"/>
                  <a:gd name="T31" fmla="*/ 65087 h 421"/>
                  <a:gd name="T32" fmla="*/ 215503 w 196"/>
                  <a:gd name="T33" fmla="*/ 73025 h 421"/>
                  <a:gd name="T34" fmla="*/ 221367 w 196"/>
                  <a:gd name="T35" fmla="*/ 82550 h 421"/>
                  <a:gd name="T36" fmla="*/ 228697 w 196"/>
                  <a:gd name="T37" fmla="*/ 92075 h 421"/>
                  <a:gd name="T38" fmla="*/ 236027 w 196"/>
                  <a:gd name="T39" fmla="*/ 103187 h 421"/>
                  <a:gd name="T40" fmla="*/ 240425 w 196"/>
                  <a:gd name="T41" fmla="*/ 114300 h 421"/>
                  <a:gd name="T42" fmla="*/ 246289 w 196"/>
                  <a:gd name="T43" fmla="*/ 127000 h 421"/>
                  <a:gd name="T44" fmla="*/ 252153 w 196"/>
                  <a:gd name="T45" fmla="*/ 139700 h 421"/>
                  <a:gd name="T46" fmla="*/ 255085 w 196"/>
                  <a:gd name="T47" fmla="*/ 147637 h 421"/>
                  <a:gd name="T48" fmla="*/ 259483 w 196"/>
                  <a:gd name="T49" fmla="*/ 158750 h 421"/>
                  <a:gd name="T50" fmla="*/ 263881 w 196"/>
                  <a:gd name="T51" fmla="*/ 171450 h 421"/>
                  <a:gd name="T52" fmla="*/ 268279 w 196"/>
                  <a:gd name="T53" fmla="*/ 188912 h 421"/>
                  <a:gd name="T54" fmla="*/ 271211 w 196"/>
                  <a:gd name="T55" fmla="*/ 204787 h 421"/>
                  <a:gd name="T56" fmla="*/ 277075 w 196"/>
                  <a:gd name="T57" fmla="*/ 222250 h 421"/>
                  <a:gd name="T58" fmla="*/ 278541 w 196"/>
                  <a:gd name="T59" fmla="*/ 238125 h 421"/>
                  <a:gd name="T60" fmla="*/ 282939 w 196"/>
                  <a:gd name="T61" fmla="*/ 261937 h 421"/>
                  <a:gd name="T62" fmla="*/ 284405 w 196"/>
                  <a:gd name="T63" fmla="*/ 276225 h 421"/>
                  <a:gd name="T64" fmla="*/ 284405 w 196"/>
                  <a:gd name="T65" fmla="*/ 307975 h 421"/>
                  <a:gd name="T66" fmla="*/ 285871 w 196"/>
                  <a:gd name="T67" fmla="*/ 330200 h 421"/>
                  <a:gd name="T68" fmla="*/ 284405 w 196"/>
                  <a:gd name="T69" fmla="*/ 360362 h 421"/>
                  <a:gd name="T70" fmla="*/ 282939 w 196"/>
                  <a:gd name="T71" fmla="*/ 385762 h 421"/>
                  <a:gd name="T72" fmla="*/ 280007 w 196"/>
                  <a:gd name="T73" fmla="*/ 409575 h 421"/>
                  <a:gd name="T74" fmla="*/ 277075 w 196"/>
                  <a:gd name="T75" fmla="*/ 428625 h 421"/>
                  <a:gd name="T76" fmla="*/ 271211 w 196"/>
                  <a:gd name="T77" fmla="*/ 449262 h 421"/>
                  <a:gd name="T78" fmla="*/ 265347 w 196"/>
                  <a:gd name="T79" fmla="*/ 468312 h 421"/>
                  <a:gd name="T80" fmla="*/ 260949 w 196"/>
                  <a:gd name="T81" fmla="*/ 482600 h 421"/>
                  <a:gd name="T82" fmla="*/ 256551 w 196"/>
                  <a:gd name="T83" fmla="*/ 500062 h 421"/>
                  <a:gd name="T84" fmla="*/ 249221 w 196"/>
                  <a:gd name="T85" fmla="*/ 514350 h 421"/>
                  <a:gd name="T86" fmla="*/ 241891 w 196"/>
                  <a:gd name="T87" fmla="*/ 530225 h 421"/>
                  <a:gd name="T88" fmla="*/ 236027 w 196"/>
                  <a:gd name="T89" fmla="*/ 544512 h 421"/>
                  <a:gd name="T90" fmla="*/ 228697 w 196"/>
                  <a:gd name="T91" fmla="*/ 555625 h 421"/>
                  <a:gd name="T92" fmla="*/ 222833 w 196"/>
                  <a:gd name="T93" fmla="*/ 565150 h 421"/>
                  <a:gd name="T94" fmla="*/ 212571 w 196"/>
                  <a:gd name="T95" fmla="*/ 579437 h 421"/>
                  <a:gd name="T96" fmla="*/ 205241 w 196"/>
                  <a:gd name="T97" fmla="*/ 588962 h 421"/>
                  <a:gd name="T98" fmla="*/ 193513 w 196"/>
                  <a:gd name="T99" fmla="*/ 603250 h 421"/>
                  <a:gd name="T100" fmla="*/ 177387 w 196"/>
                  <a:gd name="T101" fmla="*/ 614362 h 421"/>
                  <a:gd name="T102" fmla="*/ 168591 w 196"/>
                  <a:gd name="T103" fmla="*/ 622300 h 421"/>
                  <a:gd name="T104" fmla="*/ 158329 w 196"/>
                  <a:gd name="T105" fmla="*/ 630237 h 421"/>
                  <a:gd name="T106" fmla="*/ 148067 w 196"/>
                  <a:gd name="T107" fmla="*/ 635000 h 421"/>
                  <a:gd name="T108" fmla="*/ 123144 w 196"/>
                  <a:gd name="T109" fmla="*/ 642937 h 421"/>
                  <a:gd name="T110" fmla="*/ 101154 w 196"/>
                  <a:gd name="T111" fmla="*/ 644525 h 421"/>
                  <a:gd name="T112" fmla="*/ 0 w 196"/>
                  <a:gd name="T113" fmla="*/ 666750 h 421"/>
                  <a:gd name="T114" fmla="*/ 0 w 196"/>
                  <a:gd name="T115" fmla="*/ 0 h 42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96" h="421">
                    <a:moveTo>
                      <a:pt x="0" y="0"/>
                    </a:moveTo>
                    <a:lnTo>
                      <a:pt x="69" y="2"/>
                    </a:lnTo>
                    <a:lnTo>
                      <a:pt x="75" y="2"/>
                    </a:lnTo>
                    <a:lnTo>
                      <a:pt x="81" y="3"/>
                    </a:lnTo>
                    <a:lnTo>
                      <a:pt x="85" y="4"/>
                    </a:lnTo>
                    <a:lnTo>
                      <a:pt x="90" y="6"/>
                    </a:lnTo>
                    <a:lnTo>
                      <a:pt x="96" y="7"/>
                    </a:lnTo>
                    <a:lnTo>
                      <a:pt x="104" y="10"/>
                    </a:lnTo>
                    <a:lnTo>
                      <a:pt x="109" y="13"/>
                    </a:lnTo>
                    <a:lnTo>
                      <a:pt x="115" y="16"/>
                    </a:lnTo>
                    <a:lnTo>
                      <a:pt x="120" y="20"/>
                    </a:lnTo>
                    <a:lnTo>
                      <a:pt x="125" y="24"/>
                    </a:lnTo>
                    <a:lnTo>
                      <a:pt x="129" y="27"/>
                    </a:lnTo>
                    <a:lnTo>
                      <a:pt x="134" y="31"/>
                    </a:lnTo>
                    <a:lnTo>
                      <a:pt x="137" y="35"/>
                    </a:lnTo>
                    <a:lnTo>
                      <a:pt x="143" y="41"/>
                    </a:lnTo>
                    <a:lnTo>
                      <a:pt x="147" y="46"/>
                    </a:lnTo>
                    <a:lnTo>
                      <a:pt x="151" y="52"/>
                    </a:lnTo>
                    <a:lnTo>
                      <a:pt x="156" y="58"/>
                    </a:lnTo>
                    <a:lnTo>
                      <a:pt x="161" y="65"/>
                    </a:lnTo>
                    <a:lnTo>
                      <a:pt x="164" y="72"/>
                    </a:lnTo>
                    <a:lnTo>
                      <a:pt x="168" y="80"/>
                    </a:lnTo>
                    <a:lnTo>
                      <a:pt x="172" y="88"/>
                    </a:lnTo>
                    <a:lnTo>
                      <a:pt x="174" y="93"/>
                    </a:lnTo>
                    <a:lnTo>
                      <a:pt x="177" y="100"/>
                    </a:lnTo>
                    <a:lnTo>
                      <a:pt x="180" y="108"/>
                    </a:lnTo>
                    <a:lnTo>
                      <a:pt x="183" y="119"/>
                    </a:lnTo>
                    <a:lnTo>
                      <a:pt x="185" y="129"/>
                    </a:lnTo>
                    <a:lnTo>
                      <a:pt x="189" y="140"/>
                    </a:lnTo>
                    <a:lnTo>
                      <a:pt x="190" y="150"/>
                    </a:lnTo>
                    <a:lnTo>
                      <a:pt x="193" y="165"/>
                    </a:lnTo>
                    <a:lnTo>
                      <a:pt x="194" y="174"/>
                    </a:lnTo>
                    <a:lnTo>
                      <a:pt x="194" y="194"/>
                    </a:lnTo>
                    <a:lnTo>
                      <a:pt x="195" y="208"/>
                    </a:lnTo>
                    <a:lnTo>
                      <a:pt x="194" y="227"/>
                    </a:lnTo>
                    <a:lnTo>
                      <a:pt x="193" y="243"/>
                    </a:lnTo>
                    <a:lnTo>
                      <a:pt x="191" y="258"/>
                    </a:lnTo>
                    <a:lnTo>
                      <a:pt x="189" y="270"/>
                    </a:lnTo>
                    <a:lnTo>
                      <a:pt x="185" y="283"/>
                    </a:lnTo>
                    <a:lnTo>
                      <a:pt x="181" y="295"/>
                    </a:lnTo>
                    <a:lnTo>
                      <a:pt x="178" y="304"/>
                    </a:lnTo>
                    <a:lnTo>
                      <a:pt x="175" y="315"/>
                    </a:lnTo>
                    <a:lnTo>
                      <a:pt x="170" y="324"/>
                    </a:lnTo>
                    <a:lnTo>
                      <a:pt x="165" y="334"/>
                    </a:lnTo>
                    <a:lnTo>
                      <a:pt x="161" y="343"/>
                    </a:lnTo>
                    <a:lnTo>
                      <a:pt x="156" y="350"/>
                    </a:lnTo>
                    <a:lnTo>
                      <a:pt x="152" y="356"/>
                    </a:lnTo>
                    <a:lnTo>
                      <a:pt x="145" y="365"/>
                    </a:lnTo>
                    <a:lnTo>
                      <a:pt x="140" y="371"/>
                    </a:lnTo>
                    <a:lnTo>
                      <a:pt x="132" y="380"/>
                    </a:lnTo>
                    <a:lnTo>
                      <a:pt x="121" y="387"/>
                    </a:lnTo>
                    <a:lnTo>
                      <a:pt x="115" y="392"/>
                    </a:lnTo>
                    <a:lnTo>
                      <a:pt x="108" y="397"/>
                    </a:lnTo>
                    <a:lnTo>
                      <a:pt x="101" y="400"/>
                    </a:lnTo>
                    <a:lnTo>
                      <a:pt x="84" y="405"/>
                    </a:lnTo>
                    <a:lnTo>
                      <a:pt x="69" y="406"/>
                    </a:lnTo>
                    <a:lnTo>
                      <a:pt x="0" y="42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Oval 9"/>
              <p:cNvSpPr>
                <a:spLocks noChangeArrowheads="1"/>
              </p:cNvSpPr>
              <p:nvPr/>
            </p:nvSpPr>
            <p:spPr bwMode="auto">
              <a:xfrm>
                <a:off x="6651626" y="3070224"/>
                <a:ext cx="357187" cy="633413"/>
              </a:xfrm>
              <a:prstGeom prst="ellipse">
                <a:avLst/>
              </a:prstGeom>
              <a:solidFill>
                <a:srgbClr val="99CC00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" name="AutoShape 10"/>
              <p:cNvSpPr>
                <a:spLocks noChangeArrowheads="1"/>
              </p:cNvSpPr>
              <p:nvPr/>
            </p:nvSpPr>
            <p:spPr bwMode="auto">
              <a:xfrm>
                <a:off x="7866063" y="3214687"/>
                <a:ext cx="957263" cy="60325"/>
              </a:xfrm>
              <a:prstGeom prst="hexagon">
                <a:avLst>
                  <a:gd name="adj" fmla="val 226125"/>
                  <a:gd name="vf" fmla="val 115470"/>
                </a:avLst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" name="AutoShape 11"/>
              <p:cNvSpPr>
                <a:spLocks noChangeArrowheads="1"/>
              </p:cNvSpPr>
              <p:nvPr/>
            </p:nvSpPr>
            <p:spPr bwMode="auto">
              <a:xfrm>
                <a:off x="7866063" y="3487737"/>
                <a:ext cx="957263" cy="60325"/>
              </a:xfrm>
              <a:prstGeom prst="hexagon">
                <a:avLst>
                  <a:gd name="adj" fmla="val 226125"/>
                  <a:gd name="vf" fmla="val 115470"/>
                </a:avLst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>
                <a:off x="8555538" y="2835792"/>
                <a:ext cx="18005" cy="96944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/>
            </p:nvSpPr>
            <p:spPr bwMode="auto">
              <a:xfrm>
                <a:off x="8656638" y="2783082"/>
                <a:ext cx="224405" cy="397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altLang="ru-RU" sz="2000" b="1" dirty="0">
                    <a:latin typeface="Skia" pitchFamily="2" charset="0"/>
                  </a:rPr>
                  <a:t>A</a:t>
                </a: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8642351" y="3736863"/>
                <a:ext cx="302969" cy="397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7620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altLang="ru-RU" sz="2000" b="1" dirty="0">
                    <a:latin typeface="Skia" pitchFamily="2" charset="0"/>
                  </a:rPr>
                  <a:t>A</a:t>
                </a:r>
              </a:p>
            </p:txBody>
          </p:sp>
          <p:sp>
            <p:nvSpPr>
              <p:cNvPr id="30" name="Line 16"/>
              <p:cNvSpPr>
                <a:spLocks noChangeShapeType="1"/>
              </p:cNvSpPr>
              <p:nvPr/>
            </p:nvSpPr>
            <p:spPr bwMode="auto">
              <a:xfrm>
                <a:off x="8526463" y="4197349"/>
                <a:ext cx="130175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flipH="1">
                <a:off x="6405563" y="3441699"/>
                <a:ext cx="433388" cy="67310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8571878" y="2481959"/>
              <a:ext cx="989012" cy="982663"/>
              <a:chOff x="7786688" y="4922836"/>
              <a:chExt cx="989012" cy="982663"/>
            </a:xfrm>
          </p:grpSpPr>
          <p:sp>
            <p:nvSpPr>
              <p:cNvPr id="15" name="Freeform 20"/>
              <p:cNvSpPr>
                <a:spLocks/>
              </p:cNvSpPr>
              <p:nvPr/>
            </p:nvSpPr>
            <p:spPr bwMode="auto">
              <a:xfrm>
                <a:off x="7786688" y="4922836"/>
                <a:ext cx="989012" cy="982663"/>
              </a:xfrm>
              <a:custGeom>
                <a:avLst/>
                <a:gdLst>
                  <a:gd name="T0" fmla="*/ 452302 w 621"/>
                  <a:gd name="T1" fmla="*/ 3175 h 619"/>
                  <a:gd name="T2" fmla="*/ 495302 w 621"/>
                  <a:gd name="T3" fmla="*/ 50800 h 619"/>
                  <a:gd name="T4" fmla="*/ 531932 w 621"/>
                  <a:gd name="T5" fmla="*/ 0 h 619"/>
                  <a:gd name="T6" fmla="*/ 608378 w 621"/>
                  <a:gd name="T7" fmla="*/ 12700 h 619"/>
                  <a:gd name="T8" fmla="*/ 681638 w 621"/>
                  <a:gd name="T9" fmla="*/ 41275 h 619"/>
                  <a:gd name="T10" fmla="*/ 761268 w 621"/>
                  <a:gd name="T11" fmla="*/ 76200 h 619"/>
                  <a:gd name="T12" fmla="*/ 879122 w 621"/>
                  <a:gd name="T13" fmla="*/ 184150 h 619"/>
                  <a:gd name="T14" fmla="*/ 942826 w 621"/>
                  <a:gd name="T15" fmla="*/ 298450 h 619"/>
                  <a:gd name="T16" fmla="*/ 974678 w 621"/>
                  <a:gd name="T17" fmla="*/ 377825 h 619"/>
                  <a:gd name="T18" fmla="*/ 987419 w 621"/>
                  <a:gd name="T19" fmla="*/ 454025 h 619"/>
                  <a:gd name="T20" fmla="*/ 946011 w 621"/>
                  <a:gd name="T21" fmla="*/ 492125 h 619"/>
                  <a:gd name="T22" fmla="*/ 987419 w 621"/>
                  <a:gd name="T23" fmla="*/ 530225 h 619"/>
                  <a:gd name="T24" fmla="*/ 974678 w 621"/>
                  <a:gd name="T25" fmla="*/ 606425 h 619"/>
                  <a:gd name="T26" fmla="*/ 949197 w 621"/>
                  <a:gd name="T27" fmla="*/ 682625 h 619"/>
                  <a:gd name="T28" fmla="*/ 910974 w 621"/>
                  <a:gd name="T29" fmla="*/ 758825 h 619"/>
                  <a:gd name="T30" fmla="*/ 875937 w 621"/>
                  <a:gd name="T31" fmla="*/ 803275 h 619"/>
                  <a:gd name="T32" fmla="*/ 834529 w 621"/>
                  <a:gd name="T33" fmla="*/ 841375 h 619"/>
                  <a:gd name="T34" fmla="*/ 758083 w 621"/>
                  <a:gd name="T35" fmla="*/ 904875 h 619"/>
                  <a:gd name="T36" fmla="*/ 681638 w 621"/>
                  <a:gd name="T37" fmla="*/ 942975 h 619"/>
                  <a:gd name="T38" fmla="*/ 605193 w 621"/>
                  <a:gd name="T39" fmla="*/ 968375 h 619"/>
                  <a:gd name="T40" fmla="*/ 528747 w 621"/>
                  <a:gd name="T41" fmla="*/ 981075 h 619"/>
                  <a:gd name="T42" fmla="*/ 492117 w 621"/>
                  <a:gd name="T43" fmla="*/ 920750 h 619"/>
                  <a:gd name="T44" fmla="*/ 452302 w 621"/>
                  <a:gd name="T45" fmla="*/ 981075 h 619"/>
                  <a:gd name="T46" fmla="*/ 379042 w 621"/>
                  <a:gd name="T47" fmla="*/ 968375 h 619"/>
                  <a:gd name="T48" fmla="*/ 299411 w 621"/>
                  <a:gd name="T49" fmla="*/ 942975 h 619"/>
                  <a:gd name="T50" fmla="*/ 229336 w 621"/>
                  <a:gd name="T51" fmla="*/ 904875 h 619"/>
                  <a:gd name="T52" fmla="*/ 184743 w 621"/>
                  <a:gd name="T53" fmla="*/ 869950 h 619"/>
                  <a:gd name="T54" fmla="*/ 146520 w 621"/>
                  <a:gd name="T55" fmla="*/ 835025 h 619"/>
                  <a:gd name="T56" fmla="*/ 105112 w 621"/>
                  <a:gd name="T57" fmla="*/ 790575 h 619"/>
                  <a:gd name="T58" fmla="*/ 73260 w 621"/>
                  <a:gd name="T59" fmla="*/ 752475 h 619"/>
                  <a:gd name="T60" fmla="*/ 38223 w 621"/>
                  <a:gd name="T61" fmla="*/ 682625 h 619"/>
                  <a:gd name="T62" fmla="*/ 9556 w 621"/>
                  <a:gd name="T63" fmla="*/ 606425 h 619"/>
                  <a:gd name="T64" fmla="*/ 0 w 621"/>
                  <a:gd name="T65" fmla="*/ 530225 h 619"/>
                  <a:gd name="T66" fmla="*/ 50964 w 621"/>
                  <a:gd name="T67" fmla="*/ 492125 h 619"/>
                  <a:gd name="T68" fmla="*/ 0 w 621"/>
                  <a:gd name="T69" fmla="*/ 447675 h 619"/>
                  <a:gd name="T70" fmla="*/ 12741 w 621"/>
                  <a:gd name="T71" fmla="*/ 374650 h 619"/>
                  <a:gd name="T72" fmla="*/ 57334 w 621"/>
                  <a:gd name="T73" fmla="*/ 260350 h 619"/>
                  <a:gd name="T74" fmla="*/ 82816 w 621"/>
                  <a:gd name="T75" fmla="*/ 222250 h 619"/>
                  <a:gd name="T76" fmla="*/ 117853 w 621"/>
                  <a:gd name="T77" fmla="*/ 171450 h 619"/>
                  <a:gd name="T78" fmla="*/ 149706 w 621"/>
                  <a:gd name="T79" fmla="*/ 139700 h 619"/>
                  <a:gd name="T80" fmla="*/ 194299 w 621"/>
                  <a:gd name="T81" fmla="*/ 98425 h 619"/>
                  <a:gd name="T82" fmla="*/ 245262 w 621"/>
                  <a:gd name="T83" fmla="*/ 73025 h 619"/>
                  <a:gd name="T84" fmla="*/ 299411 w 621"/>
                  <a:gd name="T85" fmla="*/ 44450 h 619"/>
                  <a:gd name="T86" fmla="*/ 350375 w 621"/>
                  <a:gd name="T87" fmla="*/ 22225 h 619"/>
                  <a:gd name="T88" fmla="*/ 379042 w 621"/>
                  <a:gd name="T89" fmla="*/ 15875 h 619"/>
                  <a:gd name="T90" fmla="*/ 430005 w 621"/>
                  <a:gd name="T91" fmla="*/ 3175 h 619"/>
                  <a:gd name="T92" fmla="*/ 452302 w 621"/>
                  <a:gd name="T93" fmla="*/ 3175 h 61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21" h="619">
                    <a:moveTo>
                      <a:pt x="284" y="2"/>
                    </a:moveTo>
                    <a:lnTo>
                      <a:pt x="311" y="32"/>
                    </a:lnTo>
                    <a:lnTo>
                      <a:pt x="334" y="0"/>
                    </a:lnTo>
                    <a:lnTo>
                      <a:pt x="382" y="8"/>
                    </a:lnTo>
                    <a:lnTo>
                      <a:pt x="428" y="26"/>
                    </a:lnTo>
                    <a:lnTo>
                      <a:pt x="478" y="48"/>
                    </a:lnTo>
                    <a:lnTo>
                      <a:pt x="552" y="116"/>
                    </a:lnTo>
                    <a:lnTo>
                      <a:pt x="592" y="188"/>
                    </a:lnTo>
                    <a:lnTo>
                      <a:pt x="612" y="238"/>
                    </a:lnTo>
                    <a:lnTo>
                      <a:pt x="620" y="286"/>
                    </a:lnTo>
                    <a:lnTo>
                      <a:pt x="594" y="310"/>
                    </a:lnTo>
                    <a:lnTo>
                      <a:pt x="620" y="334"/>
                    </a:lnTo>
                    <a:lnTo>
                      <a:pt x="612" y="382"/>
                    </a:lnTo>
                    <a:lnTo>
                      <a:pt x="596" y="430"/>
                    </a:lnTo>
                    <a:lnTo>
                      <a:pt x="572" y="478"/>
                    </a:lnTo>
                    <a:lnTo>
                      <a:pt x="550" y="506"/>
                    </a:lnTo>
                    <a:lnTo>
                      <a:pt x="524" y="530"/>
                    </a:lnTo>
                    <a:lnTo>
                      <a:pt x="476" y="570"/>
                    </a:lnTo>
                    <a:lnTo>
                      <a:pt x="428" y="594"/>
                    </a:lnTo>
                    <a:lnTo>
                      <a:pt x="380" y="610"/>
                    </a:lnTo>
                    <a:lnTo>
                      <a:pt x="332" y="618"/>
                    </a:lnTo>
                    <a:lnTo>
                      <a:pt x="309" y="580"/>
                    </a:lnTo>
                    <a:lnTo>
                      <a:pt x="284" y="618"/>
                    </a:lnTo>
                    <a:lnTo>
                      <a:pt x="238" y="610"/>
                    </a:lnTo>
                    <a:lnTo>
                      <a:pt x="188" y="594"/>
                    </a:lnTo>
                    <a:lnTo>
                      <a:pt x="144" y="570"/>
                    </a:lnTo>
                    <a:lnTo>
                      <a:pt x="116" y="548"/>
                    </a:lnTo>
                    <a:lnTo>
                      <a:pt x="92" y="526"/>
                    </a:lnTo>
                    <a:lnTo>
                      <a:pt x="66" y="498"/>
                    </a:lnTo>
                    <a:lnTo>
                      <a:pt x="46" y="474"/>
                    </a:lnTo>
                    <a:lnTo>
                      <a:pt x="24" y="430"/>
                    </a:lnTo>
                    <a:lnTo>
                      <a:pt x="6" y="382"/>
                    </a:lnTo>
                    <a:lnTo>
                      <a:pt x="0" y="334"/>
                    </a:lnTo>
                    <a:lnTo>
                      <a:pt x="32" y="310"/>
                    </a:lnTo>
                    <a:lnTo>
                      <a:pt x="0" y="282"/>
                    </a:lnTo>
                    <a:lnTo>
                      <a:pt x="8" y="236"/>
                    </a:lnTo>
                    <a:lnTo>
                      <a:pt x="36" y="164"/>
                    </a:lnTo>
                    <a:lnTo>
                      <a:pt x="52" y="140"/>
                    </a:lnTo>
                    <a:lnTo>
                      <a:pt x="74" y="108"/>
                    </a:lnTo>
                    <a:lnTo>
                      <a:pt x="94" y="88"/>
                    </a:lnTo>
                    <a:lnTo>
                      <a:pt x="122" y="62"/>
                    </a:lnTo>
                    <a:lnTo>
                      <a:pt x="154" y="46"/>
                    </a:lnTo>
                    <a:lnTo>
                      <a:pt x="188" y="28"/>
                    </a:lnTo>
                    <a:lnTo>
                      <a:pt x="220" y="14"/>
                    </a:lnTo>
                    <a:lnTo>
                      <a:pt x="238" y="10"/>
                    </a:lnTo>
                    <a:lnTo>
                      <a:pt x="270" y="2"/>
                    </a:lnTo>
                    <a:lnTo>
                      <a:pt x="284" y="2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Oval 21"/>
              <p:cNvSpPr>
                <a:spLocks noChangeArrowheads="1"/>
              </p:cNvSpPr>
              <p:nvPr/>
            </p:nvSpPr>
            <p:spPr bwMode="auto">
              <a:xfrm>
                <a:off x="7866063" y="5005387"/>
                <a:ext cx="831850" cy="817563"/>
              </a:xfrm>
              <a:prstGeom prst="ellipse">
                <a:avLst/>
              </a:prstGeom>
              <a:solidFill>
                <a:srgbClr val="99CC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455990" y="2162494"/>
              <a:ext cx="1160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Разрез А-А</a:t>
              </a:r>
              <a:endParaRPr lang="ru-RU" sz="1400" dirty="0"/>
            </a:p>
          </p:txBody>
        </p:sp>
      </p:grpSp>
      <p:pic>
        <p:nvPicPr>
          <p:cNvPr id="32" name="Picture 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13440" b="4760"/>
          <a:stretch/>
        </p:blipFill>
        <p:spPr bwMode="auto">
          <a:xfrm>
            <a:off x="3418802" y="2830939"/>
            <a:ext cx="4144283" cy="274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592" t="-3576" r="13655" b="3576"/>
          <a:stretch/>
        </p:blipFill>
        <p:spPr>
          <a:xfrm>
            <a:off x="233406" y="1047243"/>
            <a:ext cx="3445556" cy="3441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1030" y="5600509"/>
            <a:ext cx="361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Только для </a:t>
            </a:r>
            <a:r>
              <a:rPr lang="ru-RU" dirty="0" smtClean="0">
                <a:solidFill>
                  <a:srgbClr val="FF0000"/>
                </a:solidFill>
              </a:rPr>
              <a:t>труб с толщиной стенки &gt; 5 мм!!</a:t>
            </a:r>
            <a:r>
              <a:rPr lang="ru-RU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4" name="Пятно 2 33"/>
          <p:cNvSpPr/>
          <p:nvPr/>
        </p:nvSpPr>
        <p:spPr bwMode="auto">
          <a:xfrm rot="20877223">
            <a:off x="3913046" y="1191523"/>
            <a:ext cx="2027189" cy="1143531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Новый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ISO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!!!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D30B2DA-944E-4881-8192-76E3085F2861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58DC24D-5A66-4AC2-97EB-98A27A47835B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44669" y="157009"/>
            <a:ext cx="11328000" cy="705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МРТ. Третья редакция </a:t>
            </a:r>
            <a:r>
              <a:rPr lang="en-US" kern="0" dirty="0" smtClean="0"/>
              <a:t>ISO 13479-2022</a:t>
            </a:r>
            <a:r>
              <a:rPr lang="ru-RU" kern="0" dirty="0" smtClean="0"/>
              <a:t>. Что новенького??</a:t>
            </a:r>
            <a:br>
              <a:rPr lang="ru-RU" kern="0" dirty="0" smtClean="0"/>
            </a:br>
            <a:endParaRPr lang="ru-RU" kern="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905921" y="789893"/>
            <a:ext cx="2772000" cy="2664507"/>
            <a:chOff x="530194" y="846357"/>
            <a:chExt cx="3647440" cy="337844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14C83BF-8CB3-4BE9-93B4-C161C90C1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464" r="9168" b="46811"/>
            <a:stretch/>
          </p:blipFill>
          <p:spPr>
            <a:xfrm>
              <a:off x="530194" y="846357"/>
              <a:ext cx="3647440" cy="337844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12302" y="1765412"/>
              <a:ext cx="1670492" cy="62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</a:rPr>
                <a:t>опубликован</a:t>
              </a:r>
            </a:p>
            <a:p>
              <a:r>
                <a:rPr lang="ru-RU" sz="1400" dirty="0" smtClean="0">
                  <a:solidFill>
                    <a:srgbClr val="FF0000"/>
                  </a:solidFill>
                </a:rPr>
                <a:t>03.06.2022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32880" y="747691"/>
            <a:ext cx="375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Добавлены 3 новых приложения!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0608" y="1391920"/>
            <a:ext cx="66243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Приложение </a:t>
            </a:r>
            <a:r>
              <a:rPr lang="en-US" b="1" dirty="0"/>
              <a:t>C (</a:t>
            </a:r>
            <a:r>
              <a:rPr lang="ru-RU" b="1" dirty="0"/>
              <a:t>справочное) </a:t>
            </a:r>
            <a:r>
              <a:rPr lang="ru-RU" dirty="0"/>
              <a:t>- в случае преждевременного отказа добавлены </a:t>
            </a:r>
            <a:r>
              <a:rPr lang="ru-RU" dirty="0" smtClean="0"/>
              <a:t>альтернативные значения испытательного давления </a:t>
            </a:r>
            <a:r>
              <a:rPr lang="ru-RU" dirty="0"/>
              <a:t>и </a:t>
            </a:r>
            <a:r>
              <a:rPr lang="ru-RU" dirty="0" smtClean="0"/>
              <a:t>времени тестирования </a:t>
            </a:r>
            <a:r>
              <a:rPr lang="ru-RU" dirty="0"/>
              <a:t>для PE 80 и PE 100, позволяющие проводить повторные испытания при более низком давлении в течение более длительного </a:t>
            </a:r>
            <a:r>
              <a:rPr lang="ru-RU" dirty="0" smtClean="0"/>
              <a:t>времени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Приложение </a:t>
            </a:r>
            <a:r>
              <a:rPr lang="en-US" b="1" dirty="0"/>
              <a:t>D (</a:t>
            </a:r>
            <a:r>
              <a:rPr lang="ru-RU" b="1" dirty="0"/>
              <a:t>обязательное) </a:t>
            </a:r>
            <a:r>
              <a:rPr lang="ru-RU" dirty="0"/>
              <a:t>- добавлен ускоренный метод тестирования с использованием раствора детергента (ПАВ</a:t>
            </a:r>
            <a:r>
              <a:rPr lang="ru-RU" dirty="0" smtClean="0"/>
              <a:t>) для полиэтилена марки ПЭ 100 </a:t>
            </a:r>
            <a:r>
              <a:rPr lang="en-US" dirty="0" smtClean="0"/>
              <a:t>RC</a:t>
            </a: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Приложение </a:t>
            </a:r>
            <a:r>
              <a:rPr lang="en-US" b="1" dirty="0"/>
              <a:t>E (</a:t>
            </a:r>
            <a:r>
              <a:rPr lang="ru-RU" b="1" dirty="0"/>
              <a:t>обязательное) </a:t>
            </a:r>
            <a:r>
              <a:rPr lang="ru-RU" dirty="0"/>
              <a:t>- добавлен метод определения максимального радиуса </a:t>
            </a:r>
            <a:r>
              <a:rPr lang="ru-RU" dirty="0" smtClean="0"/>
              <a:t>надреза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850028" y="3931920"/>
            <a:ext cx="4229972" cy="2241274"/>
            <a:chOff x="4481040" y="4794231"/>
            <a:chExt cx="3406132" cy="13294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F31B7F7-C6DE-4A92-91DA-33B92888749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042" y="4794231"/>
              <a:ext cx="2571750" cy="104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8C16C4-9A4E-423B-B0EE-C4109F5D5A2B}"/>
                </a:ext>
              </a:extLst>
            </p:cNvPr>
            <p:cNvSpPr txBox="1"/>
            <p:nvPr/>
          </p:nvSpPr>
          <p:spPr>
            <a:xfrm>
              <a:off x="4481040" y="5802144"/>
              <a:ext cx="3406132" cy="321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Рисунок</a:t>
              </a:r>
              <a:r>
                <a:rPr lang="ru-RU" sz="12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— Формула детергента </a:t>
              </a:r>
              <a:r>
                <a:rPr lang="ru-RU" sz="12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нонилфенола</a:t>
              </a:r>
              <a:r>
                <a:rPr lang="ru-RU" sz="12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sz="12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этоксилата</a:t>
              </a:r>
              <a:r>
                <a:rPr lang="ru-RU" sz="12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(CAS № 9016-45-9)</a:t>
              </a:r>
              <a:endParaRPr lang="ru-RU" sz="1200" dirty="0"/>
            </a:p>
          </p:txBody>
        </p:sp>
      </p:grpSp>
      <p:sp>
        <p:nvSpPr>
          <p:cNvPr id="18" name="Пятно 2 17"/>
          <p:cNvSpPr/>
          <p:nvPr/>
        </p:nvSpPr>
        <p:spPr bwMode="auto">
          <a:xfrm rot="20877223">
            <a:off x="-24935" y="3984023"/>
            <a:ext cx="1749924" cy="1154018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err="1" smtClean="0">
                <a:latin typeface="Arial" charset="0"/>
              </a:rPr>
              <a:t>Arkopal</a:t>
            </a:r>
            <a:r>
              <a:rPr lang="en-US" sz="1100" b="1" dirty="0" smtClean="0">
                <a:latin typeface="Arial" charset="0"/>
              </a:rPr>
              <a:t> N100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62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BC97F0-6CF0-4876-87DB-5BF4FF2E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0CB9A-C16B-45B5-A28A-5238783080B2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1E2358-CB0C-4DF0-AAC7-D54CF120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5522A-92DE-4026-8BD7-BB238AB0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36EE1F-8F49-4C13-9C4C-FE3DE967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58" y="451417"/>
            <a:ext cx="3917473" cy="3593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1C8FED2-0B50-4EA2-9103-8610518F6DCC}"/>
              </a:ext>
            </a:extLst>
          </p:cNvPr>
          <p:cNvSpPr txBox="1"/>
          <p:nvPr/>
        </p:nvSpPr>
        <p:spPr>
          <a:xfrm>
            <a:off x="6608151" y="4261859"/>
            <a:ext cx="5935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О</a:t>
            </a:r>
            <a:r>
              <a:rPr lang="ru-RU" sz="1600" u="sng" kern="5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пределение радиуса надреза под микроскопом</a:t>
            </a:r>
          </a:p>
          <a:p>
            <a:pPr algn="ctr"/>
            <a:r>
              <a:rPr lang="ru-RU" sz="1600" kern="5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kern="50" dirty="0" smtClean="0">
                <a:latin typeface="Arial" panose="020B0604020202020204" pitchFamily="34" charset="0"/>
              </a:rPr>
              <a:t>D=179</a:t>
            </a:r>
            <a:r>
              <a:rPr lang="ru-RU" sz="1600" kern="50" dirty="0" smtClean="0">
                <a:latin typeface="Arial" panose="020B0604020202020204" pitchFamily="34" charset="0"/>
              </a:rPr>
              <a:t> </a:t>
            </a:r>
            <a:r>
              <a:rPr lang="ru-RU" sz="1600" kern="50" dirty="0" smtClean="0">
                <a:latin typeface="Arial" panose="020B0604020202020204" pitchFamily="34" charset="0"/>
              </a:rPr>
              <a:t>мкм</a:t>
            </a:r>
            <a:endParaRPr lang="ru-RU" sz="1600" kern="50" dirty="0" smtClean="0">
              <a:latin typeface="Arial" panose="020B0604020202020204" pitchFamily="34" charset="0"/>
            </a:endParaRPr>
          </a:p>
          <a:p>
            <a:pPr algn="ctr"/>
            <a:r>
              <a:rPr lang="en-US" sz="1600" kern="50" dirty="0" smtClean="0">
                <a:latin typeface="Arial" panose="020B0604020202020204" pitchFamily="34" charset="0"/>
              </a:rPr>
              <a:t>R=89,5 </a:t>
            </a:r>
            <a:r>
              <a:rPr lang="ru-RU" sz="1600" kern="50" dirty="0" smtClean="0">
                <a:latin typeface="Arial" panose="020B0604020202020204" pitchFamily="34" charset="0"/>
              </a:rPr>
              <a:t>мкм</a:t>
            </a:r>
            <a:endParaRPr lang="ru-RU" sz="1600" kern="50" dirty="0" smtClean="0">
              <a:latin typeface="Arial" panose="020B0604020202020204" pitchFamily="34" charset="0"/>
            </a:endParaRPr>
          </a:p>
          <a:p>
            <a:pPr algn="ctr"/>
            <a:endParaRPr lang="ru-RU" sz="1600" kern="50" dirty="0" smtClean="0">
              <a:latin typeface="Arial" panose="020B0604020202020204" pitchFamily="34" charset="0"/>
            </a:endParaRPr>
          </a:p>
          <a:p>
            <a:pPr algn="ctr"/>
            <a:r>
              <a:rPr lang="ru-RU" sz="1600" kern="50" dirty="0" smtClean="0">
                <a:latin typeface="Arial" panose="020B0604020202020204" pitchFamily="34" charset="0"/>
              </a:rPr>
              <a:t>По требованию стандарта - </a:t>
            </a:r>
            <a:r>
              <a:rPr lang="en-US" sz="1600" kern="50" dirty="0" smtClean="0">
                <a:latin typeface="Arial" panose="020B0604020202020204" pitchFamily="34" charset="0"/>
              </a:rPr>
              <a:t>R</a:t>
            </a:r>
            <a:r>
              <a:rPr lang="ru-RU" sz="1600" kern="50" dirty="0" smtClean="0">
                <a:latin typeface="Arial" panose="020B0604020202020204" pitchFamily="34" charset="0"/>
              </a:rPr>
              <a:t>≤100 мкм</a:t>
            </a:r>
            <a:endParaRPr lang="ru-RU" sz="16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44669" y="157009"/>
            <a:ext cx="11328000" cy="705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Контроль радиуса надреза</a:t>
            </a:r>
            <a:br>
              <a:rPr lang="ru-RU" kern="0" dirty="0" smtClean="0"/>
            </a:br>
            <a:endParaRPr lang="ru-RU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753806" y="4177530"/>
            <a:ext cx="57282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Порядок действий:</a:t>
            </a:r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Отрезают кольцо от трубы шириной около 20 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Вырезают сегменты минимум 10 мм размера по окружности с каждого надреза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Делают тонкий срез на микротоме с каждого кусочка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Измеряют радиус под микроскопом</a:t>
            </a:r>
            <a:endParaRPr lang="ru-RU" sz="1600" dirty="0"/>
          </a:p>
        </p:txBody>
      </p:sp>
      <p:grpSp>
        <p:nvGrpSpPr>
          <p:cNvPr id="72" name="Группа 71"/>
          <p:cNvGrpSpPr/>
          <p:nvPr/>
        </p:nvGrpSpPr>
        <p:grpSpPr>
          <a:xfrm>
            <a:off x="616361" y="680728"/>
            <a:ext cx="3600049" cy="3403603"/>
            <a:chOff x="643829" y="702480"/>
            <a:chExt cx="2714804" cy="2492507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867714" y="903402"/>
              <a:ext cx="2281886" cy="2052320"/>
              <a:chOff x="7786688" y="4922836"/>
              <a:chExt cx="989012" cy="982663"/>
            </a:xfrm>
          </p:grpSpPr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7786688" y="4922836"/>
                <a:ext cx="989012" cy="982663"/>
              </a:xfrm>
              <a:custGeom>
                <a:avLst/>
                <a:gdLst>
                  <a:gd name="T0" fmla="*/ 452302 w 621"/>
                  <a:gd name="T1" fmla="*/ 3175 h 619"/>
                  <a:gd name="T2" fmla="*/ 495302 w 621"/>
                  <a:gd name="T3" fmla="*/ 50800 h 619"/>
                  <a:gd name="T4" fmla="*/ 531932 w 621"/>
                  <a:gd name="T5" fmla="*/ 0 h 619"/>
                  <a:gd name="T6" fmla="*/ 608378 w 621"/>
                  <a:gd name="T7" fmla="*/ 12700 h 619"/>
                  <a:gd name="T8" fmla="*/ 681638 w 621"/>
                  <a:gd name="T9" fmla="*/ 41275 h 619"/>
                  <a:gd name="T10" fmla="*/ 761268 w 621"/>
                  <a:gd name="T11" fmla="*/ 76200 h 619"/>
                  <a:gd name="T12" fmla="*/ 879122 w 621"/>
                  <a:gd name="T13" fmla="*/ 184150 h 619"/>
                  <a:gd name="T14" fmla="*/ 942826 w 621"/>
                  <a:gd name="T15" fmla="*/ 298450 h 619"/>
                  <a:gd name="T16" fmla="*/ 974678 w 621"/>
                  <a:gd name="T17" fmla="*/ 377825 h 619"/>
                  <a:gd name="T18" fmla="*/ 987419 w 621"/>
                  <a:gd name="T19" fmla="*/ 454025 h 619"/>
                  <a:gd name="T20" fmla="*/ 946011 w 621"/>
                  <a:gd name="T21" fmla="*/ 492125 h 619"/>
                  <a:gd name="T22" fmla="*/ 987419 w 621"/>
                  <a:gd name="T23" fmla="*/ 530225 h 619"/>
                  <a:gd name="T24" fmla="*/ 974678 w 621"/>
                  <a:gd name="T25" fmla="*/ 606425 h 619"/>
                  <a:gd name="T26" fmla="*/ 949197 w 621"/>
                  <a:gd name="T27" fmla="*/ 682625 h 619"/>
                  <a:gd name="T28" fmla="*/ 910974 w 621"/>
                  <a:gd name="T29" fmla="*/ 758825 h 619"/>
                  <a:gd name="T30" fmla="*/ 875937 w 621"/>
                  <a:gd name="T31" fmla="*/ 803275 h 619"/>
                  <a:gd name="T32" fmla="*/ 834529 w 621"/>
                  <a:gd name="T33" fmla="*/ 841375 h 619"/>
                  <a:gd name="T34" fmla="*/ 758083 w 621"/>
                  <a:gd name="T35" fmla="*/ 904875 h 619"/>
                  <a:gd name="T36" fmla="*/ 681638 w 621"/>
                  <a:gd name="T37" fmla="*/ 942975 h 619"/>
                  <a:gd name="T38" fmla="*/ 605193 w 621"/>
                  <a:gd name="T39" fmla="*/ 968375 h 619"/>
                  <a:gd name="T40" fmla="*/ 528747 w 621"/>
                  <a:gd name="T41" fmla="*/ 981075 h 619"/>
                  <a:gd name="T42" fmla="*/ 492117 w 621"/>
                  <a:gd name="T43" fmla="*/ 920750 h 619"/>
                  <a:gd name="T44" fmla="*/ 452302 w 621"/>
                  <a:gd name="T45" fmla="*/ 981075 h 619"/>
                  <a:gd name="T46" fmla="*/ 379042 w 621"/>
                  <a:gd name="T47" fmla="*/ 968375 h 619"/>
                  <a:gd name="T48" fmla="*/ 299411 w 621"/>
                  <a:gd name="T49" fmla="*/ 942975 h 619"/>
                  <a:gd name="T50" fmla="*/ 229336 w 621"/>
                  <a:gd name="T51" fmla="*/ 904875 h 619"/>
                  <a:gd name="T52" fmla="*/ 184743 w 621"/>
                  <a:gd name="T53" fmla="*/ 869950 h 619"/>
                  <a:gd name="T54" fmla="*/ 146520 w 621"/>
                  <a:gd name="T55" fmla="*/ 835025 h 619"/>
                  <a:gd name="T56" fmla="*/ 105112 w 621"/>
                  <a:gd name="T57" fmla="*/ 790575 h 619"/>
                  <a:gd name="T58" fmla="*/ 73260 w 621"/>
                  <a:gd name="T59" fmla="*/ 752475 h 619"/>
                  <a:gd name="T60" fmla="*/ 38223 w 621"/>
                  <a:gd name="T61" fmla="*/ 682625 h 619"/>
                  <a:gd name="T62" fmla="*/ 9556 w 621"/>
                  <a:gd name="T63" fmla="*/ 606425 h 619"/>
                  <a:gd name="T64" fmla="*/ 0 w 621"/>
                  <a:gd name="T65" fmla="*/ 530225 h 619"/>
                  <a:gd name="T66" fmla="*/ 50964 w 621"/>
                  <a:gd name="T67" fmla="*/ 492125 h 619"/>
                  <a:gd name="T68" fmla="*/ 0 w 621"/>
                  <a:gd name="T69" fmla="*/ 447675 h 619"/>
                  <a:gd name="T70" fmla="*/ 12741 w 621"/>
                  <a:gd name="T71" fmla="*/ 374650 h 619"/>
                  <a:gd name="T72" fmla="*/ 57334 w 621"/>
                  <a:gd name="T73" fmla="*/ 260350 h 619"/>
                  <a:gd name="T74" fmla="*/ 82816 w 621"/>
                  <a:gd name="T75" fmla="*/ 222250 h 619"/>
                  <a:gd name="T76" fmla="*/ 117853 w 621"/>
                  <a:gd name="T77" fmla="*/ 171450 h 619"/>
                  <a:gd name="T78" fmla="*/ 149706 w 621"/>
                  <a:gd name="T79" fmla="*/ 139700 h 619"/>
                  <a:gd name="T80" fmla="*/ 194299 w 621"/>
                  <a:gd name="T81" fmla="*/ 98425 h 619"/>
                  <a:gd name="T82" fmla="*/ 245262 w 621"/>
                  <a:gd name="T83" fmla="*/ 73025 h 619"/>
                  <a:gd name="T84" fmla="*/ 299411 w 621"/>
                  <a:gd name="T85" fmla="*/ 44450 h 619"/>
                  <a:gd name="T86" fmla="*/ 350375 w 621"/>
                  <a:gd name="T87" fmla="*/ 22225 h 619"/>
                  <a:gd name="T88" fmla="*/ 379042 w 621"/>
                  <a:gd name="T89" fmla="*/ 15875 h 619"/>
                  <a:gd name="T90" fmla="*/ 430005 w 621"/>
                  <a:gd name="T91" fmla="*/ 3175 h 619"/>
                  <a:gd name="T92" fmla="*/ 452302 w 621"/>
                  <a:gd name="T93" fmla="*/ 3175 h 61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21" h="619">
                    <a:moveTo>
                      <a:pt x="284" y="2"/>
                    </a:moveTo>
                    <a:lnTo>
                      <a:pt x="311" y="32"/>
                    </a:lnTo>
                    <a:lnTo>
                      <a:pt x="334" y="0"/>
                    </a:lnTo>
                    <a:lnTo>
                      <a:pt x="382" y="8"/>
                    </a:lnTo>
                    <a:lnTo>
                      <a:pt x="428" y="26"/>
                    </a:lnTo>
                    <a:lnTo>
                      <a:pt x="478" y="48"/>
                    </a:lnTo>
                    <a:lnTo>
                      <a:pt x="552" y="116"/>
                    </a:lnTo>
                    <a:lnTo>
                      <a:pt x="592" y="188"/>
                    </a:lnTo>
                    <a:lnTo>
                      <a:pt x="612" y="238"/>
                    </a:lnTo>
                    <a:lnTo>
                      <a:pt x="620" y="286"/>
                    </a:lnTo>
                    <a:lnTo>
                      <a:pt x="594" y="310"/>
                    </a:lnTo>
                    <a:lnTo>
                      <a:pt x="620" y="334"/>
                    </a:lnTo>
                    <a:lnTo>
                      <a:pt x="612" y="382"/>
                    </a:lnTo>
                    <a:lnTo>
                      <a:pt x="596" y="430"/>
                    </a:lnTo>
                    <a:lnTo>
                      <a:pt x="572" y="478"/>
                    </a:lnTo>
                    <a:lnTo>
                      <a:pt x="550" y="506"/>
                    </a:lnTo>
                    <a:lnTo>
                      <a:pt x="524" y="530"/>
                    </a:lnTo>
                    <a:lnTo>
                      <a:pt x="476" y="570"/>
                    </a:lnTo>
                    <a:lnTo>
                      <a:pt x="428" y="594"/>
                    </a:lnTo>
                    <a:lnTo>
                      <a:pt x="380" y="610"/>
                    </a:lnTo>
                    <a:lnTo>
                      <a:pt x="332" y="618"/>
                    </a:lnTo>
                    <a:lnTo>
                      <a:pt x="309" y="580"/>
                    </a:lnTo>
                    <a:lnTo>
                      <a:pt x="284" y="618"/>
                    </a:lnTo>
                    <a:lnTo>
                      <a:pt x="238" y="610"/>
                    </a:lnTo>
                    <a:lnTo>
                      <a:pt x="188" y="594"/>
                    </a:lnTo>
                    <a:lnTo>
                      <a:pt x="144" y="570"/>
                    </a:lnTo>
                    <a:lnTo>
                      <a:pt x="116" y="548"/>
                    </a:lnTo>
                    <a:lnTo>
                      <a:pt x="92" y="526"/>
                    </a:lnTo>
                    <a:lnTo>
                      <a:pt x="66" y="498"/>
                    </a:lnTo>
                    <a:lnTo>
                      <a:pt x="46" y="474"/>
                    </a:lnTo>
                    <a:lnTo>
                      <a:pt x="24" y="430"/>
                    </a:lnTo>
                    <a:lnTo>
                      <a:pt x="6" y="382"/>
                    </a:lnTo>
                    <a:lnTo>
                      <a:pt x="0" y="334"/>
                    </a:lnTo>
                    <a:lnTo>
                      <a:pt x="32" y="310"/>
                    </a:lnTo>
                    <a:lnTo>
                      <a:pt x="0" y="282"/>
                    </a:lnTo>
                    <a:lnTo>
                      <a:pt x="8" y="236"/>
                    </a:lnTo>
                    <a:lnTo>
                      <a:pt x="36" y="164"/>
                    </a:lnTo>
                    <a:lnTo>
                      <a:pt x="52" y="140"/>
                    </a:lnTo>
                    <a:lnTo>
                      <a:pt x="74" y="108"/>
                    </a:lnTo>
                    <a:lnTo>
                      <a:pt x="94" y="88"/>
                    </a:lnTo>
                    <a:lnTo>
                      <a:pt x="122" y="62"/>
                    </a:lnTo>
                    <a:lnTo>
                      <a:pt x="154" y="46"/>
                    </a:lnTo>
                    <a:lnTo>
                      <a:pt x="188" y="28"/>
                    </a:lnTo>
                    <a:lnTo>
                      <a:pt x="220" y="14"/>
                    </a:lnTo>
                    <a:lnTo>
                      <a:pt x="238" y="10"/>
                    </a:lnTo>
                    <a:lnTo>
                      <a:pt x="270" y="2"/>
                    </a:lnTo>
                    <a:lnTo>
                      <a:pt x="284" y="2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7866063" y="5005387"/>
                <a:ext cx="831850" cy="817563"/>
              </a:xfrm>
              <a:prstGeom prst="ellipse">
                <a:avLst/>
              </a:prstGeom>
              <a:solidFill>
                <a:srgbClr val="99CC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1656080" y="756640"/>
              <a:ext cx="325120" cy="52496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Прямая соединительная линия 10"/>
            <p:cNvCxnSpPr/>
            <p:nvPr/>
          </p:nvCxnSpPr>
          <p:spPr bwMode="auto">
            <a:xfrm flipH="1">
              <a:off x="2008657" y="702480"/>
              <a:ext cx="348463" cy="57912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8" name="Группа 57"/>
            <p:cNvGrpSpPr/>
            <p:nvPr/>
          </p:nvGrpSpPr>
          <p:grpSpPr>
            <a:xfrm rot="5400000">
              <a:off x="2639215" y="1615874"/>
              <a:ext cx="704528" cy="734308"/>
              <a:chOff x="3846538" y="2066606"/>
              <a:chExt cx="704528" cy="734308"/>
            </a:xfrm>
          </p:grpSpPr>
          <p:cxnSp>
            <p:nvCxnSpPr>
              <p:cNvPr id="53" name="Прямая соединительная линия 52"/>
              <p:cNvCxnSpPr/>
              <p:nvPr/>
            </p:nvCxnSpPr>
            <p:spPr bwMode="auto">
              <a:xfrm rot="16200000" flipH="1">
                <a:off x="3612465" y="2300679"/>
                <a:ext cx="734308" cy="26616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Прямая соединительная линия 53"/>
              <p:cNvCxnSpPr/>
              <p:nvPr/>
            </p:nvCxnSpPr>
            <p:spPr bwMode="auto">
              <a:xfrm rot="16200000" flipH="1" flipV="1">
                <a:off x="3986704" y="2218953"/>
                <a:ext cx="661652" cy="467073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" name="Группа 62"/>
            <p:cNvGrpSpPr/>
            <p:nvPr/>
          </p:nvGrpSpPr>
          <p:grpSpPr>
            <a:xfrm rot="15944848">
              <a:off x="718509" y="1468228"/>
              <a:ext cx="675931" cy="825292"/>
              <a:chOff x="3852609" y="1982556"/>
              <a:chExt cx="675931" cy="825292"/>
            </a:xfrm>
          </p:grpSpPr>
          <p:cxnSp>
            <p:nvCxnSpPr>
              <p:cNvPr id="64" name="Прямая соединительная линия 63"/>
              <p:cNvCxnSpPr/>
              <p:nvPr/>
            </p:nvCxnSpPr>
            <p:spPr bwMode="auto">
              <a:xfrm rot="16200000" flipH="1">
                <a:off x="3558182" y="2276983"/>
                <a:ext cx="777009" cy="188156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Прямая соединительная линия 64"/>
              <p:cNvCxnSpPr/>
              <p:nvPr/>
            </p:nvCxnSpPr>
            <p:spPr bwMode="auto">
              <a:xfrm rot="5655152">
                <a:off x="3903618" y="2182925"/>
                <a:ext cx="788428" cy="461417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9" name="Группа 68"/>
            <p:cNvGrpSpPr/>
            <p:nvPr/>
          </p:nvGrpSpPr>
          <p:grpSpPr>
            <a:xfrm rot="10608446">
              <a:off x="1598185" y="2460679"/>
              <a:ext cx="704520" cy="734308"/>
              <a:chOff x="3852089" y="1970034"/>
              <a:chExt cx="704520" cy="734308"/>
            </a:xfrm>
          </p:grpSpPr>
          <p:cxnSp>
            <p:nvCxnSpPr>
              <p:cNvPr id="70" name="Прямая соединительная линия 69"/>
              <p:cNvCxnSpPr/>
              <p:nvPr/>
            </p:nvCxnSpPr>
            <p:spPr bwMode="auto">
              <a:xfrm rot="16200000" flipH="1">
                <a:off x="3618016" y="2204107"/>
                <a:ext cx="734308" cy="26616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Прямая соединительная линия 70"/>
              <p:cNvCxnSpPr/>
              <p:nvPr/>
            </p:nvCxnSpPr>
            <p:spPr bwMode="auto">
              <a:xfrm rot="16200000" flipH="1" flipV="1">
                <a:off x="3992247" y="2122377"/>
                <a:ext cx="661652" cy="467073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7919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BC97F0-6CF0-4876-87DB-5BF4FF2E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48F5-B283-4373-B7C9-EB9EDC66D9B0}" type="datetime1">
              <a:rPr lang="ru-RU" smtClean="0">
                <a:solidFill>
                  <a:srgbClr val="008C95"/>
                </a:solidFill>
              </a:rPr>
              <a:t>22.12.2022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1E2358-CB0C-4DF0-AAC7-D54CF120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5522A-92DE-4026-8BD7-BB238AB0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563E-B0D3-447F-AFD2-910202E21ABB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36EE1F-8F49-4C13-9C4C-FE3DE967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58" y="451417"/>
            <a:ext cx="3917473" cy="3593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1C8FED2-0B50-4EA2-9103-8610518F6DCC}"/>
              </a:ext>
            </a:extLst>
          </p:cNvPr>
          <p:cNvSpPr txBox="1"/>
          <p:nvPr/>
        </p:nvSpPr>
        <p:spPr>
          <a:xfrm>
            <a:off x="6608151" y="4261859"/>
            <a:ext cx="5935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u="sng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О</a:t>
            </a:r>
            <a:r>
              <a:rPr lang="ru-RU" sz="1600" u="sng" kern="5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пределение радиуса надреза под микроскопом</a:t>
            </a:r>
          </a:p>
          <a:p>
            <a:pPr algn="ctr"/>
            <a:r>
              <a:rPr lang="ru-RU" sz="1600" kern="5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kern="50" dirty="0" smtClean="0">
                <a:latin typeface="Arial" panose="020B0604020202020204" pitchFamily="34" charset="0"/>
              </a:rPr>
              <a:t>D=179</a:t>
            </a:r>
            <a:r>
              <a:rPr lang="ru-RU" sz="1600" kern="50" dirty="0" smtClean="0">
                <a:latin typeface="Arial" panose="020B0604020202020204" pitchFamily="34" charset="0"/>
              </a:rPr>
              <a:t> </a:t>
            </a:r>
            <a:r>
              <a:rPr lang="ru-RU" sz="1600" kern="50" dirty="0" smtClean="0">
                <a:latin typeface="Arial" panose="020B0604020202020204" pitchFamily="34" charset="0"/>
              </a:rPr>
              <a:t>мкм</a:t>
            </a:r>
            <a:endParaRPr lang="ru-RU" sz="1600" kern="50" dirty="0" smtClean="0">
              <a:latin typeface="Arial" panose="020B0604020202020204" pitchFamily="34" charset="0"/>
            </a:endParaRPr>
          </a:p>
          <a:p>
            <a:pPr algn="ctr"/>
            <a:r>
              <a:rPr lang="en-US" sz="1600" kern="50" dirty="0" smtClean="0">
                <a:latin typeface="Arial" panose="020B0604020202020204" pitchFamily="34" charset="0"/>
              </a:rPr>
              <a:t>R=89,5 </a:t>
            </a:r>
            <a:r>
              <a:rPr lang="ru-RU" sz="1600" kern="50" dirty="0" smtClean="0">
                <a:latin typeface="Arial" panose="020B0604020202020204" pitchFamily="34" charset="0"/>
              </a:rPr>
              <a:t>мкм</a:t>
            </a:r>
            <a:endParaRPr lang="ru-RU" sz="1600" kern="50" dirty="0" smtClean="0">
              <a:latin typeface="Arial" panose="020B0604020202020204" pitchFamily="34" charset="0"/>
            </a:endParaRPr>
          </a:p>
          <a:p>
            <a:pPr algn="ctr"/>
            <a:endParaRPr lang="ru-RU" sz="1600" kern="50" dirty="0" smtClean="0">
              <a:latin typeface="Arial" panose="020B0604020202020204" pitchFamily="34" charset="0"/>
            </a:endParaRPr>
          </a:p>
          <a:p>
            <a:pPr algn="ctr"/>
            <a:r>
              <a:rPr lang="ru-RU" sz="1600" kern="50" dirty="0" smtClean="0">
                <a:latin typeface="Arial" panose="020B0604020202020204" pitchFamily="34" charset="0"/>
              </a:rPr>
              <a:t>По требованию стандарта - </a:t>
            </a:r>
            <a:r>
              <a:rPr lang="en-US" sz="1600" kern="50" dirty="0" smtClean="0">
                <a:latin typeface="Arial" panose="020B0604020202020204" pitchFamily="34" charset="0"/>
              </a:rPr>
              <a:t>R</a:t>
            </a:r>
            <a:r>
              <a:rPr lang="ru-RU" sz="1600" kern="50" dirty="0" smtClean="0">
                <a:latin typeface="Arial" panose="020B0604020202020204" pitchFamily="34" charset="0"/>
              </a:rPr>
              <a:t>≤100 мкм</a:t>
            </a:r>
            <a:endParaRPr lang="ru-RU" sz="16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44669" y="157009"/>
            <a:ext cx="11328000" cy="705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Контроль радиуса надреза</a:t>
            </a:r>
            <a:br>
              <a:rPr lang="ru-RU" kern="0" dirty="0" smtClean="0"/>
            </a:br>
            <a:endParaRPr lang="ru-RU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753806" y="4177530"/>
            <a:ext cx="57282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Порядок действий:</a:t>
            </a:r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Отрезают кольцо от трубы шириной около 20 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Вырезают сегменты минимум 10 мм размера по окружности с каждого надреза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Делают тонкий срез на микротоме с каждого кусочка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Измеряют радиус под микроскопом</a:t>
            </a:r>
            <a:endParaRPr lang="ru-RU" sz="1600" dirty="0"/>
          </a:p>
        </p:txBody>
      </p:sp>
      <p:grpSp>
        <p:nvGrpSpPr>
          <p:cNvPr id="72" name="Группа 71"/>
          <p:cNvGrpSpPr/>
          <p:nvPr/>
        </p:nvGrpSpPr>
        <p:grpSpPr>
          <a:xfrm>
            <a:off x="616361" y="680728"/>
            <a:ext cx="3600049" cy="3403603"/>
            <a:chOff x="643829" y="702480"/>
            <a:chExt cx="2714804" cy="2492507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867714" y="903402"/>
              <a:ext cx="2281886" cy="2052320"/>
              <a:chOff x="7786688" y="4922836"/>
              <a:chExt cx="989012" cy="982663"/>
            </a:xfrm>
          </p:grpSpPr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7786688" y="4922836"/>
                <a:ext cx="989012" cy="982663"/>
              </a:xfrm>
              <a:custGeom>
                <a:avLst/>
                <a:gdLst>
                  <a:gd name="T0" fmla="*/ 452302 w 621"/>
                  <a:gd name="T1" fmla="*/ 3175 h 619"/>
                  <a:gd name="T2" fmla="*/ 495302 w 621"/>
                  <a:gd name="T3" fmla="*/ 50800 h 619"/>
                  <a:gd name="T4" fmla="*/ 531932 w 621"/>
                  <a:gd name="T5" fmla="*/ 0 h 619"/>
                  <a:gd name="T6" fmla="*/ 608378 w 621"/>
                  <a:gd name="T7" fmla="*/ 12700 h 619"/>
                  <a:gd name="T8" fmla="*/ 681638 w 621"/>
                  <a:gd name="T9" fmla="*/ 41275 h 619"/>
                  <a:gd name="T10" fmla="*/ 761268 w 621"/>
                  <a:gd name="T11" fmla="*/ 76200 h 619"/>
                  <a:gd name="T12" fmla="*/ 879122 w 621"/>
                  <a:gd name="T13" fmla="*/ 184150 h 619"/>
                  <a:gd name="T14" fmla="*/ 942826 w 621"/>
                  <a:gd name="T15" fmla="*/ 298450 h 619"/>
                  <a:gd name="T16" fmla="*/ 974678 w 621"/>
                  <a:gd name="T17" fmla="*/ 377825 h 619"/>
                  <a:gd name="T18" fmla="*/ 987419 w 621"/>
                  <a:gd name="T19" fmla="*/ 454025 h 619"/>
                  <a:gd name="T20" fmla="*/ 946011 w 621"/>
                  <a:gd name="T21" fmla="*/ 492125 h 619"/>
                  <a:gd name="T22" fmla="*/ 987419 w 621"/>
                  <a:gd name="T23" fmla="*/ 530225 h 619"/>
                  <a:gd name="T24" fmla="*/ 974678 w 621"/>
                  <a:gd name="T25" fmla="*/ 606425 h 619"/>
                  <a:gd name="T26" fmla="*/ 949197 w 621"/>
                  <a:gd name="T27" fmla="*/ 682625 h 619"/>
                  <a:gd name="T28" fmla="*/ 910974 w 621"/>
                  <a:gd name="T29" fmla="*/ 758825 h 619"/>
                  <a:gd name="T30" fmla="*/ 875937 w 621"/>
                  <a:gd name="T31" fmla="*/ 803275 h 619"/>
                  <a:gd name="T32" fmla="*/ 834529 w 621"/>
                  <a:gd name="T33" fmla="*/ 841375 h 619"/>
                  <a:gd name="T34" fmla="*/ 758083 w 621"/>
                  <a:gd name="T35" fmla="*/ 904875 h 619"/>
                  <a:gd name="T36" fmla="*/ 681638 w 621"/>
                  <a:gd name="T37" fmla="*/ 942975 h 619"/>
                  <a:gd name="T38" fmla="*/ 605193 w 621"/>
                  <a:gd name="T39" fmla="*/ 968375 h 619"/>
                  <a:gd name="T40" fmla="*/ 528747 w 621"/>
                  <a:gd name="T41" fmla="*/ 981075 h 619"/>
                  <a:gd name="T42" fmla="*/ 492117 w 621"/>
                  <a:gd name="T43" fmla="*/ 920750 h 619"/>
                  <a:gd name="T44" fmla="*/ 452302 w 621"/>
                  <a:gd name="T45" fmla="*/ 981075 h 619"/>
                  <a:gd name="T46" fmla="*/ 379042 w 621"/>
                  <a:gd name="T47" fmla="*/ 968375 h 619"/>
                  <a:gd name="T48" fmla="*/ 299411 w 621"/>
                  <a:gd name="T49" fmla="*/ 942975 h 619"/>
                  <a:gd name="T50" fmla="*/ 229336 w 621"/>
                  <a:gd name="T51" fmla="*/ 904875 h 619"/>
                  <a:gd name="T52" fmla="*/ 184743 w 621"/>
                  <a:gd name="T53" fmla="*/ 869950 h 619"/>
                  <a:gd name="T54" fmla="*/ 146520 w 621"/>
                  <a:gd name="T55" fmla="*/ 835025 h 619"/>
                  <a:gd name="T56" fmla="*/ 105112 w 621"/>
                  <a:gd name="T57" fmla="*/ 790575 h 619"/>
                  <a:gd name="T58" fmla="*/ 73260 w 621"/>
                  <a:gd name="T59" fmla="*/ 752475 h 619"/>
                  <a:gd name="T60" fmla="*/ 38223 w 621"/>
                  <a:gd name="T61" fmla="*/ 682625 h 619"/>
                  <a:gd name="T62" fmla="*/ 9556 w 621"/>
                  <a:gd name="T63" fmla="*/ 606425 h 619"/>
                  <a:gd name="T64" fmla="*/ 0 w 621"/>
                  <a:gd name="T65" fmla="*/ 530225 h 619"/>
                  <a:gd name="T66" fmla="*/ 50964 w 621"/>
                  <a:gd name="T67" fmla="*/ 492125 h 619"/>
                  <a:gd name="T68" fmla="*/ 0 w 621"/>
                  <a:gd name="T69" fmla="*/ 447675 h 619"/>
                  <a:gd name="T70" fmla="*/ 12741 w 621"/>
                  <a:gd name="T71" fmla="*/ 374650 h 619"/>
                  <a:gd name="T72" fmla="*/ 57334 w 621"/>
                  <a:gd name="T73" fmla="*/ 260350 h 619"/>
                  <a:gd name="T74" fmla="*/ 82816 w 621"/>
                  <a:gd name="T75" fmla="*/ 222250 h 619"/>
                  <a:gd name="T76" fmla="*/ 117853 w 621"/>
                  <a:gd name="T77" fmla="*/ 171450 h 619"/>
                  <a:gd name="T78" fmla="*/ 149706 w 621"/>
                  <a:gd name="T79" fmla="*/ 139700 h 619"/>
                  <a:gd name="T80" fmla="*/ 194299 w 621"/>
                  <a:gd name="T81" fmla="*/ 98425 h 619"/>
                  <a:gd name="T82" fmla="*/ 245262 w 621"/>
                  <a:gd name="T83" fmla="*/ 73025 h 619"/>
                  <a:gd name="T84" fmla="*/ 299411 w 621"/>
                  <a:gd name="T85" fmla="*/ 44450 h 619"/>
                  <a:gd name="T86" fmla="*/ 350375 w 621"/>
                  <a:gd name="T87" fmla="*/ 22225 h 619"/>
                  <a:gd name="T88" fmla="*/ 379042 w 621"/>
                  <a:gd name="T89" fmla="*/ 15875 h 619"/>
                  <a:gd name="T90" fmla="*/ 430005 w 621"/>
                  <a:gd name="T91" fmla="*/ 3175 h 619"/>
                  <a:gd name="T92" fmla="*/ 452302 w 621"/>
                  <a:gd name="T93" fmla="*/ 3175 h 61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21" h="619">
                    <a:moveTo>
                      <a:pt x="284" y="2"/>
                    </a:moveTo>
                    <a:lnTo>
                      <a:pt x="311" y="32"/>
                    </a:lnTo>
                    <a:lnTo>
                      <a:pt x="334" y="0"/>
                    </a:lnTo>
                    <a:lnTo>
                      <a:pt x="382" y="8"/>
                    </a:lnTo>
                    <a:lnTo>
                      <a:pt x="428" y="26"/>
                    </a:lnTo>
                    <a:lnTo>
                      <a:pt x="478" y="48"/>
                    </a:lnTo>
                    <a:lnTo>
                      <a:pt x="552" y="116"/>
                    </a:lnTo>
                    <a:lnTo>
                      <a:pt x="592" y="188"/>
                    </a:lnTo>
                    <a:lnTo>
                      <a:pt x="612" y="238"/>
                    </a:lnTo>
                    <a:lnTo>
                      <a:pt x="620" y="286"/>
                    </a:lnTo>
                    <a:lnTo>
                      <a:pt x="594" y="310"/>
                    </a:lnTo>
                    <a:lnTo>
                      <a:pt x="620" y="334"/>
                    </a:lnTo>
                    <a:lnTo>
                      <a:pt x="612" y="382"/>
                    </a:lnTo>
                    <a:lnTo>
                      <a:pt x="596" y="430"/>
                    </a:lnTo>
                    <a:lnTo>
                      <a:pt x="572" y="478"/>
                    </a:lnTo>
                    <a:lnTo>
                      <a:pt x="550" y="506"/>
                    </a:lnTo>
                    <a:lnTo>
                      <a:pt x="524" y="530"/>
                    </a:lnTo>
                    <a:lnTo>
                      <a:pt x="476" y="570"/>
                    </a:lnTo>
                    <a:lnTo>
                      <a:pt x="428" y="594"/>
                    </a:lnTo>
                    <a:lnTo>
                      <a:pt x="380" y="610"/>
                    </a:lnTo>
                    <a:lnTo>
                      <a:pt x="332" y="618"/>
                    </a:lnTo>
                    <a:lnTo>
                      <a:pt x="309" y="580"/>
                    </a:lnTo>
                    <a:lnTo>
                      <a:pt x="284" y="618"/>
                    </a:lnTo>
                    <a:lnTo>
                      <a:pt x="238" y="610"/>
                    </a:lnTo>
                    <a:lnTo>
                      <a:pt x="188" y="594"/>
                    </a:lnTo>
                    <a:lnTo>
                      <a:pt x="144" y="570"/>
                    </a:lnTo>
                    <a:lnTo>
                      <a:pt x="116" y="548"/>
                    </a:lnTo>
                    <a:lnTo>
                      <a:pt x="92" y="526"/>
                    </a:lnTo>
                    <a:lnTo>
                      <a:pt x="66" y="498"/>
                    </a:lnTo>
                    <a:lnTo>
                      <a:pt x="46" y="474"/>
                    </a:lnTo>
                    <a:lnTo>
                      <a:pt x="24" y="430"/>
                    </a:lnTo>
                    <a:lnTo>
                      <a:pt x="6" y="382"/>
                    </a:lnTo>
                    <a:lnTo>
                      <a:pt x="0" y="334"/>
                    </a:lnTo>
                    <a:lnTo>
                      <a:pt x="32" y="310"/>
                    </a:lnTo>
                    <a:lnTo>
                      <a:pt x="0" y="282"/>
                    </a:lnTo>
                    <a:lnTo>
                      <a:pt x="8" y="236"/>
                    </a:lnTo>
                    <a:lnTo>
                      <a:pt x="36" y="164"/>
                    </a:lnTo>
                    <a:lnTo>
                      <a:pt x="52" y="140"/>
                    </a:lnTo>
                    <a:lnTo>
                      <a:pt x="74" y="108"/>
                    </a:lnTo>
                    <a:lnTo>
                      <a:pt x="94" y="88"/>
                    </a:lnTo>
                    <a:lnTo>
                      <a:pt x="122" y="62"/>
                    </a:lnTo>
                    <a:lnTo>
                      <a:pt x="154" y="46"/>
                    </a:lnTo>
                    <a:lnTo>
                      <a:pt x="188" y="28"/>
                    </a:lnTo>
                    <a:lnTo>
                      <a:pt x="220" y="14"/>
                    </a:lnTo>
                    <a:lnTo>
                      <a:pt x="238" y="10"/>
                    </a:lnTo>
                    <a:lnTo>
                      <a:pt x="270" y="2"/>
                    </a:lnTo>
                    <a:lnTo>
                      <a:pt x="284" y="2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7866063" y="5005387"/>
                <a:ext cx="831850" cy="817563"/>
              </a:xfrm>
              <a:prstGeom prst="ellipse">
                <a:avLst/>
              </a:prstGeom>
              <a:solidFill>
                <a:srgbClr val="99CC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1656080" y="756640"/>
              <a:ext cx="325120" cy="52496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Прямая соединительная линия 10"/>
            <p:cNvCxnSpPr/>
            <p:nvPr/>
          </p:nvCxnSpPr>
          <p:spPr bwMode="auto">
            <a:xfrm flipH="1">
              <a:off x="2008657" y="702480"/>
              <a:ext cx="348463" cy="57912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8" name="Группа 57"/>
            <p:cNvGrpSpPr/>
            <p:nvPr/>
          </p:nvGrpSpPr>
          <p:grpSpPr>
            <a:xfrm rot="5400000">
              <a:off x="2639215" y="1615874"/>
              <a:ext cx="704528" cy="734308"/>
              <a:chOff x="3846538" y="2066606"/>
              <a:chExt cx="704528" cy="734308"/>
            </a:xfrm>
          </p:grpSpPr>
          <p:cxnSp>
            <p:nvCxnSpPr>
              <p:cNvPr id="53" name="Прямая соединительная линия 52"/>
              <p:cNvCxnSpPr/>
              <p:nvPr/>
            </p:nvCxnSpPr>
            <p:spPr bwMode="auto">
              <a:xfrm rot="16200000" flipH="1">
                <a:off x="3612465" y="2300679"/>
                <a:ext cx="734308" cy="26616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Прямая соединительная линия 53"/>
              <p:cNvCxnSpPr/>
              <p:nvPr/>
            </p:nvCxnSpPr>
            <p:spPr bwMode="auto">
              <a:xfrm rot="16200000" flipH="1" flipV="1">
                <a:off x="3986704" y="2218953"/>
                <a:ext cx="661652" cy="467073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" name="Группа 62"/>
            <p:cNvGrpSpPr/>
            <p:nvPr/>
          </p:nvGrpSpPr>
          <p:grpSpPr>
            <a:xfrm rot="15944848">
              <a:off x="718509" y="1468228"/>
              <a:ext cx="675931" cy="825292"/>
              <a:chOff x="3852609" y="1982556"/>
              <a:chExt cx="675931" cy="825292"/>
            </a:xfrm>
          </p:grpSpPr>
          <p:cxnSp>
            <p:nvCxnSpPr>
              <p:cNvPr id="64" name="Прямая соединительная линия 63"/>
              <p:cNvCxnSpPr/>
              <p:nvPr/>
            </p:nvCxnSpPr>
            <p:spPr bwMode="auto">
              <a:xfrm rot="16200000" flipH="1">
                <a:off x="3558182" y="2276983"/>
                <a:ext cx="777009" cy="188156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Прямая соединительная линия 64"/>
              <p:cNvCxnSpPr/>
              <p:nvPr/>
            </p:nvCxnSpPr>
            <p:spPr bwMode="auto">
              <a:xfrm rot="5655152">
                <a:off x="3903618" y="2182925"/>
                <a:ext cx="788428" cy="461417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9" name="Группа 68"/>
            <p:cNvGrpSpPr/>
            <p:nvPr/>
          </p:nvGrpSpPr>
          <p:grpSpPr>
            <a:xfrm rot="10608446">
              <a:off x="1598185" y="2460679"/>
              <a:ext cx="704520" cy="734308"/>
              <a:chOff x="3852089" y="1970034"/>
              <a:chExt cx="704520" cy="734308"/>
            </a:xfrm>
          </p:grpSpPr>
          <p:cxnSp>
            <p:nvCxnSpPr>
              <p:cNvPr id="70" name="Прямая соединительная линия 69"/>
              <p:cNvCxnSpPr/>
              <p:nvPr/>
            </p:nvCxnSpPr>
            <p:spPr bwMode="auto">
              <a:xfrm rot="16200000" flipH="1">
                <a:off x="3618016" y="2204107"/>
                <a:ext cx="734308" cy="26616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Прямая соединительная линия 70"/>
              <p:cNvCxnSpPr/>
              <p:nvPr/>
            </p:nvCxnSpPr>
            <p:spPr bwMode="auto">
              <a:xfrm rot="16200000" flipH="1" flipV="1">
                <a:off x="3992247" y="2122377"/>
                <a:ext cx="661652" cy="467073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Пятно 2 23"/>
          <p:cNvSpPr/>
          <p:nvPr/>
        </p:nvSpPr>
        <p:spPr bwMode="auto">
          <a:xfrm rot="20877223">
            <a:off x="2646480" y="662661"/>
            <a:ext cx="5692875" cy="371482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charset="0"/>
              </a:rPr>
              <a:t>Скоро</a:t>
            </a:r>
            <a:r>
              <a:rPr lang="ru-RU" sz="2400" b="1" dirty="0" smtClean="0">
                <a:latin typeface="Arial" charset="0"/>
              </a:rPr>
              <a:t>!</a:t>
            </a:r>
            <a:endParaRPr lang="ru-RU" sz="2400" b="1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Arial" charset="0"/>
              </a:rPr>
              <a:t>Встречайте!!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Arial" charset="0"/>
              </a:rPr>
              <a:t>Новый ГОСТ!!!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4669" y="157008"/>
            <a:ext cx="11328000" cy="921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Стойкость к быстрому распространению трещин (БРТ)</a:t>
            </a:r>
          </a:p>
          <a:p>
            <a:r>
              <a:rPr lang="ru-RU" kern="0" dirty="0" smtClean="0"/>
              <a:t>ГОСТ 58121.1, Приложение ДВ, </a:t>
            </a:r>
            <a:r>
              <a:rPr lang="en-US" kern="0" dirty="0" smtClean="0"/>
              <a:t>ISO 1347</a:t>
            </a:r>
            <a:r>
              <a:rPr lang="ru-RU" kern="0" dirty="0" smtClean="0"/>
              <a:t>7 </a:t>
            </a:r>
            <a:endParaRPr lang="ru-RU" dirty="0"/>
          </a:p>
          <a:p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296" y="284188"/>
            <a:ext cx="4577373" cy="5628932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" name="Прямоугольник 4"/>
          <p:cNvSpPr/>
          <p:nvPr/>
        </p:nvSpPr>
        <p:spPr>
          <a:xfrm>
            <a:off x="244669" y="910938"/>
            <a:ext cx="86405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Сущность метода:</a:t>
            </a:r>
          </a:p>
          <a:p>
            <a:r>
              <a:rPr lang="ru-RU" dirty="0"/>
              <a:t>В трубе, нагруженной постоянным внутренним </a:t>
            </a:r>
            <a:r>
              <a:rPr lang="ru-RU" dirty="0" smtClean="0"/>
              <a:t>давлением, </a:t>
            </a:r>
            <a:r>
              <a:rPr lang="ru-RU" dirty="0"/>
              <a:t>исследуется длина самопроизвольного распространения трещины, искусственно инициированной бойком определенных параметров</a:t>
            </a:r>
            <a:r>
              <a:rPr lang="ru-RU" dirty="0" smtClean="0"/>
              <a:t>. </a:t>
            </a:r>
            <a:r>
              <a:rPr lang="ru-RU" dirty="0">
                <a:solidFill>
                  <a:prstClr val="black"/>
                </a:solidFill>
              </a:rPr>
              <a:t>Метод позволяет оценить прочность труб при высоких скоростях деформации и низких </a:t>
            </a:r>
            <a:r>
              <a:rPr lang="ru-RU" dirty="0" smtClean="0">
                <a:solidFill>
                  <a:prstClr val="black"/>
                </a:solidFill>
              </a:rPr>
              <a:t>температурах </a:t>
            </a:r>
            <a:r>
              <a:rPr lang="ru-RU" dirty="0" smtClean="0"/>
              <a:t>на </a:t>
            </a:r>
            <a:r>
              <a:rPr lang="ru-RU" dirty="0"/>
              <a:t>расстояние менее чем </a:t>
            </a:r>
            <a:r>
              <a:rPr lang="en-US" dirty="0"/>
              <a:t>4,7</a:t>
            </a:r>
            <a:r>
              <a:rPr lang="ru-RU" dirty="0"/>
              <a:t> номинальных диаметра, то следующее испытание проводят при повышенном давлении.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r>
              <a:rPr lang="ru-RU" sz="2000" b="1" dirty="0"/>
              <a:t>Определяемый параметр:</a:t>
            </a:r>
          </a:p>
          <a:p>
            <a:r>
              <a:rPr lang="ru-RU" dirty="0" smtClean="0"/>
              <a:t>Критическое давление, МПа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8138" name="Picture 10" descr="https://media.istockphoto.com/vectors/thermometer-vector-icon-with-snow-cold-temperature-scale-for-winter-vector-id1047557290?k=20&amp;m=1047557290&amp;s=612x612&amp;w=0&amp;h=3btkAnS62Fcq1jRJqislIThWewKddocV3xDv2Fkmpz4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688" y="3341391"/>
            <a:ext cx="783570" cy="78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3789" r="5083"/>
          <a:stretch/>
        </p:blipFill>
        <p:spPr bwMode="auto">
          <a:xfrm>
            <a:off x="1017322" y="3943833"/>
            <a:ext cx="4891347" cy="232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12D2A1A-AC82-4022-8FF7-AB8FE5EFE3BA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2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90" y="1098195"/>
            <a:ext cx="3678118" cy="4774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7520" y="5905980"/>
            <a:ext cx="191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Падение бойка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47" y="1098196"/>
            <a:ext cx="3630278" cy="47141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45867" y="5872204"/>
            <a:ext cx="449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Образцы после испытания 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44669" y="157008"/>
            <a:ext cx="11328000" cy="921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Стойкость к быстрому распространению трещин (БРТ)</a:t>
            </a:r>
          </a:p>
          <a:p>
            <a:r>
              <a:rPr lang="ru-RU" kern="0" dirty="0" smtClean="0"/>
              <a:t>ГОСТ 58121.1, Приложение ДВ, </a:t>
            </a:r>
            <a:r>
              <a:rPr lang="en-US" kern="0" dirty="0" smtClean="0"/>
              <a:t>ISO 1347</a:t>
            </a:r>
            <a:r>
              <a:rPr lang="ru-RU" kern="0" dirty="0" smtClean="0"/>
              <a:t>7 </a:t>
            </a:r>
            <a:endParaRPr lang="ru-RU" dirty="0"/>
          </a:p>
          <a:p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7804" b="22768"/>
          <a:stretch/>
        </p:blipFill>
        <p:spPr>
          <a:xfrm rot="5400000">
            <a:off x="4259254" y="2553165"/>
            <a:ext cx="4739722" cy="177856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AD906CB-5CB5-4C39-91E5-FE4F8CFE2246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96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r="-1336" b="29497"/>
          <a:stretch/>
        </p:blipFill>
        <p:spPr>
          <a:xfrm>
            <a:off x="580686" y="1525962"/>
            <a:ext cx="5327983" cy="168497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4669" y="157008"/>
            <a:ext cx="11328000" cy="921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Стойкость к быстрому распространению трещин. Обработка результатов</a:t>
            </a:r>
            <a:br>
              <a:rPr lang="ru-RU" kern="0" dirty="0" smtClean="0"/>
            </a:br>
            <a:endParaRPr lang="ru-RU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1544319" y="3387290"/>
            <a:ext cx="49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Измерение длины трещины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6402499" y="826871"/>
            <a:ext cx="5353050" cy="3083154"/>
            <a:chOff x="2815590" y="1600199"/>
            <a:chExt cx="6560820" cy="3657601"/>
          </a:xfrm>
        </p:grpSpPr>
        <p:graphicFrame>
          <p:nvGraphicFramePr>
            <p:cNvPr id="10" name="Диаграмма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0449912"/>
                </p:ext>
              </p:extLst>
            </p:nvPr>
          </p:nvGraphicFramePr>
          <p:xfrm>
            <a:off x="2815590" y="1600199"/>
            <a:ext cx="6560820" cy="36576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1" name="Прямая соединительная линия 10"/>
            <p:cNvCxnSpPr/>
            <p:nvPr/>
          </p:nvCxnSpPr>
          <p:spPr>
            <a:xfrm>
              <a:off x="3461311" y="3306601"/>
              <a:ext cx="56992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455382" y="4494362"/>
              <a:ext cx="571039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512559" y="4403290"/>
            <a:ext cx="5242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критическое давление принимают значение давления, предшествующее значению давления, при котором произошло распространение трещины на расстояние, превышающее 4,7·</a:t>
            </a:r>
            <a:r>
              <a:rPr lang="en-US" dirty="0" err="1" smtClean="0"/>
              <a:t>Dn</a:t>
            </a:r>
            <a:r>
              <a:rPr lang="ru-RU" dirty="0" smtClean="0"/>
              <a:t>, выраженное в </a:t>
            </a:r>
            <a:r>
              <a:rPr lang="ru-RU" dirty="0" err="1" smtClean="0"/>
              <a:t>Мегапаскалях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9834880" y="3383280"/>
            <a:ext cx="436880" cy="277162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0320" y="4403290"/>
            <a:ext cx="371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Стойкость к быстрому распространению трещин определяется на трубах, предназначенных для транспортировки газообразных сред!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8D1F0ED-FC04-4CC8-9EC6-5B4DE17BD0A1}" type="datetime1">
              <a:rPr lang="ru-RU" smtClean="0"/>
              <a:t>22.12.2022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9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00" y="199282"/>
            <a:ext cx="11328000" cy="705600"/>
          </a:xfrm>
        </p:spPr>
        <p:txBody>
          <a:bodyPr/>
          <a:lstStyle/>
          <a:p>
            <a:r>
              <a:rPr lang="ru-RU" sz="2000" dirty="0"/>
              <a:t>Определение ударной прочности труб методом свободнопадающего </a:t>
            </a:r>
            <a:r>
              <a:rPr lang="ru-RU" sz="2000" dirty="0" smtClean="0"/>
              <a:t>груза. </a:t>
            </a:r>
            <a:br>
              <a:rPr lang="ru-RU" sz="2000" dirty="0" smtClean="0"/>
            </a:br>
            <a:r>
              <a:rPr lang="en-US" sz="2000" dirty="0" smtClean="0"/>
              <a:t>ISO 111</a:t>
            </a:r>
            <a:r>
              <a:rPr lang="ru-RU" sz="2000" dirty="0" smtClean="0"/>
              <a:t>73, ГОСТ 32414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671332" y="1176338"/>
            <a:ext cx="3923817" cy="5292725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Ступенчатый метод</a:t>
            </a:r>
          </a:p>
          <a:p>
            <a:pPr algn="ctr"/>
            <a:endParaRPr lang="ru-RU" sz="1067" b="1" dirty="0">
              <a:solidFill>
                <a:prstClr val="black"/>
              </a:solidFill>
            </a:endParaRPr>
          </a:p>
          <a:p>
            <a:pPr algn="just" defTabSz="1384823"/>
            <a:r>
              <a:rPr lang="ru-RU" sz="1467" dirty="0">
                <a:solidFill>
                  <a:prstClr val="black"/>
                </a:solidFill>
              </a:rPr>
              <a:t>Испытание ступенчатым методом проводят до того момента, при котором</a:t>
            </a:r>
          </a:p>
          <a:p>
            <a:pPr algn="just" defTabSz="1384823"/>
            <a:r>
              <a:rPr lang="ru-RU" sz="1467" dirty="0"/>
              <a:t>минимальное количество разрушенных и неразрушенных образцов равно 20</a:t>
            </a:r>
          </a:p>
          <a:p>
            <a:pPr algn="just"/>
            <a:r>
              <a:rPr lang="ru-RU" sz="1467" dirty="0">
                <a:solidFill>
                  <a:prstClr val="black"/>
                </a:solidFill>
              </a:rPr>
              <a:t>Определяют </a:t>
            </a:r>
            <a:r>
              <a:rPr lang="en-US" sz="1467" b="1" dirty="0">
                <a:solidFill>
                  <a:prstClr val="black"/>
                </a:solidFill>
              </a:rPr>
              <a:t>H</a:t>
            </a:r>
            <a:r>
              <a:rPr lang="en-US" sz="1467" b="1" baseline="-25000" dirty="0">
                <a:solidFill>
                  <a:prstClr val="black"/>
                </a:solidFill>
              </a:rPr>
              <a:t>50</a:t>
            </a:r>
            <a:r>
              <a:rPr lang="en-US" sz="1467" baseline="-25000" dirty="0">
                <a:solidFill>
                  <a:prstClr val="black"/>
                </a:solidFill>
              </a:rPr>
              <a:t> </a:t>
            </a:r>
            <a:r>
              <a:rPr lang="ru-RU" sz="1467" dirty="0">
                <a:solidFill>
                  <a:prstClr val="black"/>
                </a:solidFill>
              </a:rPr>
              <a:t>–</a:t>
            </a:r>
            <a:r>
              <a:rPr lang="en-US" sz="1467" dirty="0">
                <a:solidFill>
                  <a:prstClr val="black"/>
                </a:solidFill>
              </a:rPr>
              <a:t>  </a:t>
            </a:r>
            <a:r>
              <a:rPr lang="ru-RU" sz="1467" dirty="0">
                <a:solidFill>
                  <a:prstClr val="black"/>
                </a:solidFill>
              </a:rPr>
              <a:t>высоту падения бойка заданной массы, при которой наблюдается разрушение 50% изделий, м</a:t>
            </a:r>
          </a:p>
          <a:p>
            <a:endParaRPr lang="ru-RU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/>
          <a:srcRect l="23140" t="21328" r="13289" b="29022"/>
          <a:stretch/>
        </p:blipFill>
        <p:spPr>
          <a:xfrm>
            <a:off x="5454140" y="3500806"/>
            <a:ext cx="6336375" cy="27837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0" name="Группа 49"/>
          <p:cNvGrpSpPr>
            <a:grpSpLocks noChangeAspect="1"/>
          </p:cNvGrpSpPr>
          <p:nvPr/>
        </p:nvGrpSpPr>
        <p:grpSpPr>
          <a:xfrm>
            <a:off x="1745880" y="3915435"/>
            <a:ext cx="2218727" cy="1930043"/>
            <a:chOff x="7356132" y="1162944"/>
            <a:chExt cx="1764167" cy="1534628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7814858" y="1162944"/>
              <a:ext cx="855418" cy="1298115"/>
              <a:chOff x="7814858" y="1162944"/>
              <a:chExt cx="855418" cy="1298115"/>
            </a:xfrm>
          </p:grpSpPr>
          <p:grpSp>
            <p:nvGrpSpPr>
              <p:cNvPr id="53" name="Группа 52"/>
              <p:cNvGrpSpPr>
                <a:grpSpLocks noChangeAspect="1"/>
              </p:cNvGrpSpPr>
              <p:nvPr/>
            </p:nvGrpSpPr>
            <p:grpSpPr>
              <a:xfrm>
                <a:off x="7814858" y="1162944"/>
                <a:ext cx="855418" cy="1298115"/>
                <a:chOff x="7200000" y="2247694"/>
                <a:chExt cx="1069275" cy="1622644"/>
              </a:xfrm>
            </p:grpSpPr>
            <p:sp>
              <p:nvSpPr>
                <p:cNvPr id="55" name="Овал 54"/>
                <p:cNvSpPr>
                  <a:spLocks noChangeAspect="1"/>
                </p:cNvSpPr>
                <p:nvPr/>
              </p:nvSpPr>
              <p:spPr bwMode="auto">
                <a:xfrm>
                  <a:off x="7405201" y="3006301"/>
                  <a:ext cx="648000" cy="648072"/>
                </a:xfrm>
                <a:prstGeom prst="ellipse">
                  <a:avLst/>
                </a:prstGeom>
                <a:noFill/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62560" tIns="81280" rIns="162560" bIns="8128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5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3200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56" name="Группа 55"/>
                <p:cNvGrpSpPr/>
                <p:nvPr/>
              </p:nvGrpSpPr>
              <p:grpSpPr>
                <a:xfrm>
                  <a:off x="7200000" y="3319152"/>
                  <a:ext cx="1069275" cy="551186"/>
                  <a:chOff x="7164312" y="3319152"/>
                  <a:chExt cx="1069275" cy="551186"/>
                </a:xfrm>
              </p:grpSpPr>
              <p:cxnSp>
                <p:nvCxnSpPr>
                  <p:cNvPr id="62" name="Прямая соединительная линия 61"/>
                  <p:cNvCxnSpPr/>
                  <p:nvPr/>
                </p:nvCxnSpPr>
                <p:spPr bwMode="auto">
                  <a:xfrm>
                    <a:off x="7164312" y="3330338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" name="Прямая соединительная линия 62"/>
                  <p:cNvCxnSpPr/>
                  <p:nvPr/>
                </p:nvCxnSpPr>
                <p:spPr bwMode="auto">
                  <a:xfrm rot="5400000">
                    <a:off x="7693587" y="3319152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57" name="Группа 56"/>
                <p:cNvGrpSpPr/>
                <p:nvPr/>
              </p:nvGrpSpPr>
              <p:grpSpPr>
                <a:xfrm>
                  <a:off x="7632304" y="2247694"/>
                  <a:ext cx="144000" cy="288000"/>
                  <a:chOff x="8532440" y="2787790"/>
                  <a:chExt cx="144000" cy="288000"/>
                </a:xfrm>
              </p:grpSpPr>
              <p:sp>
                <p:nvSpPr>
                  <p:cNvPr id="59" name="Овал 58"/>
                  <p:cNvSpPr>
                    <a:spLocks noChangeAspect="1"/>
                  </p:cNvSpPr>
                  <p:nvPr/>
                </p:nvSpPr>
                <p:spPr bwMode="auto">
                  <a:xfrm>
                    <a:off x="8532440" y="2931790"/>
                    <a:ext cx="144000" cy="14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62560" tIns="81280" rIns="162560" bIns="8128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62555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3200" b="1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0" name="Прямоугольник 59"/>
                  <p:cNvSpPr/>
                  <p:nvPr/>
                </p:nvSpPr>
                <p:spPr bwMode="auto">
                  <a:xfrm>
                    <a:off x="8532440" y="2931774"/>
                    <a:ext cx="144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62560" tIns="81280" rIns="162560" bIns="8128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62555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3200" b="1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61" name="Прямая соединительная линия 60"/>
                  <p:cNvCxnSpPr/>
                  <p:nvPr/>
                </p:nvCxnSpPr>
                <p:spPr bwMode="auto">
                  <a:xfrm>
                    <a:off x="8604432" y="2787790"/>
                    <a:ext cx="8" cy="144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58" name="Прямая со стрелкой 57"/>
                <p:cNvCxnSpPr/>
                <p:nvPr/>
              </p:nvCxnSpPr>
              <p:spPr bwMode="auto">
                <a:xfrm>
                  <a:off x="7704312" y="2602808"/>
                  <a:ext cx="0" cy="324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4" name="Умножение 53"/>
              <p:cNvSpPr>
                <a:spLocks noChangeAspect="1"/>
              </p:cNvSpPr>
              <p:nvPr/>
            </p:nvSpPr>
            <p:spPr bwMode="auto">
              <a:xfrm>
                <a:off x="8138787" y="1690316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62560" tIns="81280" rIns="162560" bIns="812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625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3200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2" name="Прямоугольник 51"/>
            <p:cNvSpPr/>
            <p:nvPr/>
          </p:nvSpPr>
          <p:spPr>
            <a:xfrm>
              <a:off x="7356132" y="2461059"/>
              <a:ext cx="1764167" cy="236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38503"/>
              <a:r>
                <a:rPr lang="ru-RU" sz="1333" dirty="0">
                  <a:solidFill>
                    <a:prstClr val="black"/>
                  </a:solidFill>
                  <a:latin typeface="Arial"/>
                </a:rPr>
                <a:t>Ступенчатый метод</a:t>
              </a:r>
            </a:p>
          </p:txBody>
        </p:sp>
      </p:grpSp>
      <p:pic>
        <p:nvPicPr>
          <p:cNvPr id="64" name="755AEFF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86" end="7869.47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5990" y="875289"/>
            <a:ext cx="3750597" cy="2062829"/>
          </a:xfrm>
          <a:prstGeom prst="rect">
            <a:avLst/>
          </a:prstGeom>
        </p:spPr>
      </p:pic>
      <p:sp>
        <p:nvSpPr>
          <p:cNvPr id="24" name="Пятно 2 23"/>
          <p:cNvSpPr/>
          <p:nvPr/>
        </p:nvSpPr>
        <p:spPr bwMode="auto">
          <a:xfrm rot="20877223">
            <a:off x="9273186" y="318973"/>
            <a:ext cx="2946279" cy="2337433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EN 1411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>
                <a:solidFill>
                  <a:srgbClr val="FF0000"/>
                </a:solidFill>
                <a:latin typeface="Arial" charset="0"/>
              </a:rPr>
              <a:t>д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авно заменен на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ISO 11173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!!!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32755A9B-90A1-4BB5-8B87-5226EE221FDF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40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3077" y="5087917"/>
            <a:ext cx="7619163" cy="705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Физико-химические методы исследования</a:t>
            </a:r>
            <a:endParaRPr lang="ru-RU" sz="2400" b="1" dirty="0"/>
          </a:p>
        </p:txBody>
      </p:sp>
      <p:pic>
        <p:nvPicPr>
          <p:cNvPr id="3" name="Picture 6" descr="Картинки по запросу химия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620" y="1118789"/>
            <a:ext cx="8398620" cy="387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F1B284C6-94E4-40D5-8806-D3A65809C195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172400" y="148128"/>
            <a:ext cx="11328000" cy="705600"/>
          </a:xfrm>
        </p:spPr>
        <p:txBody>
          <a:bodyPr/>
          <a:lstStyle/>
          <a:p>
            <a:r>
              <a:rPr lang="ru-RU" sz="2000" dirty="0"/>
              <a:t>Определение ударной прочности труб методом свободнопадающего </a:t>
            </a:r>
            <a:r>
              <a:rPr lang="ru-RU" sz="2000" dirty="0" smtClean="0"/>
              <a:t>груза. </a:t>
            </a:r>
            <a:br>
              <a:rPr lang="ru-RU" sz="2000" dirty="0" smtClean="0"/>
            </a:br>
            <a:r>
              <a:rPr lang="ru-RU" sz="2000" dirty="0" smtClean="0"/>
              <a:t>ГОСТ 32415, 32414, 54475 и другие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799049" y="1213632"/>
            <a:ext cx="3824530" cy="1890712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Метод испытания по окружности</a:t>
            </a:r>
          </a:p>
          <a:p>
            <a:endParaRPr lang="ru-RU" sz="1067" dirty="0">
              <a:solidFill>
                <a:prstClr val="black"/>
              </a:solidFill>
            </a:endParaRPr>
          </a:p>
          <a:p>
            <a:pPr algn="just" defTabSz="1384823"/>
            <a:r>
              <a:rPr lang="en-US" sz="1467" b="1" dirty="0">
                <a:solidFill>
                  <a:prstClr val="black"/>
                </a:solidFill>
              </a:rPr>
              <a:t>TIR</a:t>
            </a:r>
            <a:r>
              <a:rPr lang="en-US" sz="1467" dirty="0">
                <a:solidFill>
                  <a:prstClr val="black"/>
                </a:solidFill>
              </a:rPr>
              <a:t> – </a:t>
            </a:r>
            <a:r>
              <a:rPr lang="ru-RU" sz="1467" dirty="0">
                <a:solidFill>
                  <a:prstClr val="black"/>
                </a:solidFill>
              </a:rPr>
              <a:t>отношение количества разрушений образца к общему количеству проведённых испытаний.</a:t>
            </a:r>
          </a:p>
          <a:p>
            <a:pPr algn="just" defTabSz="1384823"/>
            <a:r>
              <a:rPr lang="ru-RU" sz="1467" dirty="0">
                <a:solidFill>
                  <a:prstClr val="black"/>
                </a:solidFill>
              </a:rPr>
              <a:t>Категория </a:t>
            </a:r>
            <a:r>
              <a:rPr lang="en-US" sz="1467" dirty="0">
                <a:solidFill>
                  <a:prstClr val="black"/>
                </a:solidFill>
              </a:rPr>
              <a:t>A, B, C </a:t>
            </a:r>
            <a:r>
              <a:rPr lang="ru-RU" sz="1467" dirty="0">
                <a:solidFill>
                  <a:prstClr val="black"/>
                </a:solidFill>
              </a:rPr>
              <a:t>в зависимости от </a:t>
            </a:r>
            <a:r>
              <a:rPr lang="en-US" sz="1467" dirty="0">
                <a:solidFill>
                  <a:prstClr val="black"/>
                </a:solidFill>
              </a:rPr>
              <a:t>TIR</a:t>
            </a:r>
            <a:endParaRPr lang="ru-RU" sz="1467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1090050" y="3173627"/>
            <a:ext cx="3130644" cy="2771890"/>
            <a:chOff x="7210858" y="3075806"/>
            <a:chExt cx="2136416" cy="1745835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12360" y="3075806"/>
              <a:ext cx="855418" cy="1298115"/>
              <a:chOff x="7812360" y="3075806"/>
              <a:chExt cx="855418" cy="1298115"/>
            </a:xfrm>
          </p:grpSpPr>
          <p:grpSp>
            <p:nvGrpSpPr>
              <p:cNvPr id="25" name="Группа 24"/>
              <p:cNvGrpSpPr>
                <a:grpSpLocks noChangeAspect="1"/>
              </p:cNvGrpSpPr>
              <p:nvPr/>
            </p:nvGrpSpPr>
            <p:grpSpPr>
              <a:xfrm>
                <a:off x="7812360" y="3075806"/>
                <a:ext cx="855418" cy="1298115"/>
                <a:chOff x="7200000" y="2247694"/>
                <a:chExt cx="1069275" cy="1622644"/>
              </a:xfrm>
            </p:grpSpPr>
            <p:sp>
              <p:nvSpPr>
                <p:cNvPr id="30" name="Овал 29"/>
                <p:cNvSpPr>
                  <a:spLocks noChangeAspect="1"/>
                </p:cNvSpPr>
                <p:nvPr/>
              </p:nvSpPr>
              <p:spPr bwMode="auto">
                <a:xfrm>
                  <a:off x="7405200" y="3006302"/>
                  <a:ext cx="648000" cy="648072"/>
                </a:xfrm>
                <a:prstGeom prst="ellipse">
                  <a:avLst/>
                </a:prstGeom>
                <a:noFill/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62560" tIns="81280" rIns="162560" bIns="8128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5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3200" b="1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1" name="Группа 30"/>
                <p:cNvGrpSpPr/>
                <p:nvPr/>
              </p:nvGrpSpPr>
              <p:grpSpPr>
                <a:xfrm>
                  <a:off x="7200000" y="3319152"/>
                  <a:ext cx="1069275" cy="551186"/>
                  <a:chOff x="7164312" y="3319152"/>
                  <a:chExt cx="1069275" cy="551186"/>
                </a:xfrm>
              </p:grpSpPr>
              <p:cxnSp>
                <p:nvCxnSpPr>
                  <p:cNvPr id="37" name="Прямая соединительная линия 36"/>
                  <p:cNvCxnSpPr/>
                  <p:nvPr/>
                </p:nvCxnSpPr>
                <p:spPr bwMode="auto">
                  <a:xfrm>
                    <a:off x="7164312" y="3330338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8" name="Прямая соединительная линия 37"/>
                  <p:cNvCxnSpPr/>
                  <p:nvPr/>
                </p:nvCxnSpPr>
                <p:spPr bwMode="auto">
                  <a:xfrm rot="5400000">
                    <a:off x="7693587" y="3319152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32" name="Группа 31"/>
                <p:cNvGrpSpPr/>
                <p:nvPr/>
              </p:nvGrpSpPr>
              <p:grpSpPr>
                <a:xfrm>
                  <a:off x="7632304" y="2247694"/>
                  <a:ext cx="144000" cy="288000"/>
                  <a:chOff x="8532440" y="2787790"/>
                  <a:chExt cx="144000" cy="288000"/>
                </a:xfrm>
              </p:grpSpPr>
              <p:sp>
                <p:nvSpPr>
                  <p:cNvPr id="34" name="Овал 33"/>
                  <p:cNvSpPr>
                    <a:spLocks noChangeAspect="1"/>
                  </p:cNvSpPr>
                  <p:nvPr/>
                </p:nvSpPr>
                <p:spPr bwMode="auto">
                  <a:xfrm>
                    <a:off x="8532440" y="2931790"/>
                    <a:ext cx="144000" cy="14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62560" tIns="81280" rIns="162560" bIns="8128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62555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3200" b="1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5" name="Прямоугольник 34"/>
                  <p:cNvSpPr/>
                  <p:nvPr/>
                </p:nvSpPr>
                <p:spPr bwMode="auto">
                  <a:xfrm>
                    <a:off x="8532440" y="2931774"/>
                    <a:ext cx="144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62560" tIns="81280" rIns="162560" bIns="8128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62555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3200" b="1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36" name="Прямая соединительная линия 35"/>
                  <p:cNvCxnSpPr/>
                  <p:nvPr/>
                </p:nvCxnSpPr>
                <p:spPr bwMode="auto">
                  <a:xfrm>
                    <a:off x="8604432" y="2787790"/>
                    <a:ext cx="8" cy="144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33" name="Прямая со стрелкой 32"/>
                <p:cNvCxnSpPr/>
                <p:nvPr/>
              </p:nvCxnSpPr>
              <p:spPr bwMode="auto">
                <a:xfrm>
                  <a:off x="7704312" y="2602808"/>
                  <a:ext cx="0" cy="324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6" name="Умножение 25"/>
              <p:cNvSpPr>
                <a:spLocks noChangeAspect="1"/>
              </p:cNvSpPr>
              <p:nvPr/>
            </p:nvSpPr>
            <p:spPr bwMode="auto">
              <a:xfrm>
                <a:off x="8158202" y="3603178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62560" tIns="81280" rIns="162560" bIns="812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625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3200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7" name="Умножение 26"/>
              <p:cNvSpPr>
                <a:spLocks noChangeAspect="1"/>
              </p:cNvSpPr>
              <p:nvPr/>
            </p:nvSpPr>
            <p:spPr bwMode="auto">
              <a:xfrm>
                <a:off x="8374756" y="3989944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62560" tIns="81280" rIns="162560" bIns="812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625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3200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8" name="Умножение 27"/>
              <p:cNvSpPr>
                <a:spLocks noChangeAspect="1"/>
              </p:cNvSpPr>
              <p:nvPr/>
            </p:nvSpPr>
            <p:spPr bwMode="auto">
              <a:xfrm>
                <a:off x="7938000" y="3996000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62560" tIns="81280" rIns="162560" bIns="812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625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3200" b="1">
                  <a:solidFill>
                    <a:prstClr val="black"/>
                  </a:solidFill>
                  <a:latin typeface="Arial" charset="0"/>
                </a:endParaRPr>
              </a:p>
            </p:txBody>
          </p:sp>
          <p:cxnSp>
            <p:nvCxnSpPr>
              <p:cNvPr id="29" name="Скругленная соединительная линия 28"/>
              <p:cNvCxnSpPr>
                <a:cxnSpLocks noChangeAspect="1"/>
              </p:cNvCxnSpPr>
              <p:nvPr/>
            </p:nvCxnSpPr>
            <p:spPr bwMode="auto">
              <a:xfrm rot="8880000" flipH="1" flipV="1">
                <a:off x="8525741" y="3590414"/>
                <a:ext cx="9768" cy="281951"/>
              </a:xfrm>
              <a:prstGeom prst="curvedConnector3">
                <a:avLst>
                  <a:gd name="adj1" fmla="val 194608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" name="Прямоугольник 23"/>
            <p:cNvSpPr/>
            <p:nvPr/>
          </p:nvSpPr>
          <p:spPr>
            <a:xfrm>
              <a:off x="7210858" y="4372641"/>
              <a:ext cx="2136416" cy="449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38503"/>
              <a:r>
                <a:rPr lang="ru-RU" sz="1333" dirty="0">
                  <a:solidFill>
                    <a:prstClr val="black"/>
                  </a:solidFill>
                  <a:latin typeface="Arial"/>
                </a:rPr>
                <a:t>Метод испытания по окружности</a:t>
              </a:r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83" y="1415070"/>
            <a:ext cx="6800971" cy="44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3120" y="895180"/>
            <a:ext cx="408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Не применяется для образцов с толстой стенкой!!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18A4AC46-1690-41B6-AB03-E47A55D27A1F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4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3459" y="150800"/>
            <a:ext cx="11328000" cy="705600"/>
          </a:xfrm>
        </p:spPr>
        <p:txBody>
          <a:bodyPr/>
          <a:lstStyle/>
          <a:p>
            <a:r>
              <a:rPr lang="ru-RU" dirty="0" smtClean="0"/>
              <a:t>Определение герметичности соединений.</a:t>
            </a:r>
            <a:br>
              <a:rPr lang="ru-RU" dirty="0" smtClean="0"/>
            </a:br>
            <a:r>
              <a:rPr lang="ru-RU" dirty="0" smtClean="0"/>
              <a:t>ГОСТ 32415, 54475</a:t>
            </a:r>
            <a:endParaRPr lang="ru-RU" dirty="0"/>
          </a:p>
        </p:txBody>
      </p:sp>
      <p:pic>
        <p:nvPicPr>
          <p:cNvPr id="8" name="Picture 3" descr="C:\Users\schapovaea\Desktop\Факультет\20190522_195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94" y="676320"/>
            <a:ext cx="8352567" cy="46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1601" y="976334"/>
            <a:ext cx="32511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Сущность метода:</a:t>
            </a:r>
          </a:p>
          <a:p>
            <a:pPr algn="just"/>
            <a:r>
              <a:rPr lang="ru-RU" sz="1600" dirty="0"/>
              <a:t>Образец соединения труб, выполненный с использованием герметизирующего уплотнительного кольца</a:t>
            </a:r>
            <a:r>
              <a:rPr lang="en-US" sz="1600" dirty="0"/>
              <a:t>,</a:t>
            </a:r>
            <a:r>
              <a:rPr lang="ru-RU" sz="1600" dirty="0"/>
              <a:t> подвергают испытанию при заданном отклонении, отрицательном давлении воздуха и, затем, положительном давлении </a:t>
            </a:r>
            <a:r>
              <a:rPr lang="ru-RU" sz="1600" dirty="0" smtClean="0"/>
              <a:t>жидкости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dirty="0"/>
              <a:t>Определяемый параметр:</a:t>
            </a:r>
          </a:p>
          <a:p>
            <a:pPr algn="just"/>
            <a:r>
              <a:rPr lang="ru-RU" sz="1600" dirty="0"/>
              <a:t>Угол отклонения соединения, </a:t>
            </a:r>
            <a:r>
              <a:rPr lang="el-GR" sz="1600" dirty="0"/>
              <a:t>φ</a:t>
            </a:r>
            <a:r>
              <a:rPr lang="ru-RU" sz="1600" dirty="0"/>
              <a:t>˚</a:t>
            </a:r>
          </a:p>
          <a:p>
            <a:pPr algn="just"/>
            <a:r>
              <a:rPr lang="ru-RU" sz="1600" dirty="0"/>
              <a:t>Изменение отрицательного давления воздуха и положительного давления жидкости (герметичность) за определенное время, %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629557" y="5526806"/>
            <a:ext cx="425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Для </a:t>
            </a:r>
            <a:r>
              <a:rPr lang="ru-RU" sz="1200" b="1" dirty="0" err="1" smtClean="0">
                <a:solidFill>
                  <a:srgbClr val="FF0000"/>
                </a:solidFill>
              </a:rPr>
              <a:t>ненапорных</a:t>
            </a:r>
            <a:r>
              <a:rPr lang="ru-RU" sz="1200" b="1" dirty="0" smtClean="0">
                <a:solidFill>
                  <a:srgbClr val="FF0000"/>
                </a:solidFill>
              </a:rPr>
              <a:t> канализационных труб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0A5A3C01-2A4F-43E0-9D7E-90B3C867F1A3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9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40" y="221920"/>
            <a:ext cx="11846880" cy="705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Определение кольцевой жесткости, кольцевой гибкости и стойкости к расслоению труб.</a:t>
            </a:r>
            <a:br>
              <a:rPr lang="ru-RU" dirty="0" smtClean="0"/>
            </a:br>
            <a:r>
              <a:rPr lang="ru-RU" dirty="0" smtClean="0"/>
              <a:t>ГОСТ 54475, 18599,</a:t>
            </a:r>
            <a:r>
              <a:rPr lang="en-US" dirty="0" smtClean="0"/>
              <a:t> 58121</a:t>
            </a:r>
            <a:r>
              <a:rPr lang="ru-RU" dirty="0" smtClean="0"/>
              <a:t>.2, </a:t>
            </a:r>
            <a:r>
              <a:rPr lang="en-US" dirty="0" smtClean="0"/>
              <a:t>ISO 9969</a:t>
            </a:r>
            <a:endParaRPr lang="ru-RU" dirty="0"/>
          </a:p>
        </p:txBody>
      </p:sp>
      <p:pic>
        <p:nvPicPr>
          <p:cNvPr id="6" name="Picture 2" descr="C:\Users\Efimkindyu\Desktop\1669_visual_zoom-1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2" y="1055046"/>
            <a:ext cx="3791447" cy="46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10480" y="754281"/>
            <a:ext cx="6096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Сущность </a:t>
            </a:r>
            <a:r>
              <a:rPr lang="ru-RU" sz="2000" b="1" dirty="0" smtClean="0"/>
              <a:t>методов</a:t>
            </a:r>
            <a:endParaRPr lang="ru-RU" sz="2000" b="1" dirty="0"/>
          </a:p>
          <a:p>
            <a:r>
              <a:rPr lang="ru-RU" u="sng" dirty="0" smtClean="0"/>
              <a:t>Кольцевая жесткость:</a:t>
            </a:r>
          </a:p>
          <a:p>
            <a:r>
              <a:rPr lang="ru-RU" dirty="0" smtClean="0"/>
              <a:t>Отрезок </a:t>
            </a:r>
            <a:r>
              <a:rPr lang="ru-RU" dirty="0"/>
              <a:t>трубы подвергают сжимающему действию, силой, приложенной по вертикальной оси, между двумя параллельными опорами до момента наступления 3% </a:t>
            </a:r>
            <a:r>
              <a:rPr lang="ru-RU" dirty="0" smtClean="0"/>
              <a:t>деформации.</a:t>
            </a:r>
          </a:p>
          <a:p>
            <a:endParaRPr lang="ru-RU" dirty="0"/>
          </a:p>
          <a:p>
            <a:r>
              <a:rPr lang="ru-RU" u="sng" dirty="0" smtClean="0"/>
              <a:t>Кольцевая гибкость: </a:t>
            </a:r>
          </a:p>
          <a:p>
            <a:r>
              <a:rPr lang="ru-RU" dirty="0" smtClean="0"/>
              <a:t>Сжимают </a:t>
            </a:r>
            <a:r>
              <a:rPr lang="ru-RU" dirty="0"/>
              <a:t>образец с постоянной скоростью </a:t>
            </a:r>
            <a:r>
              <a:rPr lang="ru-RU" dirty="0" smtClean="0"/>
              <a:t>до </a:t>
            </a:r>
            <a:r>
              <a:rPr lang="ru-RU" dirty="0"/>
              <a:t>достижения 30%-ной деформации среднего наружного </a:t>
            </a:r>
            <a:r>
              <a:rPr lang="ru-RU" dirty="0" smtClean="0"/>
              <a:t>диаметра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  <a:p>
            <a:r>
              <a:rPr lang="ru-RU" u="sng" dirty="0"/>
              <a:t>Стойкость к </a:t>
            </a:r>
            <a:r>
              <a:rPr lang="ru-RU" u="sng" dirty="0" smtClean="0"/>
              <a:t>расслоению</a:t>
            </a:r>
            <a:r>
              <a:rPr lang="ru-RU" dirty="0"/>
              <a:t>:</a:t>
            </a:r>
            <a:r>
              <a:rPr lang="ru-RU" dirty="0" smtClean="0"/>
              <a:t> </a:t>
            </a:r>
            <a:r>
              <a:rPr lang="ru-RU" dirty="0"/>
              <a:t>целостность структуры стенки трубы после воздействия деформации, определяют путем сравнения начальной и конечной кольцевой жесткости после 30%-ной деформации сжатия образца трубы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CBC64DA4-2293-452E-8B04-FD62A7A9F387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40" y="181280"/>
            <a:ext cx="11328000" cy="7056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Стойкость к растрескиванию под напряжением под действием окружающей среды. Испытание на ползучесть с </a:t>
            </a:r>
            <a:r>
              <a:rPr lang="ru-RU" sz="2200" dirty="0" smtClean="0"/>
              <a:t>полным надрезом. </a:t>
            </a:r>
            <a:r>
              <a:rPr lang="en-US" sz="2200" dirty="0" smtClean="0"/>
              <a:t>ISO 16770</a:t>
            </a:r>
            <a:br>
              <a:rPr lang="en-US" sz="2200" dirty="0" smtClean="0"/>
            </a:br>
            <a:r>
              <a:rPr lang="ru-RU" sz="2400" dirty="0" smtClean="0">
                <a:solidFill>
                  <a:schemeClr val="bg1"/>
                </a:solidFill>
              </a:rPr>
              <a:t>надрезом </a:t>
            </a:r>
            <a:r>
              <a:rPr lang="en-US" sz="2400" dirty="0">
                <a:solidFill>
                  <a:schemeClr val="bg1"/>
                </a:solidFill>
              </a:rPr>
              <a:t>ISO 16770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7040" y="88688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Сущность метода:</a:t>
            </a:r>
          </a:p>
          <a:p>
            <a:r>
              <a:rPr lang="ru-RU" sz="1400" dirty="0"/>
              <a:t>Из </a:t>
            </a:r>
            <a:r>
              <a:rPr lang="ru-RU" sz="1400" dirty="0" smtClean="0"/>
              <a:t>пластины или трубы изготавливают </a:t>
            </a:r>
            <a:r>
              <a:rPr lang="ru-RU" sz="1400" dirty="0"/>
              <a:t>образец </a:t>
            </a:r>
            <a:r>
              <a:rPr lang="ru-RU" sz="1400" dirty="0" smtClean="0"/>
              <a:t>квадратного сечения, </a:t>
            </a:r>
            <a:r>
              <a:rPr lang="ru-RU" sz="1400" dirty="0"/>
              <a:t>наносят </a:t>
            </a:r>
            <a:r>
              <a:rPr lang="ru-RU" sz="1400" dirty="0" smtClean="0"/>
              <a:t>надрезы с каждой стороны и </a:t>
            </a:r>
            <a:r>
              <a:rPr lang="ru-RU" sz="1400" dirty="0"/>
              <a:t>подвергают воздействию разрывной </a:t>
            </a:r>
            <a:r>
              <a:rPr lang="ru-RU" sz="1400" dirty="0" smtClean="0"/>
              <a:t>нагрузки в </a:t>
            </a:r>
            <a:r>
              <a:rPr lang="ru-RU" sz="1400" dirty="0"/>
              <a:t>водном растворе </a:t>
            </a:r>
            <a:r>
              <a:rPr lang="ru-RU" sz="1400" dirty="0" smtClean="0"/>
              <a:t>ПАВ </a:t>
            </a:r>
            <a:r>
              <a:rPr lang="ru-RU" sz="1400" dirty="0"/>
              <a:t>при температуре 80˚С или 95˚</a:t>
            </a:r>
            <a:r>
              <a:rPr lang="ru-RU" sz="1400" dirty="0" smtClean="0"/>
              <a:t>С</a:t>
            </a:r>
            <a:endParaRPr lang="ru-RU" sz="1400" dirty="0"/>
          </a:p>
          <a:p>
            <a:r>
              <a:rPr lang="ru-RU" sz="1400" b="1" dirty="0"/>
              <a:t>Определяемый параметр:</a:t>
            </a:r>
          </a:p>
          <a:p>
            <a:r>
              <a:rPr lang="ru-RU" sz="1400" dirty="0"/>
              <a:t>Время до разрушения образца,</a:t>
            </a:r>
            <a:r>
              <a:rPr lang="en-US" sz="1400" dirty="0"/>
              <a:t> </a:t>
            </a:r>
            <a:r>
              <a:rPr lang="ru-RU" sz="1400" dirty="0"/>
              <a:t>ч </a:t>
            </a:r>
            <a:endParaRPr lang="en-US" sz="1400" dirty="0"/>
          </a:p>
          <a:p>
            <a:r>
              <a:rPr lang="ru-RU" sz="1400" dirty="0"/>
              <a:t>Разрушающая нагрузка (механическое напряжение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8" name="Picture 3" descr="C:\Users\AslanyanAS\Desktop\Картинки\eb-15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915" r="6834" b="7886"/>
          <a:stretch/>
        </p:blipFill>
        <p:spPr bwMode="auto">
          <a:xfrm>
            <a:off x="501555" y="886880"/>
            <a:ext cx="4710185" cy="35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500255" y="3709341"/>
            <a:ext cx="3491345" cy="1955265"/>
            <a:chOff x="4481040" y="4794231"/>
            <a:chExt cx="3406132" cy="131945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F31B7F7-C6DE-4A92-91DA-33B92888749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042" y="4794231"/>
              <a:ext cx="2571750" cy="104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8C16C4-9A4E-423B-B0EE-C4109F5D5A2B}"/>
                </a:ext>
              </a:extLst>
            </p:cNvPr>
            <p:cNvSpPr txBox="1"/>
            <p:nvPr/>
          </p:nvSpPr>
          <p:spPr>
            <a:xfrm>
              <a:off x="4481040" y="5802144"/>
              <a:ext cx="3406132" cy="311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kern="5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ПАВ </a:t>
              </a:r>
              <a:r>
                <a:rPr lang="ru-RU" sz="1200" kern="50" dirty="0" err="1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нонилфенола</a:t>
              </a:r>
              <a:r>
                <a:rPr lang="ru-RU" sz="1200" kern="5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sz="1200" kern="5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этоксилата</a:t>
              </a:r>
              <a:r>
                <a:rPr lang="ru-RU" sz="12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ru-RU" sz="1200" kern="5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/>
              <a:r>
                <a:rPr lang="ru-RU" sz="1200" kern="5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ru-RU" sz="1200" kern="5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CAS № 9016-45-9)</a:t>
              </a:r>
              <a:endParaRPr lang="ru-RU" sz="1200" dirty="0"/>
            </a:p>
          </p:txBody>
        </p:sp>
      </p:grpSp>
      <p:sp>
        <p:nvSpPr>
          <p:cNvPr id="12" name="Пятно 2 11"/>
          <p:cNvSpPr/>
          <p:nvPr/>
        </p:nvSpPr>
        <p:spPr bwMode="auto">
          <a:xfrm rot="20877223">
            <a:off x="5369910" y="2999886"/>
            <a:ext cx="1767280" cy="1228503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err="1" smtClean="0">
                <a:latin typeface="Arial" charset="0"/>
              </a:rPr>
              <a:t>Arkopal</a:t>
            </a:r>
            <a:r>
              <a:rPr lang="en-US" sz="1100" b="1" dirty="0" smtClean="0">
                <a:latin typeface="Arial" charset="0"/>
              </a:rPr>
              <a:t> N100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4583" t="48667" r="41583" b="37111"/>
          <a:stretch/>
        </p:blipFill>
        <p:spPr>
          <a:xfrm>
            <a:off x="8925040" y="3539064"/>
            <a:ext cx="3197724" cy="1073362"/>
          </a:xfrm>
          <a:prstGeom prst="rect">
            <a:avLst/>
          </a:prstGeom>
        </p:spPr>
      </p:pic>
      <p:sp>
        <p:nvSpPr>
          <p:cNvPr id="14" name="Пятно 2 13"/>
          <p:cNvSpPr/>
          <p:nvPr/>
        </p:nvSpPr>
        <p:spPr bwMode="auto">
          <a:xfrm rot="829848">
            <a:off x="9700700" y="2936500"/>
            <a:ext cx="2046551" cy="750483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err="1" smtClean="0">
                <a:latin typeface="Arial" charset="0"/>
              </a:rPr>
              <a:t>Dehyton</a:t>
            </a:r>
            <a:r>
              <a:rPr lang="en-US" sz="800" b="1" dirty="0">
                <a:latin typeface="Arial" charset="0"/>
              </a:rPr>
              <a:t> </a:t>
            </a:r>
            <a:r>
              <a:rPr lang="en-US" sz="800" b="1" dirty="0" smtClean="0">
                <a:latin typeface="Arial" charset="0"/>
              </a:rPr>
              <a:t>® PL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75976" y="461242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kern="50" dirty="0">
                <a:latin typeface="Arial" panose="020B0604020202020204" pitchFamily="34" charset="0"/>
                <a:ea typeface="Times New Roman" panose="02020603050405020304" pitchFamily="18" charset="0"/>
              </a:rPr>
              <a:t>ПАВ </a:t>
            </a:r>
            <a:r>
              <a:rPr lang="ru-RU" sz="1200" kern="5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лаурамина</a:t>
            </a:r>
            <a:r>
              <a:rPr lang="ru-RU" sz="1200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оксид </a:t>
            </a:r>
            <a:endParaRPr lang="ru-RU" sz="1200" kern="5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200" kern="50" dirty="0">
                <a:latin typeface="Arial" panose="020B0604020202020204" pitchFamily="34" charset="0"/>
                <a:ea typeface="Times New Roman" panose="02020603050405020304" pitchFamily="18" charset="0"/>
              </a:rPr>
              <a:t>(CAS № </a:t>
            </a:r>
            <a:r>
              <a:rPr lang="ru-RU" sz="1200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85408-49-7)</a:t>
            </a:r>
            <a:endParaRPr lang="ru-RU" sz="1200" dirty="0"/>
          </a:p>
        </p:txBody>
      </p:sp>
      <p:sp>
        <p:nvSpPr>
          <p:cNvPr id="16" name="Пятно 2 15"/>
          <p:cNvSpPr/>
          <p:nvPr/>
        </p:nvSpPr>
        <p:spPr bwMode="auto">
          <a:xfrm>
            <a:off x="1358187" y="4612426"/>
            <a:ext cx="3037349" cy="1937531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latin typeface="Arial" charset="0"/>
              </a:rPr>
              <a:t>Устройство для надреза с регулируемой скоростью!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F553ADFE-04E2-46F8-9B0F-4838A8D326E3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200" y="176926"/>
            <a:ext cx="11328000" cy="705600"/>
          </a:xfrm>
        </p:spPr>
        <p:txBody>
          <a:bodyPr>
            <a:normAutofit/>
          </a:bodyPr>
          <a:lstStyle/>
          <a:p>
            <a:r>
              <a:rPr lang="ru-RU" dirty="0" smtClean="0"/>
              <a:t>Постановление </a:t>
            </a:r>
            <a:r>
              <a:rPr lang="ru-RU" dirty="0"/>
              <a:t>Правительства РФ от 23 декабря 2021 г. № 2425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621609"/>
              </p:ext>
            </p:extLst>
          </p:nvPr>
        </p:nvGraphicFramePr>
        <p:xfrm>
          <a:off x="964888" y="878644"/>
          <a:ext cx="10180526" cy="4992688"/>
        </p:xfrm>
        <a:graphic>
          <a:graphicData uri="http://schemas.openxmlformats.org/drawingml/2006/table">
            <a:tbl>
              <a:tblPr/>
              <a:tblGrid>
                <a:gridCol w="979912">
                  <a:extLst>
                    <a:ext uri="{9D8B030D-6E8A-4147-A177-3AD203B41FA5}">
                      <a16:colId xmlns:a16="http://schemas.microsoft.com/office/drawing/2014/main" val="2533857126"/>
                    </a:ext>
                  </a:extLst>
                </a:gridCol>
                <a:gridCol w="2321636">
                  <a:extLst>
                    <a:ext uri="{9D8B030D-6E8A-4147-A177-3AD203B41FA5}">
                      <a16:colId xmlns:a16="http://schemas.microsoft.com/office/drawing/2014/main" val="1677501491"/>
                    </a:ext>
                  </a:extLst>
                </a:gridCol>
                <a:gridCol w="2321636">
                  <a:extLst>
                    <a:ext uri="{9D8B030D-6E8A-4147-A177-3AD203B41FA5}">
                      <a16:colId xmlns:a16="http://schemas.microsoft.com/office/drawing/2014/main" val="2101508170"/>
                    </a:ext>
                  </a:extLst>
                </a:gridCol>
                <a:gridCol w="2321636">
                  <a:extLst>
                    <a:ext uri="{9D8B030D-6E8A-4147-A177-3AD203B41FA5}">
                      <a16:colId xmlns:a16="http://schemas.microsoft.com/office/drawing/2014/main" val="2107894240"/>
                    </a:ext>
                  </a:extLst>
                </a:gridCol>
                <a:gridCol w="1160818">
                  <a:extLst>
                    <a:ext uri="{9D8B030D-6E8A-4147-A177-3AD203B41FA5}">
                      <a16:colId xmlns:a16="http://schemas.microsoft.com/office/drawing/2014/main" val="2204309370"/>
                    </a:ext>
                  </a:extLst>
                </a:gridCol>
                <a:gridCol w="595485">
                  <a:extLst>
                    <a:ext uri="{9D8B030D-6E8A-4147-A177-3AD203B41FA5}">
                      <a16:colId xmlns:a16="http://schemas.microsoft.com/office/drawing/2014/main" val="4134435331"/>
                    </a:ext>
                  </a:extLst>
                </a:gridCol>
                <a:gridCol w="479403">
                  <a:extLst>
                    <a:ext uri="{9D8B030D-6E8A-4147-A177-3AD203B41FA5}">
                      <a16:colId xmlns:a16="http://schemas.microsoft.com/office/drawing/2014/main" val="430956047"/>
                    </a:ext>
                  </a:extLst>
                </a:gridCol>
              </a:tblGrid>
              <a:tr h="2927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Пункт Перечня к Постановлению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23 декабря 2021 года N 2425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Документы по стандартизации, устанавливающие требования к продукции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Пункт документа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Описание требования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Методики подтверждения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Возможности ИЦ ПолиЛаб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791074"/>
                  </a:ext>
                </a:extLst>
              </a:tr>
              <a:tr h="60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Техническая возможность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Область аккредитации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981543"/>
                  </a:ext>
                </a:extLst>
              </a:tr>
              <a:tr h="357782">
                <a:tc rowSpan="13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5.1.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Трубы полиэтиленовые напорные (для холодного водоснабжения и напорной канализации)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ГОСТ 18599-2001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"Трубы напорные из полиэтилена. Технические условия"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1971"/>
                  </a:ext>
                </a:extLst>
              </a:tr>
              <a:tr h="292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 4.1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(толщина стенки, ср. наружный диаметр, овальность)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009047"/>
                  </a:ext>
                </a:extLst>
              </a:tr>
              <a:tr h="624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MRS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12162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54866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600823"/>
                  </a:ext>
                </a:extLst>
              </a:tr>
              <a:tr h="292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5.1а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Санитарно-эпидемиологические и гигиеническим требования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442396"/>
                  </a:ext>
                </a:extLst>
              </a:tr>
              <a:tr h="22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Внешний вид поверхности 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18599, п.8.2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924359"/>
                  </a:ext>
                </a:extLst>
              </a:tr>
              <a:tr h="312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Относительное удлинение при разрыве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53652.1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53652.3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007547"/>
                  </a:ext>
                </a:extLst>
              </a:tr>
              <a:tr h="156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Изменение длины после прогрева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27078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508304"/>
                  </a:ext>
                </a:extLst>
              </a:tr>
              <a:tr h="349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при постоянном внутреннем давлении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25055"/>
                  </a:ext>
                </a:extLst>
              </a:tr>
              <a:tr h="156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5.3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Маркировка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18599 п.8.2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21505"/>
                  </a:ext>
                </a:extLst>
              </a:tr>
              <a:tr h="292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В.2.2.2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к расслоению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18599 Приложение В.2.4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62931"/>
                  </a:ext>
                </a:extLst>
              </a:tr>
              <a:tr h="156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В.2.3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Маркировка (количество слоев)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18599  п.8.2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81621"/>
                  </a:ext>
                </a:extLst>
              </a:tr>
              <a:tr h="578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В.3.3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Маркировка (указание данных, однозначно отличающих функционально эту трубу при эксплуатации от трубы без защитной оболочки)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18599  п.8.2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533950"/>
                  </a:ext>
                </a:extLst>
              </a:tr>
              <a:tr h="2927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показатель 6 таблицы Г.1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Массовая доля технического углерода (сажи)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26311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70591"/>
                  </a:ext>
                </a:extLst>
              </a:tr>
            </a:tbl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636A309C-86E2-4961-A5EA-F3719AE78470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3200" y="176926"/>
            <a:ext cx="11328000" cy="705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264" b="0" i="0">
                <a:solidFill>
                  <a:srgbClr val="008B94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smtClean="0"/>
              <a:t>Постановление Правительства РФ от 23 декабря 2021 г. № 2425</a:t>
            </a:r>
            <a:r>
              <a:rPr lang="ru-RU" b="1" kern="0" smtClean="0"/>
              <a:t/>
            </a:r>
            <a:br>
              <a:rPr lang="ru-RU" b="1" kern="0" smtClean="0"/>
            </a:br>
            <a:endParaRPr lang="ru-RU" kern="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986001"/>
              </p:ext>
            </p:extLst>
          </p:nvPr>
        </p:nvGraphicFramePr>
        <p:xfrm>
          <a:off x="522253" y="1501777"/>
          <a:ext cx="9101303" cy="4992683"/>
        </p:xfrm>
        <a:graphic>
          <a:graphicData uri="http://schemas.openxmlformats.org/drawingml/2006/table">
            <a:tbl>
              <a:tblPr/>
              <a:tblGrid>
                <a:gridCol w="975694">
                  <a:extLst>
                    <a:ext uri="{9D8B030D-6E8A-4147-A177-3AD203B41FA5}">
                      <a16:colId xmlns:a16="http://schemas.microsoft.com/office/drawing/2014/main" val="1075052969"/>
                    </a:ext>
                  </a:extLst>
                </a:gridCol>
                <a:gridCol w="941964">
                  <a:extLst>
                    <a:ext uri="{9D8B030D-6E8A-4147-A177-3AD203B41FA5}">
                      <a16:colId xmlns:a16="http://schemas.microsoft.com/office/drawing/2014/main" val="3371012370"/>
                    </a:ext>
                  </a:extLst>
                </a:gridCol>
                <a:gridCol w="2747160">
                  <a:extLst>
                    <a:ext uri="{9D8B030D-6E8A-4147-A177-3AD203B41FA5}">
                      <a16:colId xmlns:a16="http://schemas.microsoft.com/office/drawing/2014/main" val="3275886657"/>
                    </a:ext>
                  </a:extLst>
                </a:gridCol>
                <a:gridCol w="2199512">
                  <a:extLst>
                    <a:ext uri="{9D8B030D-6E8A-4147-A177-3AD203B41FA5}">
                      <a16:colId xmlns:a16="http://schemas.microsoft.com/office/drawing/2014/main" val="3232525847"/>
                    </a:ext>
                  </a:extLst>
                </a:gridCol>
                <a:gridCol w="1102431">
                  <a:extLst>
                    <a:ext uri="{9D8B030D-6E8A-4147-A177-3AD203B41FA5}">
                      <a16:colId xmlns:a16="http://schemas.microsoft.com/office/drawing/2014/main" val="4075045953"/>
                    </a:ext>
                  </a:extLst>
                </a:gridCol>
                <a:gridCol w="567271">
                  <a:extLst>
                    <a:ext uri="{9D8B030D-6E8A-4147-A177-3AD203B41FA5}">
                      <a16:colId xmlns:a16="http://schemas.microsoft.com/office/drawing/2014/main" val="3170217879"/>
                    </a:ext>
                  </a:extLst>
                </a:gridCol>
                <a:gridCol w="567271">
                  <a:extLst>
                    <a:ext uri="{9D8B030D-6E8A-4147-A177-3AD203B41FA5}">
                      <a16:colId xmlns:a16="http://schemas.microsoft.com/office/drawing/2014/main" val="2562224987"/>
                    </a:ext>
                  </a:extLst>
                </a:gridCol>
              </a:tblGrid>
              <a:tr h="252156">
                <a:tc rowSpan="27"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b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Трубы полиэтиленовые для транспортирования газообразного топлива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58121.2-2018 (ИСО 4437-2:2014)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"Системы пластмассовых трубопроводов для транспортирования газообразного топлива. Полиэтилен (РЕ). Часть 2. Трубы"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393560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6.3.2.1 табл. 1 (позиция 1)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Плотность композиции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15139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108041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6.3.2.1 табл. 1 (позиция 6)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Содержиние воды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14870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44871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6.3.2.1 табл. 1 (позиция 8)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Распределение технического углерода (сажи)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18553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776264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6.3.2.1 табл. 1 (позиция 9)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Распределение пигмента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18553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83494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6.2.3.2 табл. 2 (позиция 2)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Погодостойкость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Приложение ДА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69649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6.2.3.2 табл. 2 (позиция 3)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Расслоение электросварного соединения (d/110 SDR 11)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Приложение ДБ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43883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сварного стыкового соединения (Свариваемость)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Приложение ДД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808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6.4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Классификация (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MRS)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 12162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75783"/>
                  </a:ext>
                </a:extLst>
              </a:tr>
              <a:tr h="197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п. 6.6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Коэффициент запаса прочности и расчетное напряжение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 12162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286672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Внешний вид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58121.2 п.5.1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644619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Цвет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58121.2 п.5.2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971769"/>
                  </a:ext>
                </a:extLst>
              </a:tr>
              <a:tr h="197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6.2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(ср. наружный диаметр, овальность)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ИСО 3126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44065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6.3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(толщина стенки)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ИСО 3126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433998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7.2 табл. 4 раздела 7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к внутреннему гидростатическому давлению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71475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Относительное удлинение при разрыве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53652.1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88425"/>
                  </a:ext>
                </a:extLst>
              </a:tr>
              <a:tr h="197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к МРТ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Приложение ДГ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630278"/>
                  </a:ext>
                </a:extLst>
              </a:tr>
              <a:tr h="197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к БРТ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Приложение ДВ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606320"/>
                  </a:ext>
                </a:extLst>
              </a:tr>
              <a:tr h="197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8.2 табл. 6 раздела 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Термостабильность (время окислительной индукции)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56756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12225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ПТР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11645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325710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Продольная усадка после прогрева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27078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045458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10.2 табл.7 раздела 10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Маркировка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58121.2 п.10.2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36604"/>
                  </a:ext>
                </a:extLst>
              </a:tr>
              <a:tr h="390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А.7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Целостность структуры после деформации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54475-2011 п. 8.4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54475-2011 п. 8.5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546999"/>
                  </a:ext>
                </a:extLst>
              </a:tr>
              <a:tr h="219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58121.1-2018 (ИСО 4437-1-2014)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"Системы пластмассовых трубопроводов для транспортирования газообразного топлива. Полиэтилен (РЕ). Часть 1. Общие положения"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526759"/>
                  </a:ext>
                </a:extLst>
              </a:tr>
              <a:tr h="10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6.2.3.1 табл. 1 (позиция 7)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Доля технического углерода (сажи)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ИСО 26311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10403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6.2.3.2 табл. 2 раздела 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к газовому конденсату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184468"/>
                  </a:ext>
                </a:extLst>
              </a:tr>
              <a:tr h="197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5" marR="4385" marT="4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6.3 табл. 3 раздела 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сварного стыкового соединения при растяжении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58121.1 Приложение ДД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55399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79782"/>
              </p:ext>
            </p:extLst>
          </p:nvPr>
        </p:nvGraphicFramePr>
        <p:xfrm>
          <a:off x="527049" y="606489"/>
          <a:ext cx="9096507" cy="890681"/>
        </p:xfrm>
        <a:graphic>
          <a:graphicData uri="http://schemas.openxmlformats.org/drawingml/2006/table">
            <a:tbl>
              <a:tblPr/>
              <a:tblGrid>
                <a:gridCol w="956518">
                  <a:extLst>
                    <a:ext uri="{9D8B030D-6E8A-4147-A177-3AD203B41FA5}">
                      <a16:colId xmlns:a16="http://schemas.microsoft.com/office/drawing/2014/main" val="2135503051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val="451285140"/>
                    </a:ext>
                  </a:extLst>
                </a:gridCol>
                <a:gridCol w="2715208">
                  <a:extLst>
                    <a:ext uri="{9D8B030D-6E8A-4147-A177-3AD203B41FA5}">
                      <a16:colId xmlns:a16="http://schemas.microsoft.com/office/drawing/2014/main" val="3246990218"/>
                    </a:ext>
                  </a:extLst>
                </a:gridCol>
                <a:gridCol w="2183363">
                  <a:extLst>
                    <a:ext uri="{9D8B030D-6E8A-4147-A177-3AD203B41FA5}">
                      <a16:colId xmlns:a16="http://schemas.microsoft.com/office/drawing/2014/main" val="3552495507"/>
                    </a:ext>
                  </a:extLst>
                </a:gridCol>
                <a:gridCol w="1101012">
                  <a:extLst>
                    <a:ext uri="{9D8B030D-6E8A-4147-A177-3AD203B41FA5}">
                      <a16:colId xmlns:a16="http://schemas.microsoft.com/office/drawing/2014/main" val="2118332515"/>
                    </a:ext>
                  </a:extLst>
                </a:gridCol>
                <a:gridCol w="578498">
                  <a:extLst>
                    <a:ext uri="{9D8B030D-6E8A-4147-A177-3AD203B41FA5}">
                      <a16:colId xmlns:a16="http://schemas.microsoft.com/office/drawing/2014/main" val="1657679506"/>
                    </a:ext>
                  </a:extLst>
                </a:gridCol>
                <a:gridCol w="582193">
                  <a:extLst>
                    <a:ext uri="{9D8B030D-6E8A-4147-A177-3AD203B41FA5}">
                      <a16:colId xmlns:a16="http://schemas.microsoft.com/office/drawing/2014/main" val="1556752290"/>
                    </a:ext>
                  </a:extLst>
                </a:gridCol>
              </a:tblGrid>
              <a:tr h="1081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Пункт Перечня к Постановлению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23 декабря 2021 года N 2425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Документы по стандартизации, устанавливающие требования к продукции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Пункт документа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Описание требования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Методики подтверждения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Возможности ИЦ ПолиЛаб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20303"/>
                  </a:ext>
                </a:extLst>
              </a:tr>
              <a:tr h="60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Техническая возможность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Область аккредитации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741596"/>
                  </a:ext>
                </a:extLst>
              </a:tr>
            </a:tbl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75E2AA38-0E94-4D16-A933-6FBE61EE74CC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0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3200" y="176926"/>
            <a:ext cx="11328000" cy="705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264" b="0" i="0">
                <a:solidFill>
                  <a:srgbClr val="008B94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519336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038674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5580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07734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smtClean="0"/>
              <a:t>Постановление Правительства РФ от 23 декабря 2021 г. № 2425</a:t>
            </a:r>
            <a:r>
              <a:rPr lang="ru-RU" b="1" kern="0" smtClean="0"/>
              <a:t/>
            </a:r>
            <a:br>
              <a:rPr lang="ru-RU" b="1" kern="0" smtClean="0"/>
            </a:br>
            <a:endParaRPr lang="ru-RU" kern="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163724"/>
              </p:ext>
            </p:extLst>
          </p:nvPr>
        </p:nvGraphicFramePr>
        <p:xfrm>
          <a:off x="676345" y="1320146"/>
          <a:ext cx="9559343" cy="5002110"/>
        </p:xfrm>
        <a:graphic>
          <a:graphicData uri="http://schemas.openxmlformats.org/drawingml/2006/table">
            <a:tbl>
              <a:tblPr/>
              <a:tblGrid>
                <a:gridCol w="947188">
                  <a:extLst>
                    <a:ext uri="{9D8B030D-6E8A-4147-A177-3AD203B41FA5}">
                      <a16:colId xmlns:a16="http://schemas.microsoft.com/office/drawing/2014/main" val="2825010762"/>
                    </a:ext>
                  </a:extLst>
                </a:gridCol>
                <a:gridCol w="970383">
                  <a:extLst>
                    <a:ext uri="{9D8B030D-6E8A-4147-A177-3AD203B41FA5}">
                      <a16:colId xmlns:a16="http://schemas.microsoft.com/office/drawing/2014/main" val="2873525717"/>
                    </a:ext>
                  </a:extLst>
                </a:gridCol>
                <a:gridCol w="2724539">
                  <a:extLst>
                    <a:ext uri="{9D8B030D-6E8A-4147-A177-3AD203B41FA5}">
                      <a16:colId xmlns:a16="http://schemas.microsoft.com/office/drawing/2014/main" val="2980811586"/>
                    </a:ext>
                  </a:extLst>
                </a:gridCol>
                <a:gridCol w="2164702">
                  <a:extLst>
                    <a:ext uri="{9D8B030D-6E8A-4147-A177-3AD203B41FA5}">
                      <a16:colId xmlns:a16="http://schemas.microsoft.com/office/drawing/2014/main" val="436263135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val="2357679198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val="1750025535"/>
                    </a:ext>
                  </a:extLst>
                </a:gridCol>
                <a:gridCol w="727788">
                  <a:extLst>
                    <a:ext uri="{9D8B030D-6E8A-4147-A177-3AD203B41FA5}">
                      <a16:colId xmlns:a16="http://schemas.microsoft.com/office/drawing/2014/main" val="2882341023"/>
                    </a:ext>
                  </a:extLst>
                </a:gridCol>
              </a:tblGrid>
              <a:tr h="270778">
                <a:tc rowSpan="14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5.7.4.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Трубы напорные полимерные однослойные из полиэтилена повышенной термостойкости PE-RT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ГОСТ 32415-2013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"Трубы напорные из термопластов и соединительные детали к ним для систем водоснабжения и отопления. Общие технические условия"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534679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4.1.1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Номинальные толщина стенки и наружный диаметр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п.5.6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73758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4.1.2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Серия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п.5.6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75728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4.1.3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(ср. наружный диаметр, овальность)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18434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п.4.1.4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(толщина стенки)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276882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Внешний вид, цвет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п.8.2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249089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5.1.2 табл. 13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труб к внутреннему давлению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799341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Термическая стабильность труб при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действии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внутреннего давления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8186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5.1.4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Изменение длины после прогрева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27078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717608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п.5.1.5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Относительное удлинение при разрыве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29745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5.1.7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Ударная прочность по Шарпи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п.8.14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323567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5.4.1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Длительная гидростатическая прочность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ИСО 12162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69147"/>
                  </a:ext>
                </a:extLst>
              </a:tr>
              <a:tr h="442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5.4.2.7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MRS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12162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54866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428280"/>
                  </a:ext>
                </a:extLst>
              </a:tr>
              <a:tr h="115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5.6.1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Маркировка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п.5.6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359134"/>
                  </a:ext>
                </a:extLst>
              </a:tr>
              <a:tr h="288062">
                <a:tc rowSpan="14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5.7.5.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Трубы напорные полимерные однослойные из полипропилена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32415-2013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"Трубы напорные из термопластов и соединительные детали к ним для систем водоснабжения и отопления. Общие технические условия"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352726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4.1.1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Номинальные толщина стенки и наружный диаметр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п.5.6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751351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4.1.2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Серия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п.5.6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16622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4.1.3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(ср. наружный диаметр, овальность)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61824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п.4.1.4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Размеры труб (толщина стенки)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ИСО 3126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376705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Внешний вид, цвет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п.8.2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66824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5.1.2 табл. 10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Стойкость труб к внутреннему давлению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35260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Термическая стабильность труб при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действии внутреннего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давления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890643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5.1.4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Изменение длины после прогрева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27078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150280"/>
                  </a:ext>
                </a:extLst>
              </a:tr>
              <a:tr h="221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п.5.1.5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Относительное удлинение при разрыве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53652.1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Р 53652.3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131356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5.1.7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Ударная прочность по Шарпи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п.8.14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088613"/>
                  </a:ext>
                </a:extLst>
              </a:tr>
              <a:tr h="11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5.4.1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Длительная гидростатическая прочность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ИСО 12162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788709"/>
                  </a:ext>
                </a:extLst>
              </a:tr>
              <a:tr h="442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5.4.2.3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MRS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12162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1167-1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ISO 1167-2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54866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73784"/>
                  </a:ext>
                </a:extLst>
              </a:tr>
              <a:tr h="115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609" marR="4609" marT="46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 5.6.1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Маркировка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ГОСТ 32415 п.5.6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4609" marR="4609" marT="4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7719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152739"/>
              </p:ext>
            </p:extLst>
          </p:nvPr>
        </p:nvGraphicFramePr>
        <p:xfrm>
          <a:off x="657683" y="561751"/>
          <a:ext cx="9568673" cy="753521"/>
        </p:xfrm>
        <a:graphic>
          <a:graphicData uri="http://schemas.openxmlformats.org/drawingml/2006/table">
            <a:tbl>
              <a:tblPr/>
              <a:tblGrid>
                <a:gridCol w="956518">
                  <a:extLst>
                    <a:ext uri="{9D8B030D-6E8A-4147-A177-3AD203B41FA5}">
                      <a16:colId xmlns:a16="http://schemas.microsoft.com/office/drawing/2014/main" val="2135503051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val="451285140"/>
                    </a:ext>
                  </a:extLst>
                </a:gridCol>
                <a:gridCol w="2715208">
                  <a:extLst>
                    <a:ext uri="{9D8B030D-6E8A-4147-A177-3AD203B41FA5}">
                      <a16:colId xmlns:a16="http://schemas.microsoft.com/office/drawing/2014/main" val="3246990218"/>
                    </a:ext>
                  </a:extLst>
                </a:gridCol>
                <a:gridCol w="2183363">
                  <a:extLst>
                    <a:ext uri="{9D8B030D-6E8A-4147-A177-3AD203B41FA5}">
                      <a16:colId xmlns:a16="http://schemas.microsoft.com/office/drawing/2014/main" val="3552495507"/>
                    </a:ext>
                  </a:extLst>
                </a:gridCol>
                <a:gridCol w="1101012">
                  <a:extLst>
                    <a:ext uri="{9D8B030D-6E8A-4147-A177-3AD203B41FA5}">
                      <a16:colId xmlns:a16="http://schemas.microsoft.com/office/drawing/2014/main" val="2118332515"/>
                    </a:ext>
                  </a:extLst>
                </a:gridCol>
                <a:gridCol w="877078">
                  <a:extLst>
                    <a:ext uri="{9D8B030D-6E8A-4147-A177-3AD203B41FA5}">
                      <a16:colId xmlns:a16="http://schemas.microsoft.com/office/drawing/2014/main" val="1657679506"/>
                    </a:ext>
                  </a:extLst>
                </a:gridCol>
                <a:gridCol w="755779">
                  <a:extLst>
                    <a:ext uri="{9D8B030D-6E8A-4147-A177-3AD203B41FA5}">
                      <a16:colId xmlns:a16="http://schemas.microsoft.com/office/drawing/2014/main" val="1556752290"/>
                    </a:ext>
                  </a:extLst>
                </a:gridCol>
              </a:tblGrid>
              <a:tr h="1081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Пункт Перечня к Постановлению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23 декабря 2021 года N 2425</a:t>
                      </a:r>
                    </a:p>
                  </a:txBody>
                  <a:tcPr marL="6505" marR="6505" marT="6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Документы по стандартизации, устанавливающие требования к продукции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Пункт документа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Описание требования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Методики подтверждения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Возможности ИЦ ПолиЛаб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20303"/>
                  </a:ext>
                </a:extLst>
              </a:tr>
              <a:tr h="60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Техническая возможность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Область аккредитации</a:t>
                      </a:r>
                    </a:p>
                  </a:txBody>
                  <a:tcPr marL="6505" marR="6505" marT="6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741596"/>
                  </a:ext>
                </a:extLst>
              </a:tr>
            </a:tbl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05010CC5-D20A-45EF-B7FB-39F09CB3CC68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3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381" y="3617217"/>
            <a:ext cx="5807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Перечень</a:t>
            </a:r>
            <a:b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утративших силу актов Правительства Российской Федерации</a:t>
            </a: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333333"/>
                </a:solidFill>
                <a:latin typeface="Arial" panose="020B0604020202020204" pitchFamily="34" charset="0"/>
              </a:rPr>
              <a:t>Постановление </a:t>
            </a: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Правительства Российской Федерации от 1 декабря 2009 г. </a:t>
            </a:r>
            <a:r>
              <a:rPr lang="ru-RU" sz="1200" b="1" dirty="0">
                <a:solidFill>
                  <a:srgbClr val="333333"/>
                </a:solidFill>
                <a:latin typeface="Arial" panose="020B0604020202020204" pitchFamily="34" charset="0"/>
              </a:rPr>
              <a:t>N 982 </a:t>
            </a:r>
            <a:endParaRPr lang="ru-RU" sz="1200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333333"/>
                </a:solidFill>
                <a:latin typeface="Arial" panose="020B0604020202020204" pitchFamily="34" charset="0"/>
              </a:rPr>
              <a:t>"</a:t>
            </a: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Об утверждении единого перечня продукции, подлежащей обязательной сертификации, и единого перечня продукции, подтверждение соответствия которой осуществляется в форме принятия декларации о соответствии" (Собрание законодательства Российской Федерации, 2009, N 50, ст. 6096</a:t>
            </a:r>
            <a:r>
              <a:rPr lang="ru-RU" sz="1200" dirty="0" smtClean="0">
                <a:solidFill>
                  <a:srgbClr val="333333"/>
                </a:solidFill>
                <a:latin typeface="Arial" panose="020B0604020202020204" pitchFamily="34" charset="0"/>
              </a:rPr>
              <a:t>)…. </a:t>
            </a:r>
            <a:endParaRPr lang="ru-RU" sz="1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3200" y="176926"/>
            <a:ext cx="11328000" cy="705600"/>
          </a:xfrm>
        </p:spPr>
        <p:txBody>
          <a:bodyPr>
            <a:normAutofit/>
          </a:bodyPr>
          <a:lstStyle/>
          <a:p>
            <a:r>
              <a:rPr lang="ru-RU" dirty="0" smtClean="0"/>
              <a:t>Постановление </a:t>
            </a:r>
            <a:r>
              <a:rPr lang="ru-RU" dirty="0"/>
              <a:t>Правительства РФ от 23 декабря 2021 г. № 2425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6E6CE05B-66C6-43B1-AD00-EC63BBD9F56B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37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8566" t="34219" r="37890" b="42040"/>
          <a:stretch/>
        </p:blipFill>
        <p:spPr>
          <a:xfrm>
            <a:off x="92512" y="739915"/>
            <a:ext cx="6385448" cy="2778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7111" t="23080" r="39978" b="12109"/>
          <a:stretch/>
        </p:blipFill>
        <p:spPr>
          <a:xfrm>
            <a:off x="6739336" y="443704"/>
            <a:ext cx="4942552" cy="5474826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 bwMode="auto">
          <a:xfrm>
            <a:off x="6577668" y="2324083"/>
            <a:ext cx="5265888" cy="71763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Ваши контакты в СИБУР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46"/>
          </p:nvPr>
        </p:nvSpPr>
        <p:spPr>
          <a:xfrm>
            <a:off x="1357719" y="3577198"/>
            <a:ext cx="1824000" cy="231140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dirty="0" smtClean="0"/>
              <a:t>Щапова </a:t>
            </a:r>
          </a:p>
          <a:p>
            <a:pPr algn="ctr">
              <a:spcAft>
                <a:spcPts val="0"/>
              </a:spcAft>
            </a:pPr>
            <a:r>
              <a:rPr lang="ru-RU" dirty="0" smtClean="0"/>
              <a:t>Елена</a:t>
            </a:r>
          </a:p>
          <a:p>
            <a:pPr algn="ctr">
              <a:spcAft>
                <a:spcPts val="0"/>
              </a:spcAft>
            </a:pPr>
            <a:r>
              <a:rPr lang="ru-RU" dirty="0" smtClean="0"/>
              <a:t>Александровна</a:t>
            </a:r>
            <a:endParaRPr lang="ru-RU" dirty="0"/>
          </a:p>
          <a:p>
            <a:pPr algn="ctr">
              <a:spcAft>
                <a:spcPts val="0"/>
              </a:spcAft>
            </a:pPr>
            <a:r>
              <a:rPr lang="ru-RU" sz="1200" dirty="0" smtClean="0"/>
              <a:t>Главный эксперт</a:t>
            </a:r>
            <a:endParaRPr lang="ru-RU" sz="1200" dirty="0"/>
          </a:p>
          <a:p>
            <a:pPr algn="ctr">
              <a:spcAft>
                <a:spcPts val="0"/>
              </a:spcAft>
            </a:pPr>
            <a:r>
              <a:rPr lang="ru-RU" sz="1200" dirty="0" smtClean="0"/>
              <a:t>Испытательный центр</a:t>
            </a:r>
            <a:endParaRPr lang="ru-RU" sz="1200" dirty="0"/>
          </a:p>
          <a:p>
            <a:pPr algn="ctr">
              <a:spcAft>
                <a:spcPts val="0"/>
              </a:spcAft>
            </a:pPr>
            <a:endParaRPr lang="ru-RU" sz="1200" dirty="0"/>
          </a:p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3D4C"/>
                </a:solidFill>
              </a:rPr>
              <a:t>+7 </a:t>
            </a:r>
            <a:r>
              <a:rPr lang="en-US" sz="1200" dirty="0" smtClean="0">
                <a:solidFill>
                  <a:srgbClr val="003D4C"/>
                </a:solidFill>
              </a:rPr>
              <a:t>9</a:t>
            </a:r>
            <a:r>
              <a:rPr lang="ru-RU" sz="1200" dirty="0" smtClean="0">
                <a:solidFill>
                  <a:srgbClr val="003D4C"/>
                </a:solidFill>
              </a:rPr>
              <a:t>13 828 57 57</a:t>
            </a:r>
            <a:endParaRPr lang="ru-RU" sz="1200" dirty="0">
              <a:solidFill>
                <a:srgbClr val="003D4C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200" dirty="0" smtClean="0">
                <a:solidFill>
                  <a:srgbClr val="003D4C"/>
                </a:solidFill>
              </a:rPr>
              <a:t>schapovae@sibur.ru</a:t>
            </a:r>
            <a:endParaRPr lang="ru-RU" sz="1200" dirty="0">
              <a:solidFill>
                <a:srgbClr val="003D4C"/>
              </a:solidFill>
            </a:endParaRPr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3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" b="1034"/>
          <a:stretch>
            <a:fillRect/>
          </a:stretch>
        </p:blipFill>
        <p:spPr>
          <a:xfrm>
            <a:off x="1272815" y="1006058"/>
            <a:ext cx="2111375" cy="2141538"/>
          </a:xfr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54" y="161882"/>
            <a:ext cx="6092503" cy="6092503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7C5D5A10-8F95-4504-A7F3-6894890701C4}" type="datetime1">
              <a:rPr lang="ru-RU" smtClean="0"/>
              <a:t>22.12.2022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МЕТОДЫ ИСПЫТАНИЙ ТРУБ И ТРУБНЫХ МАРОК ПОЛИМЕРОВ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6730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ru-RU" sz="2267" i="1" dirty="0"/>
              <a:t>Подписывайтесь на новости СИБУР ПолиЛаб в социальных сетях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35" y="5095402"/>
            <a:ext cx="547077" cy="5470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8086"/>
            <a:ext cx="1714543" cy="1714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76" y="5095402"/>
            <a:ext cx="508305" cy="53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5" y="5080001"/>
            <a:ext cx="1474580" cy="1453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04" y="0"/>
            <a:ext cx="12192000" cy="406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4543" y="5845357"/>
            <a:ext cx="3983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11"/>
              </a:rPr>
              <a:t>https://vk.com/sibur_polylab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38835" y="5845356"/>
            <a:ext cx="285687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33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2"/>
              </a:rPr>
              <a:t>https://t.me/siburpolylab</a:t>
            </a:r>
            <a:endParaRPr lang="ru-RU" sz="240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2F45BE95-25FE-42BC-8EE0-36D9CAF65277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4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3" y="174778"/>
            <a:ext cx="11328000" cy="705600"/>
          </a:xfrm>
        </p:spPr>
        <p:txBody>
          <a:bodyPr/>
          <a:lstStyle/>
          <a:p>
            <a:r>
              <a:rPr lang="ru-RU" sz="2000" dirty="0" err="1" smtClean="0"/>
              <a:t>Термостабильность</a:t>
            </a:r>
            <a:r>
              <a:rPr lang="ru-RU" sz="2000" dirty="0" smtClean="0"/>
              <a:t>. Оценка </a:t>
            </a:r>
            <a:r>
              <a:rPr lang="ru-RU" sz="2000" dirty="0"/>
              <a:t>работы системы стабилизации материала по </a:t>
            </a:r>
            <a:r>
              <a:rPr lang="en-US" sz="2000" dirty="0" smtClean="0"/>
              <a:t>OIT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en-US" sz="2000" dirty="0" smtClean="0"/>
              <a:t>ISO </a:t>
            </a:r>
            <a:r>
              <a:rPr lang="en-US" sz="2000" dirty="0"/>
              <a:t>11357-6, ASTM D3895, </a:t>
            </a:r>
            <a:r>
              <a:rPr lang="ru-RU" sz="2000" dirty="0"/>
              <a:t>ГОСТ Р 56756, ГОСТ 32415, ГОСТ </a:t>
            </a:r>
            <a:r>
              <a:rPr lang="ru-RU" sz="2000" dirty="0" smtClean="0"/>
              <a:t>18599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08436" y="2155825"/>
            <a:ext cx="6257636" cy="2265363"/>
          </a:xfrm>
        </p:spPr>
        <p:txBody>
          <a:bodyPr/>
          <a:lstStyle/>
          <a:p>
            <a:pPr algn="ctr"/>
            <a:r>
              <a:rPr lang="ru-RU" sz="1600" b="1" dirty="0"/>
              <a:t>Основные этапы испытания:</a:t>
            </a:r>
          </a:p>
          <a:p>
            <a:pPr marL="457189" indent="-457189">
              <a:buClrTx/>
              <a:buAutoNum type="arabicPeriod"/>
            </a:pPr>
            <a:r>
              <a:rPr lang="ru-RU" sz="1600" dirty="0"/>
              <a:t>Нагрев в атмосфере азота до заданной температуры </a:t>
            </a:r>
            <a:r>
              <a:rPr lang="ru-RU" sz="1600" dirty="0" smtClean="0"/>
              <a:t>в </a:t>
            </a:r>
            <a:r>
              <a:rPr lang="ru-RU" sz="1600" dirty="0"/>
              <a:t>инертной среде</a:t>
            </a:r>
            <a:r>
              <a:rPr lang="en-US" sz="1600" dirty="0"/>
              <a:t> </a:t>
            </a:r>
            <a:r>
              <a:rPr lang="ru-RU" sz="1600" dirty="0"/>
              <a:t>для препятствия начала процесса окисления и деструкции.</a:t>
            </a:r>
          </a:p>
          <a:p>
            <a:pPr marL="457189" indent="-457189">
              <a:buClrTx/>
              <a:buAutoNum type="arabicPeriod"/>
            </a:pPr>
            <a:r>
              <a:rPr lang="ru-RU" sz="1600" dirty="0"/>
              <a:t>Достижение равновесного состояния образца.</a:t>
            </a:r>
          </a:p>
          <a:p>
            <a:pPr marL="457189" indent="-457189">
              <a:buClrTx/>
              <a:buAutoNum type="arabicPeriod"/>
            </a:pPr>
            <a:r>
              <a:rPr lang="ru-RU" sz="1600" dirty="0"/>
              <a:t>Замена инертной атмосферы на кислород и выдержка при постоянной температуре до тех пор, пока реакция окисления не отобразится на термической кривой</a:t>
            </a:r>
            <a:r>
              <a:rPr lang="ru-RU" sz="1600" dirty="0" smtClean="0"/>
              <a:t>.</a:t>
            </a:r>
            <a:endParaRPr lang="ru-RU" sz="1333" dirty="0"/>
          </a:p>
          <a:p>
            <a:pPr>
              <a:buClrTx/>
            </a:pPr>
            <a:endParaRPr lang="ru-RU" sz="1333" dirty="0"/>
          </a:p>
          <a:p>
            <a:endParaRPr lang="ru-RU" sz="1333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885113" y="1179513"/>
            <a:ext cx="4306887" cy="2782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7698393" y="3801333"/>
            <a:ext cx="4305620" cy="2484377"/>
            <a:chOff x="611560" y="2903852"/>
            <a:chExt cx="3096344" cy="178661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903852"/>
              <a:ext cx="3096344" cy="178661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018303" y="3817612"/>
              <a:ext cx="430682" cy="228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038622"/>
              <a:r>
                <a:rPr lang="en-US" sz="1467" dirty="0">
                  <a:solidFill>
                    <a:prstClr val="black"/>
                  </a:solidFill>
                  <a:latin typeface="Arial"/>
                </a:rPr>
                <a:t>OIT</a:t>
              </a:r>
              <a:endParaRPr lang="ru-RU" sz="1467" dirty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2" name="Прямая со стрелкой 11"/>
            <p:cNvCxnSpPr>
              <a:stCxn id="11" idx="2"/>
            </p:cNvCxnSpPr>
            <p:nvPr/>
          </p:nvCxnSpPr>
          <p:spPr bwMode="auto">
            <a:xfrm flipH="1">
              <a:off x="3072138" y="4079222"/>
              <a:ext cx="161506" cy="2860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Прямая со стрелкой 12"/>
            <p:cNvCxnSpPr>
              <a:stCxn id="11" idx="2"/>
            </p:cNvCxnSpPr>
            <p:nvPr/>
          </p:nvCxnSpPr>
          <p:spPr bwMode="auto">
            <a:xfrm>
              <a:off x="3233644" y="4079222"/>
              <a:ext cx="107671" cy="2889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Объект 3"/>
          <p:cNvSpPr txBox="1">
            <a:spLocks/>
          </p:cNvSpPr>
          <p:nvPr/>
        </p:nvSpPr>
        <p:spPr bwMode="auto">
          <a:xfrm>
            <a:off x="397729" y="1054317"/>
            <a:ext cx="6996227" cy="113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103871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865" indent="-162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64284" indent="-1731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92892" indent="-150152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992892" algn="l"/>
              </a:tabLst>
              <a:defRPr sz="1000" b="0">
                <a:solidFill>
                  <a:schemeClr val="tx1"/>
                </a:solidFill>
                <a:latin typeface="+mn-lt"/>
              </a:defRPr>
            </a:lvl4pPr>
            <a:lvl5pPr marL="1220148" indent="-12715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000" b="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1219170">
              <a:buClr>
                <a:srgbClr val="B2D2D8"/>
              </a:buClr>
            </a:pPr>
            <a:r>
              <a:rPr lang="en-US" sz="1600" b="1" kern="0" dirty="0">
                <a:solidFill>
                  <a:prstClr val="black"/>
                </a:solidFill>
                <a:latin typeface="Arial"/>
              </a:rPr>
              <a:t>OIT </a:t>
            </a:r>
            <a:r>
              <a:rPr lang="en-US" sz="1600" kern="0" dirty="0">
                <a:solidFill>
                  <a:prstClr val="black"/>
                </a:solidFill>
                <a:latin typeface="Arial"/>
              </a:rPr>
              <a:t>(</a:t>
            </a:r>
            <a:r>
              <a:rPr lang="ru-RU" sz="1600" kern="0" dirty="0">
                <a:solidFill>
                  <a:prstClr val="black"/>
                </a:solidFill>
                <a:latin typeface="Arial"/>
              </a:rPr>
              <a:t>индукционный период окисления или время окислительной индукции</a:t>
            </a:r>
            <a:r>
              <a:rPr lang="en-US" sz="1600" kern="0" dirty="0">
                <a:solidFill>
                  <a:prstClr val="black"/>
                </a:solidFill>
                <a:latin typeface="Arial"/>
              </a:rPr>
              <a:t>) – </a:t>
            </a:r>
            <a:r>
              <a:rPr lang="ru-RU" sz="1600" kern="0" dirty="0">
                <a:solidFill>
                  <a:prstClr val="black"/>
                </a:solidFill>
                <a:latin typeface="Arial"/>
              </a:rPr>
              <a:t>время, в течение которого система стабилизации препятствует окислению полимерного материала и началу его деструкции.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7729" y="4737403"/>
            <a:ext cx="688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38622"/>
            <a:r>
              <a:rPr lang="ru-RU" sz="1600" dirty="0">
                <a:solidFill>
                  <a:prstClr val="black"/>
                </a:solidFill>
                <a:latin typeface="Arial"/>
              </a:rPr>
              <a:t>По величине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OIT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можно оценить уровень стабилизации (антиоксиданты фенольного типа) материала и однородность распределения. При недостаточном количестве антиоксидантов (сниженный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OIT)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 возможно 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преждевременное 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>разрушение труб в ходе их эксплуатации</a:t>
            </a:r>
            <a:r>
              <a:rPr lang="ru-RU" sz="1600" dirty="0" smtClean="0">
                <a:solidFill>
                  <a:prstClr val="black"/>
                </a:solidFill>
                <a:latin typeface="Arial"/>
              </a:rPr>
              <a:t>.</a:t>
            </a:r>
            <a:endParaRPr lang="ru-RU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0C907836-5499-46D3-AF80-F34C113C656B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3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9289" y="878355"/>
            <a:ext cx="5620175" cy="966499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103900" tIns="51951" rIns="103900" bIns="51951">
            <a:spAutoFit/>
          </a:bodyPr>
          <a:lstStyle/>
          <a:p>
            <a:pPr algn="just" defTabSz="1038150"/>
            <a:r>
              <a:rPr lang="ru-RU" sz="1600" b="1" dirty="0">
                <a:solidFill>
                  <a:prstClr val="black"/>
                </a:solidFill>
                <a:latin typeface="Arial"/>
              </a:rPr>
              <a:t>Сущность метода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:</a:t>
            </a:r>
            <a:endParaRPr lang="ru-RU" sz="1600" b="1" dirty="0">
              <a:solidFill>
                <a:prstClr val="black"/>
              </a:solidFill>
              <a:latin typeface="Arial"/>
            </a:endParaRPr>
          </a:p>
          <a:p>
            <a:pPr algn="just" defTabSz="1038150"/>
            <a:r>
              <a:rPr lang="ru-RU" sz="1333" dirty="0">
                <a:solidFill>
                  <a:prstClr val="black"/>
                </a:solidFill>
                <a:latin typeface="Arial"/>
              </a:rPr>
              <a:t>Определение потери массы испытуемого материала после сушки при (105±2) °С</a:t>
            </a:r>
            <a:r>
              <a:rPr lang="ru-RU" sz="1333" b="1" dirty="0">
                <a:solidFill>
                  <a:prstClr val="black"/>
                </a:solidFill>
                <a:latin typeface="Arial"/>
              </a:rPr>
              <a:t>. 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Стандарт распространяется на полиэтилен низкого и высокого давления, а также на композиции на его основе.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2106438"/>
            <a:ext cx="5620175" cy="1581859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 lIns="103900" tIns="51951" rIns="103900" bIns="51951">
            <a:spAutoFit/>
          </a:bodyPr>
          <a:lstStyle/>
          <a:p>
            <a:pPr algn="just" defTabSz="1038622"/>
            <a:r>
              <a:rPr lang="ru-RU" sz="1600" b="1" dirty="0">
                <a:solidFill>
                  <a:prstClr val="black"/>
                </a:solidFill>
                <a:latin typeface="Arial"/>
              </a:rPr>
              <a:t>Проведение испытаний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:</a:t>
            </a:r>
            <a:endParaRPr lang="ru-RU" sz="1600" b="1" dirty="0">
              <a:solidFill>
                <a:prstClr val="black"/>
              </a:solidFill>
              <a:latin typeface="Arial"/>
            </a:endParaRPr>
          </a:p>
          <a:p>
            <a:pPr algn="just" defTabSz="1038622"/>
            <a:r>
              <a:rPr lang="ru-RU" sz="1333" dirty="0">
                <a:solidFill>
                  <a:prstClr val="black"/>
                </a:solidFill>
                <a:latin typeface="Arial"/>
              </a:rPr>
              <a:t>Образец, в виде гранул или порошка, помещают в высушенный и охлажденный стаканчик взвешивают с той же погрешностью и сушат при температуре (105±2)°С в течение 2 ч</a:t>
            </a:r>
            <a:r>
              <a:rPr lang="en-US" sz="1333" dirty="0">
                <a:solidFill>
                  <a:prstClr val="black"/>
                </a:solidFill>
                <a:latin typeface="Arial"/>
              </a:rPr>
              <a:t> (</a:t>
            </a:r>
            <a:r>
              <a:rPr lang="ru-RU" sz="1333" dirty="0" smtClean="0">
                <a:solidFill>
                  <a:prstClr val="black"/>
                </a:solidFill>
                <a:latin typeface="Arial"/>
              </a:rPr>
              <a:t>ГОСТ 26359) 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либо 65 мин </a:t>
            </a:r>
            <a:r>
              <a:rPr lang="ru-RU" sz="1333" dirty="0" smtClean="0">
                <a:solidFill>
                  <a:prstClr val="black"/>
                </a:solidFill>
                <a:latin typeface="Arial"/>
              </a:rPr>
              <a:t>(</a:t>
            </a:r>
            <a:r>
              <a:rPr lang="en-US" sz="1333" dirty="0" smtClean="0">
                <a:solidFill>
                  <a:prstClr val="black"/>
                </a:solidFill>
                <a:latin typeface="Arial"/>
              </a:rPr>
              <a:t>ÖNORM </a:t>
            </a:r>
            <a:r>
              <a:rPr lang="en-US" sz="1333" dirty="0">
                <a:solidFill>
                  <a:prstClr val="black"/>
                </a:solidFill>
                <a:latin typeface="Arial"/>
              </a:rPr>
              <a:t>EN 12099)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, если в стандарте на материал нет иных указаний. Затем стаканчик с навеской охлаждают в эксикаторе в течение 1 ч до температуры (23±2)°С и взвешивают.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35360" y="3876348"/>
                <a:ext cx="5631904" cy="1968247"/>
              </a:xfrm>
              <a:prstGeom prst="rect">
                <a:avLst/>
              </a:prstGeom>
            </p:spPr>
            <p:txBody>
              <a:bodyPr wrap="square" lIns="103900" tIns="51951" rIns="103900" bIns="51951">
                <a:spAutoFit/>
              </a:bodyPr>
              <a:lstStyle/>
              <a:p>
                <a:pPr algn="just" defTabSz="1038150"/>
                <a:r>
                  <a:rPr lang="ru-RU" sz="1333" b="1" dirty="0">
                    <a:solidFill>
                      <a:prstClr val="black"/>
                    </a:solidFill>
                    <a:latin typeface="Arial"/>
                  </a:rPr>
                  <a:t>Обработка результатов</a:t>
                </a:r>
                <a:r>
                  <a:rPr lang="en-US" sz="1333" b="1" dirty="0">
                    <a:solidFill>
                      <a:prstClr val="black"/>
                    </a:solidFill>
                    <a:latin typeface="Arial"/>
                  </a:rPr>
                  <a:t>:</a:t>
                </a:r>
                <a:endParaRPr lang="ru-RU" sz="1333" b="1" dirty="0">
                  <a:solidFill>
                    <a:prstClr val="black"/>
                  </a:solidFill>
                  <a:latin typeface="Arial"/>
                </a:endParaRPr>
              </a:p>
              <a:p>
                <a:pPr algn="just" defTabSz="1038150"/>
                <a:r>
                  <a:rPr lang="ru-RU" sz="1333" dirty="0">
                    <a:solidFill>
                      <a:prstClr val="black"/>
                    </a:solidFill>
                    <a:latin typeface="Arial"/>
                  </a:rPr>
                  <a:t>За окончательный результат принимают среднее арифметическое </a:t>
                </a:r>
                <a:br>
                  <a:rPr lang="ru-RU" sz="1333" dirty="0">
                    <a:solidFill>
                      <a:prstClr val="black"/>
                    </a:solidFill>
                    <a:latin typeface="Arial"/>
                  </a:rPr>
                </a:br>
                <a:r>
                  <a:rPr lang="ru-RU" sz="1333" dirty="0">
                    <a:solidFill>
                      <a:prstClr val="black"/>
                    </a:solidFill>
                    <a:latin typeface="Arial"/>
                  </a:rPr>
                  <a:t>двух параллельных испытаний</a:t>
                </a:r>
              </a:p>
              <a:p>
                <a:pPr algn="just" defTabSz="1038150"/>
                <a:r>
                  <a:rPr lang="ru-RU" sz="1333" b="1" dirty="0">
                    <a:solidFill>
                      <a:prstClr val="black"/>
                    </a:solidFill>
                    <a:latin typeface="Arial"/>
                  </a:rPr>
                  <a:t>Массовая доля летучих веществ</a:t>
                </a:r>
                <a:r>
                  <a:rPr lang="en-US" sz="1333" b="1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ru-RU" sz="133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333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X)</a:t>
                </a:r>
                <a:r>
                  <a:rPr lang="en-US" sz="1333" b="1" dirty="0">
                    <a:solidFill>
                      <a:prstClr val="black"/>
                    </a:solidFill>
                    <a:latin typeface="Arial"/>
                  </a:rPr>
                  <a:t>, % </a:t>
                </a:r>
                <a:r>
                  <a:rPr lang="en-US" sz="1333" i="1" dirty="0">
                    <a:solidFill>
                      <a:prstClr val="black"/>
                    </a:solidFill>
                    <a:latin typeface="Arial"/>
                  </a:rPr>
                  <a:t>(ppm </a:t>
                </a:r>
                <a:r>
                  <a:rPr lang="ru-RU" sz="1333" i="1" dirty="0">
                    <a:solidFill>
                      <a:prstClr val="black"/>
                    </a:solidFill>
                    <a:latin typeface="Arial"/>
                  </a:rPr>
                  <a:t>по </a:t>
                </a:r>
                <a:r>
                  <a:rPr lang="en-US" sz="1333" i="1" dirty="0">
                    <a:solidFill>
                      <a:prstClr val="black"/>
                    </a:solidFill>
                    <a:latin typeface="Arial"/>
                  </a:rPr>
                  <a:t>DIN EN 12099)</a:t>
                </a:r>
                <a:endParaRPr lang="ru-RU" sz="1333" i="1" dirty="0">
                  <a:solidFill>
                    <a:prstClr val="black"/>
                  </a:solidFill>
                  <a:latin typeface="Arial"/>
                </a:endParaRPr>
              </a:p>
              <a:p>
                <a:pPr algn="just" defTabSz="10381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33" i="1" dirty="0">
                          <a:solidFill>
                            <a:prstClr val="black"/>
                          </a:solidFill>
                          <a:latin typeface="Cambria Math"/>
                        </a:rPr>
                        <m:t>𝑋</m:t>
                      </m:r>
                      <m:r>
                        <a:rPr lang="en-US" sz="1333" i="1" dirty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l-GR" sz="1333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333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333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US" sz="1333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333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33" i="1" dirty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333" i="1" dirty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333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1333" i="1" dirty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333" i="1" dirty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en-US" sz="1333" i="1" dirty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l-GR" sz="1333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33" i="1" dirty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333" i="1" dirty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333" i="1" dirty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ru-RU" sz="1333" i="1" dirty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ru-RU" sz="1333" i="1" dirty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1333" i="1" dirty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100</m:t>
                      </m:r>
                    </m:oMath>
                  </m:oMathPara>
                </a14:m>
                <a:endParaRPr lang="ru-RU" sz="1333" dirty="0">
                  <a:solidFill>
                    <a:prstClr val="black"/>
                  </a:solidFill>
                  <a:latin typeface="Arial"/>
                </a:endParaRPr>
              </a:p>
              <a:p>
                <a:pPr algn="just" defTabSz="1038150"/>
                <a:r>
                  <a:rPr lang="en-US" sz="1333" dirty="0">
                    <a:solidFill>
                      <a:prstClr val="black"/>
                    </a:solidFill>
                    <a:latin typeface="Arial"/>
                  </a:rPr>
                  <a:t>m</a:t>
                </a:r>
                <a:r>
                  <a:rPr lang="ru-RU" sz="1333" dirty="0">
                    <a:solidFill>
                      <a:prstClr val="black"/>
                    </a:solidFill>
                    <a:latin typeface="Arial"/>
                  </a:rPr>
                  <a:t> – масса стаканчика с навеской до сушки, г;</a:t>
                </a:r>
                <a:endParaRPr lang="ru-RU" sz="1333" b="1" dirty="0">
                  <a:solidFill>
                    <a:prstClr val="black"/>
                  </a:solidFill>
                  <a:latin typeface="Arial"/>
                </a:endParaRPr>
              </a:p>
              <a:p>
                <a:pPr algn="just" defTabSz="1038150"/>
                <a:r>
                  <a:rPr lang="en-US" sz="1333" dirty="0">
                    <a:solidFill>
                      <a:prstClr val="black"/>
                    </a:solidFill>
                    <a:latin typeface="Arial"/>
                  </a:rPr>
                  <a:t>m</a:t>
                </a:r>
                <a:r>
                  <a:rPr lang="en-US" sz="1333" baseline="-25000" dirty="0">
                    <a:solidFill>
                      <a:prstClr val="black"/>
                    </a:solidFill>
                    <a:latin typeface="Arial"/>
                  </a:rPr>
                  <a:t>1</a:t>
                </a:r>
                <a:r>
                  <a:rPr lang="ru-RU" sz="1333" dirty="0">
                    <a:solidFill>
                      <a:prstClr val="black"/>
                    </a:solidFill>
                    <a:latin typeface="Arial"/>
                  </a:rPr>
                  <a:t> – масса стаканчика с навеской после сушки, г;</a:t>
                </a:r>
                <a:endParaRPr lang="ru-RU" sz="1333" b="1" dirty="0">
                  <a:solidFill>
                    <a:prstClr val="black"/>
                  </a:solidFill>
                  <a:latin typeface="Arial"/>
                </a:endParaRPr>
              </a:p>
              <a:p>
                <a:pPr algn="just" defTabSz="1038150"/>
                <a:r>
                  <a:rPr lang="en-US" sz="1333" dirty="0">
                    <a:solidFill>
                      <a:prstClr val="black"/>
                    </a:solidFill>
                    <a:latin typeface="Arial"/>
                  </a:rPr>
                  <a:t>m</a:t>
                </a:r>
                <a:r>
                  <a:rPr lang="ru-RU" sz="1333" baseline="-25000" dirty="0">
                    <a:solidFill>
                      <a:prstClr val="black"/>
                    </a:solidFill>
                    <a:latin typeface="Arial"/>
                  </a:rPr>
                  <a:t>2</a:t>
                </a:r>
                <a:r>
                  <a:rPr lang="ru-RU" sz="1333" dirty="0">
                    <a:solidFill>
                      <a:prstClr val="black"/>
                    </a:solidFill>
                    <a:latin typeface="Arial"/>
                  </a:rPr>
                  <a:t> – масса пустого стаканчика, г.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3876348"/>
                <a:ext cx="5631904" cy="1968247"/>
              </a:xfrm>
              <a:prstGeom prst="rect">
                <a:avLst/>
              </a:prstGeom>
              <a:blipFill>
                <a:blip r:embed="rId2"/>
                <a:stretch>
                  <a:fillRect t="-310" r="-108" b="-18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48" y="1137478"/>
            <a:ext cx="2717953" cy="14147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/>
          <a:stretch/>
        </p:blipFill>
        <p:spPr>
          <a:xfrm>
            <a:off x="9485486" y="515468"/>
            <a:ext cx="2461551" cy="2658772"/>
          </a:xfrm>
          <a:prstGeom prst="rect">
            <a:avLst/>
          </a:prstGeom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45" y="3876348"/>
            <a:ext cx="1344149" cy="189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8304" y="5814366"/>
            <a:ext cx="11323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8622"/>
            <a:r>
              <a:rPr lang="ru-RU" sz="1400" dirty="0">
                <a:solidFill>
                  <a:prstClr val="black"/>
                </a:solidFill>
                <a:latin typeface="Arial"/>
              </a:rPr>
              <a:t>Ограничение по количеству летучих для трубных марок ПЭ – 0,035 % (350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ppm)</a:t>
            </a:r>
            <a:r>
              <a:rPr lang="ru-RU" sz="1400" dirty="0">
                <a:solidFill>
                  <a:prstClr val="black"/>
                </a:solidFill>
                <a:latin typeface="Arial"/>
              </a:rPr>
              <a:t>. При превышении показателя возможны дефекты при производстве труб в виде 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пузырей и пор, </a:t>
            </a:r>
            <a:r>
              <a:rPr lang="ru-RU" sz="1400" dirty="0">
                <a:solidFill>
                  <a:prstClr val="black"/>
                </a:solidFill>
                <a:latin typeface="Arial"/>
              </a:rPr>
              <a:t>шероховатости стенки 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трубы, запах, плохая свариваемость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.</a:t>
            </a:r>
            <a:endParaRPr lang="ru-RU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3108" y="147398"/>
            <a:ext cx="801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3885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8C95"/>
                </a:solidFill>
                <a:latin typeface="Arial"/>
              </a:rPr>
              <a:t>Массовая доля летучих веществ. ГОСТ 26359, </a:t>
            </a:r>
            <a:r>
              <a:rPr lang="en-US" sz="2000" dirty="0">
                <a:solidFill>
                  <a:srgbClr val="008C95"/>
                </a:solidFill>
                <a:latin typeface="Arial"/>
              </a:rPr>
              <a:t>Ö</a:t>
            </a:r>
            <a:r>
              <a:rPr lang="en-US" sz="2000" dirty="0" smtClean="0">
                <a:solidFill>
                  <a:srgbClr val="008C95"/>
                </a:solidFill>
                <a:latin typeface="Arial"/>
              </a:rPr>
              <a:t>NORM EN 12099</a:t>
            </a:r>
            <a:endParaRPr lang="ru-RU" sz="2000" dirty="0">
              <a:solidFill>
                <a:srgbClr val="008C95"/>
              </a:solidFill>
              <a:latin typeface="Arial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B3823D76-DC36-4E2F-A074-3021B2A0ACDD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1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9629" y="4924098"/>
            <a:ext cx="209894" cy="474249"/>
          </a:xfrm>
          <a:prstGeom prst="rect">
            <a:avLst/>
          </a:prstGeom>
          <a:noFill/>
        </p:spPr>
        <p:txBody>
          <a:bodyPr wrap="none" lIns="103900" tIns="51951" rIns="103900" bIns="51951" rtlCol="0">
            <a:spAutoFit/>
          </a:bodyPr>
          <a:lstStyle/>
          <a:p>
            <a:pPr defTabSz="1038622"/>
            <a:r>
              <a:rPr lang="ru-RU" sz="1200" b="1" i="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1200" b="1" i="1" dirty="0">
                <a:solidFill>
                  <a:prstClr val="black"/>
                </a:solidFill>
                <a:latin typeface="Arial"/>
              </a:rPr>
            </a:br>
            <a:endParaRPr lang="ru-RU" sz="1200" b="1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020" y="886484"/>
            <a:ext cx="11301425" cy="11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38622"/>
            <a:r>
              <a:rPr lang="ru-RU" sz="1333" dirty="0">
                <a:solidFill>
                  <a:prstClr val="black"/>
                </a:solidFill>
                <a:latin typeface="Arial"/>
              </a:rPr>
              <a:t>Нормирование параметра: </a:t>
            </a:r>
          </a:p>
          <a:p>
            <a:pPr defTabSz="1038622"/>
            <a:r>
              <a:rPr lang="ru-RU" sz="1333" dirty="0">
                <a:solidFill>
                  <a:prstClr val="black"/>
                </a:solidFill>
                <a:latin typeface="Arial"/>
              </a:rPr>
              <a:t>ГОСТ 16338 Тип I-II</a:t>
            </a:r>
          </a:p>
          <a:p>
            <a:pPr defTabSz="1038622"/>
            <a:r>
              <a:rPr lang="ru-RU" sz="1333" dirty="0">
                <a:solidFill>
                  <a:prstClr val="black"/>
                </a:solidFill>
                <a:latin typeface="Arial"/>
              </a:rPr>
              <a:t>ГОСТ Р ИСО </a:t>
            </a:r>
            <a:r>
              <a:rPr lang="ru-RU" sz="1333" dirty="0" smtClean="0">
                <a:solidFill>
                  <a:prstClr val="black"/>
                </a:solidFill>
                <a:latin typeface="Arial"/>
              </a:rPr>
              <a:t>18553, </a:t>
            </a:r>
            <a:r>
              <a:rPr lang="en-US" sz="1333" dirty="0" smtClean="0">
                <a:solidFill>
                  <a:prstClr val="black"/>
                </a:solidFill>
                <a:latin typeface="Arial"/>
              </a:rPr>
              <a:t>ISO 18553:</a:t>
            </a:r>
            <a:r>
              <a:rPr lang="ru-RU" sz="1333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Тип – </a:t>
            </a:r>
            <a:r>
              <a:rPr lang="en-US" sz="1333" dirty="0">
                <a:solidFill>
                  <a:prstClr val="black"/>
                </a:solidFill>
                <a:latin typeface="Arial"/>
              </a:rPr>
              <a:t>(A1, A2, A3 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или </a:t>
            </a:r>
            <a:r>
              <a:rPr lang="en-US" sz="1333" dirty="0">
                <a:solidFill>
                  <a:prstClr val="black"/>
                </a:solidFill>
                <a:latin typeface="Arial"/>
              </a:rPr>
              <a:t>B),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 Класс: &lt;3</a:t>
            </a:r>
            <a:r>
              <a:rPr lang="en-US" sz="1333" dirty="0">
                <a:solidFill>
                  <a:prstClr val="black"/>
                </a:solidFill>
                <a:latin typeface="Arial"/>
              </a:rPr>
              <a:t>.</a:t>
            </a:r>
            <a:endParaRPr lang="ru-RU" sz="1333" dirty="0">
              <a:solidFill>
                <a:prstClr val="black"/>
              </a:solidFill>
              <a:latin typeface="Arial"/>
            </a:endParaRPr>
          </a:p>
          <a:p>
            <a:pPr defTabSz="1038622"/>
            <a:r>
              <a:rPr lang="ru-RU" sz="1333" b="1" dirty="0">
                <a:solidFill>
                  <a:prstClr val="black"/>
                </a:solidFill>
                <a:latin typeface="Arial"/>
              </a:rPr>
              <a:t>Плохое распределение:</a:t>
            </a:r>
            <a:r>
              <a:rPr lang="ru-RU" sz="1333" dirty="0">
                <a:solidFill>
                  <a:prstClr val="black"/>
                </a:solidFill>
                <a:latin typeface="Arial"/>
              </a:rPr>
              <a:t> снижение прочностных свойств, снижение свариваемости труб и пленок, низкая светостойкость или плохой внешний вид изделий.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73" y="2302954"/>
            <a:ext cx="5912400" cy="397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62653" y="2524642"/>
            <a:ext cx="633080" cy="2974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1038622"/>
            <a:r>
              <a:rPr lang="ru-RU" sz="1333" dirty="0">
                <a:solidFill>
                  <a:prstClr val="white">
                    <a:lumMod val="95000"/>
                  </a:prstClr>
                </a:solidFill>
                <a:latin typeface="Arial"/>
              </a:rPr>
              <a:t>Тип </a:t>
            </a:r>
            <a:r>
              <a:rPr lang="en-US" sz="1333" dirty="0">
                <a:solidFill>
                  <a:prstClr val="white">
                    <a:lumMod val="95000"/>
                  </a:prstClr>
                </a:solidFill>
                <a:latin typeface="Arial"/>
              </a:rPr>
              <a:t>I</a:t>
            </a:r>
            <a:endParaRPr lang="ru-RU" sz="1333" dirty="0">
              <a:solidFill>
                <a:prstClr val="white">
                  <a:lumMod val="95000"/>
                </a:prstClr>
              </a:solidFill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63771" y="2524642"/>
            <a:ext cx="68010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38622"/>
            <a:r>
              <a:rPr lang="ru-RU" sz="1333" dirty="0">
                <a:solidFill>
                  <a:prstClr val="white">
                    <a:lumMod val="95000"/>
                  </a:prstClr>
                </a:solidFill>
                <a:latin typeface="Arial"/>
              </a:rPr>
              <a:t>Тип </a:t>
            </a:r>
            <a:r>
              <a:rPr lang="en-US" sz="1333" dirty="0">
                <a:solidFill>
                  <a:prstClr val="white">
                    <a:lumMod val="95000"/>
                  </a:prstClr>
                </a:solidFill>
                <a:latin typeface="Arial"/>
              </a:rPr>
              <a:t>II</a:t>
            </a:r>
            <a:endParaRPr lang="ru-RU" sz="1333" dirty="0">
              <a:solidFill>
                <a:prstClr val="white">
                  <a:lumMod val="95000"/>
                </a:prstClr>
              </a:solidFill>
              <a:latin typeface="Arial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48995" t="1" r="1443" b="54053"/>
          <a:stretch/>
        </p:blipFill>
        <p:spPr>
          <a:xfrm>
            <a:off x="2820034" y="2302954"/>
            <a:ext cx="2335786" cy="18814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74" y="4640754"/>
            <a:ext cx="2808732" cy="16997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5026" y="127845"/>
            <a:ext cx="11420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3885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8C95"/>
                </a:solidFill>
                <a:latin typeface="Arial"/>
              </a:rPr>
              <a:t>Оценка степени распределения пигмента или технического углерода: класс и тип распределения. ГОСТ 16338</a:t>
            </a:r>
            <a:r>
              <a:rPr lang="en-US" sz="2000" dirty="0" smtClean="0">
                <a:solidFill>
                  <a:srgbClr val="008C95"/>
                </a:solidFill>
                <a:latin typeface="Arial"/>
              </a:rPr>
              <a:t> </a:t>
            </a:r>
            <a:r>
              <a:rPr lang="ru-RU" sz="2000" dirty="0" smtClean="0">
                <a:solidFill>
                  <a:srgbClr val="008C95"/>
                </a:solidFill>
                <a:latin typeface="Arial"/>
              </a:rPr>
              <a:t>п.5.18</a:t>
            </a:r>
            <a:r>
              <a:rPr lang="en-US" sz="2000" dirty="0" smtClean="0">
                <a:solidFill>
                  <a:srgbClr val="008C95"/>
                </a:solidFill>
                <a:latin typeface="Arial"/>
              </a:rPr>
              <a:t>, </a:t>
            </a:r>
            <a:r>
              <a:rPr lang="ru-RU" sz="2000" dirty="0" smtClean="0">
                <a:solidFill>
                  <a:srgbClr val="008C95"/>
                </a:solidFill>
                <a:latin typeface="Arial"/>
              </a:rPr>
              <a:t>ГОСТ Р ИСО 18553, </a:t>
            </a:r>
            <a:r>
              <a:rPr lang="en-US" sz="2000" dirty="0" smtClean="0">
                <a:solidFill>
                  <a:srgbClr val="008C95"/>
                </a:solidFill>
                <a:latin typeface="Arial"/>
              </a:rPr>
              <a:t>ISO 18553</a:t>
            </a:r>
            <a:endParaRPr lang="ru-RU" sz="2000" dirty="0">
              <a:solidFill>
                <a:srgbClr val="008C95"/>
              </a:solidFill>
              <a:latin typeface="Arial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78203" y="4640753"/>
            <a:ext cx="2430621" cy="1690711"/>
            <a:chOff x="731197" y="3067267"/>
            <a:chExt cx="2088338" cy="139659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/>
            <a:srcRect l="17417" t="50484" r="20051"/>
            <a:stretch/>
          </p:blipFill>
          <p:spPr>
            <a:xfrm>
              <a:off x="731197" y="3067267"/>
              <a:ext cx="2088338" cy="128262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605684" y="4286940"/>
              <a:ext cx="517361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38622"/>
              <a:r>
                <a:rPr lang="en-US" sz="933" b="1" dirty="0">
                  <a:solidFill>
                    <a:prstClr val="black"/>
                  </a:solidFill>
                  <a:latin typeface="Arial"/>
                </a:rPr>
                <a:t>A3</a:t>
              </a:r>
              <a:endParaRPr lang="ru-RU" sz="933" b="1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755036" y="6155337"/>
            <a:ext cx="602158" cy="235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38622"/>
            <a:r>
              <a:rPr lang="ru-RU" sz="933" b="1" dirty="0" smtClean="0">
                <a:solidFill>
                  <a:prstClr val="black"/>
                </a:solidFill>
                <a:latin typeface="Arial"/>
              </a:rPr>
              <a:t>В</a:t>
            </a:r>
            <a:endParaRPr lang="ru-RU" sz="933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r="51152" b="53375"/>
          <a:stretch/>
        </p:blipFill>
        <p:spPr>
          <a:xfrm>
            <a:off x="318947" y="2302954"/>
            <a:ext cx="2268577" cy="18814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14186" y="4169794"/>
            <a:ext cx="60215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8622"/>
            <a:r>
              <a:rPr lang="en-US" sz="933" b="1" dirty="0" smtClean="0">
                <a:solidFill>
                  <a:prstClr val="black"/>
                </a:solidFill>
                <a:latin typeface="Arial"/>
              </a:rPr>
              <a:t>A</a:t>
            </a:r>
            <a:r>
              <a:rPr lang="ru-RU" sz="933" b="1" dirty="0" smtClean="0">
                <a:solidFill>
                  <a:prstClr val="black"/>
                </a:solidFill>
                <a:latin typeface="Arial"/>
              </a:rPr>
              <a:t>1</a:t>
            </a:r>
            <a:endParaRPr lang="ru-RU" sz="933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1286" y="4142671"/>
            <a:ext cx="60215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8622"/>
            <a:r>
              <a:rPr lang="en-US" sz="933" b="1" dirty="0" smtClean="0">
                <a:solidFill>
                  <a:prstClr val="black"/>
                </a:solidFill>
                <a:latin typeface="Arial"/>
              </a:rPr>
              <a:t>A</a:t>
            </a:r>
            <a:r>
              <a:rPr lang="ru-RU" sz="933" b="1" dirty="0">
                <a:solidFill>
                  <a:prstClr val="black"/>
                </a:solidFill>
                <a:latin typeface="Arial"/>
              </a:rPr>
              <a:t>2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ADC23A2A-3843-4F23-862B-5A9375BA9699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8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5957" y="5168388"/>
            <a:ext cx="11328000" cy="705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Базовые физико-механические испытания </a:t>
            </a:r>
            <a:endParaRPr lang="ru-RU" sz="2400" b="1" dirty="0"/>
          </a:p>
        </p:txBody>
      </p:sp>
      <p:pic>
        <p:nvPicPr>
          <p:cNvPr id="3" name="Picture 2" descr="Test types_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90" y="1101230"/>
            <a:ext cx="7867650" cy="3933825"/>
          </a:xfrm>
          <a:prstGeom prst="rect">
            <a:avLst/>
          </a:prstGeom>
          <a:noFill/>
          <a:ln w="12700">
            <a:solidFill>
              <a:srgbClr val="008C9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D1059720-A8BB-4085-A11F-D56433AA6D75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3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344" y="3496756"/>
            <a:ext cx="5665925" cy="269304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/>
              </a:rPr>
              <a:t>Описание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Arial"/>
              </a:rPr>
              <a:t>Определение массы материала, </a:t>
            </a:r>
            <a:r>
              <a:rPr lang="ru-RU" sz="1300" dirty="0" err="1">
                <a:solidFill>
                  <a:prstClr val="black"/>
                </a:solidFill>
                <a:latin typeface="Arial"/>
              </a:rPr>
              <a:t>экструдированного</a:t>
            </a:r>
            <a:r>
              <a:rPr lang="ru-RU" sz="1300" dirty="0">
                <a:solidFill>
                  <a:prstClr val="black"/>
                </a:solidFill>
                <a:latin typeface="Arial"/>
              </a:rPr>
              <a:t> из прибора в течение 10 минут при заданных условиях температуры и давления. </a:t>
            </a:r>
          </a:p>
          <a:p>
            <a:pPr algn="just"/>
            <a:endParaRPr lang="ru-RU" sz="1300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ru-RU" sz="1300" b="1" dirty="0">
                <a:solidFill>
                  <a:prstClr val="black"/>
                </a:solidFill>
                <a:latin typeface="Arial"/>
              </a:rPr>
              <a:t>Применение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Контроль качества продукции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Паспортизация продукции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Выбор способа переработки полимеров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Классификация различных марок термопластов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Контроль стабильности процессов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Оценка </a:t>
            </a:r>
            <a:r>
              <a:rPr lang="ru-RU" sz="1300" dirty="0" err="1">
                <a:solidFill>
                  <a:prstClr val="black"/>
                </a:solidFill>
                <a:latin typeface="Arial"/>
              </a:rPr>
              <a:t>термостабильности</a:t>
            </a:r>
            <a:r>
              <a:rPr lang="ru-RU" sz="1300" dirty="0">
                <a:solidFill>
                  <a:prstClr val="black"/>
                </a:solidFill>
                <a:latin typeface="Arial"/>
              </a:rPr>
              <a:t> полимеров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Косвенная оценка ММ и ММР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"/>
              </a:rPr>
              <a:t>Исследовательские работы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1828" y="3317578"/>
            <a:ext cx="2430602" cy="310055"/>
          </a:xfrm>
          <a:prstGeom prst="rect">
            <a:avLst/>
          </a:prstGeom>
          <a:noFill/>
          <a:ln>
            <a:noFill/>
          </a:ln>
        </p:spPr>
        <p:txBody>
          <a:bodyPr wrap="square" lIns="99004" tIns="49500" rIns="99004" bIns="0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/>
              </a:rPr>
              <a:t>Образцы</a:t>
            </a:r>
            <a:endParaRPr lang="ru-RU" sz="1300" dirty="0">
              <a:solidFill>
                <a:prstClr val="black"/>
              </a:solidFill>
              <a:latin typeface="Arial"/>
            </a:endParaRPr>
          </a:p>
          <a:p>
            <a:pPr algn="just">
              <a:lnSpc>
                <a:spcPct val="30000"/>
              </a:lnSpc>
            </a:pPr>
            <a:endParaRPr lang="ru-RU" sz="13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61" y="3655544"/>
            <a:ext cx="1627054" cy="92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t="17756" r="7355" b="16956"/>
          <a:stretch/>
        </p:blipFill>
        <p:spPr bwMode="auto">
          <a:xfrm>
            <a:off x="9475914" y="3653729"/>
            <a:ext cx="1675203" cy="93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54" y="4927929"/>
            <a:ext cx="1786966" cy="103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13218" b="6675"/>
          <a:stretch/>
        </p:blipFill>
        <p:spPr bwMode="auto">
          <a:xfrm>
            <a:off x="7894999" y="4927929"/>
            <a:ext cx="1580916" cy="103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17295" y="4566921"/>
            <a:ext cx="89779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Arial"/>
              </a:rPr>
              <a:t>гранулы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682430" y="4589561"/>
            <a:ext cx="98421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Arial"/>
              </a:rPr>
              <a:t>порошок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23448" y="5930470"/>
            <a:ext cx="7913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Arial"/>
              </a:rPr>
              <a:t>пленки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751150" y="5930470"/>
            <a:ext cx="72641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Arial"/>
              </a:rPr>
              <a:t>ленты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 bwMode="auto">
          <a:xfrm>
            <a:off x="9683042" y="738470"/>
            <a:ext cx="1707164" cy="258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120238" y="1003317"/>
                <a:ext cx="2764667" cy="471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733" dirty="0">
                    <a:solidFill>
                      <a:prstClr val="black"/>
                    </a:solidFill>
                    <a:latin typeface="Arial"/>
                  </a:rPr>
                  <a:t>ПТР</a:t>
                </a:r>
                <a:r>
                  <a:rPr lang="ru-RU" sz="1733" baseline="-25000" dirty="0">
                    <a:solidFill>
                      <a:prstClr val="black"/>
                    </a:solidFill>
                    <a:latin typeface="Arial"/>
                  </a:rPr>
                  <a:t>(</a:t>
                </a:r>
                <a:r>
                  <a:rPr lang="en-US" sz="1733" baseline="-25000" dirty="0">
                    <a:solidFill>
                      <a:prstClr val="black"/>
                    </a:solidFill>
                    <a:latin typeface="Arial"/>
                  </a:rPr>
                  <a:t>T,P) </a:t>
                </a:r>
                <a:r>
                  <a:rPr lang="ru-RU" sz="1733" dirty="0">
                    <a:solidFill>
                      <a:prstClr val="black"/>
                    </a:solidFill>
                    <a:latin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7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7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600</m:t>
                        </m:r>
                        <m:r>
                          <a:rPr lang="en-US" sz="1733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1733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num>
                      <m:den>
                        <m:r>
                          <a:rPr lang="ru-RU" sz="1733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den>
                    </m:f>
                  </m:oMath>
                </a14:m>
                <a:r>
                  <a:rPr lang="ru-RU" sz="1733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1733" dirty="0">
                    <a:solidFill>
                      <a:prstClr val="black"/>
                    </a:solidFill>
                    <a:latin typeface="Arial"/>
                  </a:rPr>
                  <a:t>[</a:t>
                </a:r>
                <a:r>
                  <a:rPr lang="ru-RU" sz="1733" dirty="0">
                    <a:solidFill>
                      <a:prstClr val="black"/>
                    </a:solidFill>
                    <a:latin typeface="Arial"/>
                  </a:rPr>
                  <a:t>г/10 мин</a:t>
                </a:r>
                <a:r>
                  <a:rPr lang="en-US" sz="1733" dirty="0" smtClean="0">
                    <a:solidFill>
                      <a:prstClr val="black"/>
                    </a:solidFill>
                    <a:latin typeface="Arial"/>
                  </a:rPr>
                  <a:t>]</a:t>
                </a:r>
                <a:endParaRPr lang="en-US" sz="195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38" y="1003317"/>
                <a:ext cx="2764667" cy="471219"/>
              </a:xfrm>
              <a:prstGeom prst="rect">
                <a:avLst/>
              </a:prstGeom>
              <a:blipFill>
                <a:blip r:embed="rId7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3149" y="743295"/>
            <a:ext cx="2831116" cy="25602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33552" y="519647"/>
            <a:ext cx="2430602" cy="310055"/>
          </a:xfrm>
          <a:prstGeom prst="rect">
            <a:avLst/>
          </a:prstGeom>
          <a:noFill/>
          <a:ln>
            <a:noFill/>
          </a:ln>
        </p:spPr>
        <p:txBody>
          <a:bodyPr wrap="square" lIns="99004" tIns="49500" rIns="99004" bIns="0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/>
              </a:rPr>
              <a:t>Оборудование</a:t>
            </a:r>
            <a:endParaRPr lang="ru-RU" sz="1300" dirty="0">
              <a:solidFill>
                <a:prstClr val="black"/>
              </a:solidFill>
              <a:latin typeface="Arial"/>
            </a:endParaRPr>
          </a:p>
          <a:p>
            <a:pPr algn="just">
              <a:lnSpc>
                <a:spcPct val="30000"/>
              </a:lnSpc>
            </a:pPr>
            <a:endParaRPr lang="ru-RU" sz="130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271503"/>
              </p:ext>
            </p:extLst>
          </p:nvPr>
        </p:nvGraphicFramePr>
        <p:xfrm>
          <a:off x="675233" y="1677079"/>
          <a:ext cx="4065456" cy="161326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152">
                  <a:extLst>
                    <a:ext uri="{9D8B030D-6E8A-4147-A177-3AD203B41FA5}">
                      <a16:colId xmlns:a16="http://schemas.microsoft.com/office/drawing/2014/main" val="2904644139"/>
                    </a:ext>
                  </a:extLst>
                </a:gridCol>
                <a:gridCol w="1355152">
                  <a:extLst>
                    <a:ext uri="{9D8B030D-6E8A-4147-A177-3AD203B41FA5}">
                      <a16:colId xmlns:a16="http://schemas.microsoft.com/office/drawing/2014/main" val="4147011238"/>
                    </a:ext>
                  </a:extLst>
                </a:gridCol>
                <a:gridCol w="1355152">
                  <a:extLst>
                    <a:ext uri="{9D8B030D-6E8A-4147-A177-3AD203B41FA5}">
                      <a16:colId xmlns:a16="http://schemas.microsoft.com/office/drawing/2014/main" val="1598908952"/>
                    </a:ext>
                  </a:extLst>
                </a:gridCol>
              </a:tblGrid>
              <a:tr h="32265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Полимер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Температура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Вес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54678"/>
                  </a:ext>
                </a:extLst>
              </a:tr>
              <a:tr h="3226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ПП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230 </a:t>
                      </a:r>
                      <a:r>
                        <a:rPr lang="ru-RU" sz="1400" baseline="30000" dirty="0" smtClean="0"/>
                        <a:t>0</a:t>
                      </a:r>
                      <a:r>
                        <a:rPr lang="ru-RU" sz="1400" dirty="0" smtClean="0"/>
                        <a:t>С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2,16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8466199"/>
                  </a:ext>
                </a:extLst>
              </a:tr>
              <a:tr h="32265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ПЭ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190 </a:t>
                      </a:r>
                      <a:r>
                        <a:rPr lang="ru-RU" sz="1400" baseline="30000" dirty="0" smtClean="0"/>
                        <a:t>0</a:t>
                      </a:r>
                      <a:r>
                        <a:rPr lang="ru-RU" sz="1400" dirty="0" smtClean="0"/>
                        <a:t>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2,16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616998"/>
                  </a:ext>
                </a:extLst>
              </a:tr>
              <a:tr h="3226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190 </a:t>
                      </a:r>
                      <a:r>
                        <a:rPr lang="ru-RU" sz="1400" baseline="30000" dirty="0" smtClean="0"/>
                        <a:t>0</a:t>
                      </a:r>
                      <a:r>
                        <a:rPr lang="ru-RU" sz="1400" dirty="0" smtClean="0"/>
                        <a:t>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5,00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264170"/>
                  </a:ext>
                </a:extLst>
              </a:tr>
              <a:tr h="32265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190 </a:t>
                      </a:r>
                      <a:r>
                        <a:rPr lang="ru-RU" sz="1400" baseline="30000" dirty="0" smtClean="0"/>
                        <a:t>0</a:t>
                      </a:r>
                      <a:r>
                        <a:rPr lang="ru-RU" sz="1400" dirty="0" smtClean="0"/>
                        <a:t>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21,6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9437057"/>
                  </a:ext>
                </a:extLst>
              </a:tr>
            </a:tbl>
          </a:graphicData>
        </a:graphic>
      </p:graphicFrame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219230" y="159828"/>
            <a:ext cx="11515200" cy="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Определение показателя текучести расплава полимера.</a:t>
            </a:r>
          </a:p>
          <a:p>
            <a:r>
              <a:rPr lang="ru-RU" kern="0" dirty="0" smtClean="0"/>
              <a:t>ГОСТ 11645, </a:t>
            </a:r>
            <a:r>
              <a:rPr lang="en-US" kern="0" dirty="0" smtClean="0"/>
              <a:t>ISO 1133</a:t>
            </a:r>
            <a:r>
              <a:rPr lang="ru-RU" kern="0" dirty="0" smtClean="0"/>
              <a:t>, </a:t>
            </a:r>
            <a:r>
              <a:rPr lang="en-US" kern="0" dirty="0" smtClean="0"/>
              <a:t>ASTM D</a:t>
            </a:r>
            <a:r>
              <a:rPr lang="ru-RU" kern="0" dirty="0" smtClean="0"/>
              <a:t> 1238</a:t>
            </a:r>
            <a:endParaRPr lang="ru-RU" kern="0" dirty="0"/>
          </a:p>
        </p:txBody>
      </p:sp>
      <p:sp>
        <p:nvSpPr>
          <p:cNvPr id="10" name="Пятно 2 9"/>
          <p:cNvSpPr/>
          <p:nvPr/>
        </p:nvSpPr>
        <p:spPr bwMode="auto">
          <a:xfrm rot="20877223">
            <a:off x="4851205" y="739361"/>
            <a:ext cx="2251250" cy="1381072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Новый ГОСТ!!!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F33E5F80-551E-4CF0-BC58-E7F7A5A87057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4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77840" y="4414153"/>
            <a:ext cx="6425800" cy="2102938"/>
          </a:xfrm>
          <a:prstGeom prst="rect">
            <a:avLst/>
          </a:prstGeom>
          <a:noFill/>
          <a:ln>
            <a:noFill/>
          </a:ln>
        </p:spPr>
        <p:txBody>
          <a:bodyPr wrap="square" lIns="97500" tIns="50700" rIns="97500" bIns="50700" rtlCol="0">
            <a:spAutoFit/>
          </a:bodyPr>
          <a:lstStyle/>
          <a:p>
            <a:r>
              <a:rPr lang="ru-RU" sz="1300" b="1" dirty="0"/>
              <a:t>Описание</a:t>
            </a:r>
          </a:p>
          <a:p>
            <a:pPr algn="just">
              <a:defRPr/>
            </a:pPr>
            <a:r>
              <a:rPr lang="ru-RU" sz="1300" dirty="0">
                <a:solidFill>
                  <a:srgbClr val="000000"/>
                </a:solidFill>
              </a:rPr>
              <a:t>Данный метод основан на законе Архимеда. Сравниваются массы одинаковых объемов испытуемого вещества и жидкости известной плотности</a:t>
            </a:r>
            <a:r>
              <a:rPr lang="ru-RU" sz="1300" dirty="0" smtClean="0">
                <a:solidFill>
                  <a:srgbClr val="000000"/>
                </a:solidFill>
              </a:rPr>
              <a:t>.</a:t>
            </a:r>
            <a:endParaRPr lang="ru-RU" sz="1300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 sz="13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300" b="1" dirty="0">
                <a:solidFill>
                  <a:srgbClr val="000000"/>
                </a:solidFill>
              </a:rPr>
              <a:t>Применение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/>
              <a:t>Контроль качества продукции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/>
              <a:t>Паспортизация продукции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/>
              <a:t>Классификация различных марок термопластов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/>
              <a:t>Косвенная оценка ММ </a:t>
            </a:r>
          </a:p>
          <a:p>
            <a:pPr marL="185732" indent="-185732" algn="just">
              <a:buFont typeface="Wingdings" panose="05000000000000000000" pitchFamily="2" charset="2"/>
              <a:buChar char="ü"/>
            </a:pPr>
            <a:r>
              <a:rPr lang="ru-RU" sz="1300" dirty="0"/>
              <a:t>Исследовательские работы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577840" y="843948"/>
                <a:ext cx="6425800" cy="1824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300" dirty="0"/>
                  <a:t>Плотность образца </a:t>
                </a:r>
                <a:r>
                  <a:rPr lang="ru-RU" sz="1300" b="1" dirty="0"/>
                  <a:t> </a:t>
                </a:r>
                <a:r>
                  <a:rPr lang="el-GR" sz="1300" b="1" dirty="0"/>
                  <a:t>ρ</a:t>
                </a:r>
                <a:r>
                  <a:rPr lang="en-US" sz="1300" b="1" baseline="-25000" dirty="0"/>
                  <a:t>t</a:t>
                </a:r>
                <a:r>
                  <a:rPr lang="ru-RU" sz="1300" b="1" baseline="-25000" dirty="0"/>
                  <a:t> </a:t>
                </a:r>
                <a:r>
                  <a:rPr lang="ru-RU" sz="13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3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00" b="1" i="1">
                            <a:latin typeface="Cambria Math"/>
                          </a:rPr>
                          <m:t>𝑴</m:t>
                        </m:r>
                        <m:r>
                          <a:rPr lang="en-US" sz="1300" b="1" i="1" baseline="-2500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1300" b="1" i="1">
                            <a:latin typeface="Cambria Math"/>
                          </a:rPr>
                          <m:t>𝑴</m:t>
                        </m:r>
                      </m:den>
                    </m:f>
                  </m:oMath>
                </a14:m>
                <a:r>
                  <a:rPr lang="ru-RU" sz="1300" b="1" dirty="0"/>
                  <a:t>∙</a:t>
                </a:r>
                <a:r>
                  <a:rPr lang="el-GR" sz="1300" b="1" dirty="0"/>
                  <a:t>ρ</a:t>
                </a:r>
                <a:r>
                  <a:rPr lang="ru-RU" sz="1300" b="1" baseline="-25000" dirty="0"/>
                  <a:t>жид,</a:t>
                </a:r>
              </a:p>
              <a:p>
                <a:pPr algn="just"/>
                <a:endParaRPr lang="ru-RU" sz="433" b="1" baseline="-25000" dirty="0"/>
              </a:p>
              <a:p>
                <a:pPr algn="just"/>
                <a:r>
                  <a:rPr lang="ru-RU" sz="1300" dirty="0"/>
                  <a:t>М</a:t>
                </a:r>
                <a:r>
                  <a:rPr lang="ru-RU" sz="1300" baseline="-25000" dirty="0"/>
                  <a:t>1 </a:t>
                </a:r>
                <a:r>
                  <a:rPr lang="ru-RU" sz="1300" dirty="0"/>
                  <a:t>– масса образца в воздухе, г;</a:t>
                </a:r>
              </a:p>
              <a:p>
                <a:pPr algn="just"/>
                <a:r>
                  <a:rPr lang="ru-RU" sz="1300" dirty="0"/>
                  <a:t>М – масса жидкости известной плотности, объем которой равен объему образца</a:t>
                </a:r>
                <a:r>
                  <a:rPr lang="en-US" sz="1300" dirty="0"/>
                  <a:t>:</a:t>
                </a:r>
                <a:endParaRPr lang="ru-RU" sz="1300" dirty="0"/>
              </a:p>
              <a:p>
                <a:pPr algn="just"/>
                <a:r>
                  <a:rPr lang="en-US" sz="1300" dirty="0"/>
                  <a:t>M = M</a:t>
                </a:r>
                <a:r>
                  <a:rPr lang="en-US" sz="1300" baseline="-25000" dirty="0"/>
                  <a:t>1</a:t>
                </a:r>
                <a:r>
                  <a:rPr lang="en-US" sz="1300" dirty="0"/>
                  <a:t> – (M</a:t>
                </a:r>
                <a:r>
                  <a:rPr lang="en-US" sz="1300" baseline="-25000" dirty="0"/>
                  <a:t>2</a:t>
                </a:r>
                <a:r>
                  <a:rPr lang="en-US" sz="1300" dirty="0"/>
                  <a:t> – M</a:t>
                </a:r>
                <a:r>
                  <a:rPr lang="en-US" sz="1300" baseline="-25000" dirty="0"/>
                  <a:t>3</a:t>
                </a:r>
                <a:r>
                  <a:rPr lang="en-US" sz="1300" dirty="0"/>
                  <a:t>)</a:t>
                </a:r>
                <a:r>
                  <a:rPr lang="ru-RU" sz="1300" dirty="0"/>
                  <a:t>,</a:t>
                </a:r>
              </a:p>
              <a:p>
                <a:pPr algn="just"/>
                <a:r>
                  <a:rPr lang="ru-RU" sz="1300" dirty="0"/>
                  <a:t>где М</a:t>
                </a:r>
                <a:r>
                  <a:rPr lang="ru-RU" sz="1300" baseline="-25000" dirty="0"/>
                  <a:t>2</a:t>
                </a:r>
                <a:r>
                  <a:rPr lang="ru-RU" sz="1300" dirty="0"/>
                  <a:t> – масса образца с подвеской в жидкости, г;</a:t>
                </a:r>
              </a:p>
              <a:p>
                <a:pPr algn="just"/>
                <a:r>
                  <a:rPr lang="ru-RU" sz="1300" dirty="0"/>
                  <a:t>М</a:t>
                </a:r>
                <a:r>
                  <a:rPr lang="ru-RU" sz="1300" baseline="-25000" dirty="0"/>
                  <a:t>3</a:t>
                </a:r>
                <a:r>
                  <a:rPr lang="ru-RU" sz="1300" dirty="0"/>
                  <a:t> – масса подвески в жидкости, г</a:t>
                </a:r>
              </a:p>
              <a:p>
                <a:pPr algn="just"/>
                <a:r>
                  <a:rPr lang="el-GR" sz="1300" dirty="0"/>
                  <a:t>ρ</a:t>
                </a:r>
                <a:r>
                  <a:rPr lang="ru-RU" sz="1300" baseline="-25000" dirty="0"/>
                  <a:t>жид</a:t>
                </a:r>
                <a:r>
                  <a:rPr lang="ru-RU" sz="1300" dirty="0"/>
                  <a:t> – плотность жидкости, г/см</a:t>
                </a:r>
                <a:r>
                  <a:rPr lang="ru-RU" sz="1300" baseline="30000" dirty="0"/>
                  <a:t>3</a:t>
                </a:r>
                <a:endParaRPr lang="en-US" sz="1300" b="1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40" y="843948"/>
                <a:ext cx="6425800" cy="1824154"/>
              </a:xfrm>
              <a:prstGeom prst="rect">
                <a:avLst/>
              </a:prstGeom>
              <a:blipFill>
                <a:blip r:embed="rId2"/>
                <a:stretch>
                  <a:fillRect l="-190" r="-95"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272" y="767808"/>
            <a:ext cx="2656015" cy="384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Картинки по запросу архимед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40" y="2356800"/>
            <a:ext cx="3086026" cy="2057353"/>
          </a:xfrm>
          <a:prstGeom prst="rect">
            <a:avLst/>
          </a:prstGeom>
          <a:noFill/>
          <a:ln w="12700">
            <a:solidFill>
              <a:srgbClr val="008C9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7918858" y="4670136"/>
            <a:ext cx="3545779" cy="1292662"/>
            <a:chOff x="5917504" y="3416097"/>
            <a:chExt cx="3273026" cy="1193226"/>
          </a:xfrm>
        </p:grpSpPr>
        <p:sp>
          <p:nvSpPr>
            <p:cNvPr id="23" name="TextBox 22"/>
            <p:cNvSpPr txBox="1"/>
            <p:nvPr/>
          </p:nvSpPr>
          <p:spPr>
            <a:xfrm>
              <a:off x="5917504" y="3416097"/>
              <a:ext cx="3273026" cy="119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/>
                <a:t>Типичные плотности некоторых полимеров</a:t>
              </a:r>
            </a:p>
            <a:p>
              <a:endParaRPr lang="ru-RU" sz="1300" dirty="0"/>
            </a:p>
            <a:p>
              <a:r>
                <a:rPr lang="ru-RU" sz="1300" dirty="0"/>
                <a:t>ПЭ            0.860 – 0.965 г/см</a:t>
              </a:r>
              <a:r>
                <a:rPr lang="ru-RU" sz="1300" baseline="30000" dirty="0"/>
                <a:t>3</a:t>
              </a:r>
            </a:p>
            <a:p>
              <a:r>
                <a:rPr lang="ru-RU" sz="1300" dirty="0"/>
                <a:t>ПП            0.895 – 0.905 г/см</a:t>
              </a:r>
              <a:r>
                <a:rPr lang="ru-RU" sz="1300" baseline="30000" dirty="0"/>
                <a:t>3</a:t>
              </a:r>
            </a:p>
            <a:p>
              <a:r>
                <a:rPr lang="ru-RU" sz="1300" dirty="0"/>
                <a:t>ПА            1.00 – 1.15 г/см</a:t>
              </a:r>
              <a:r>
                <a:rPr lang="ru-RU" sz="1300" baseline="30000" dirty="0"/>
                <a:t>3</a:t>
              </a:r>
            </a:p>
            <a:p>
              <a:r>
                <a:rPr lang="ru-RU" sz="1300" dirty="0"/>
                <a:t>ПВХ          1.2 – 1.4 г/см</a:t>
              </a:r>
              <a:r>
                <a:rPr lang="ru-RU" sz="1300" baseline="30000" dirty="0"/>
                <a:t>3</a:t>
              </a: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 bwMode="auto">
            <a:xfrm>
              <a:off x="5955394" y="3641695"/>
              <a:ext cx="3043461" cy="100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89608" y="138348"/>
            <a:ext cx="11515200" cy="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kern="0" dirty="0" smtClean="0"/>
              <a:t>Определение плотности гидростатическим взвешиванием.</a:t>
            </a:r>
          </a:p>
          <a:p>
            <a:r>
              <a:rPr lang="ru-RU" kern="0" dirty="0" smtClean="0"/>
              <a:t> </a:t>
            </a:r>
            <a:r>
              <a:rPr lang="pt-BR" dirty="0"/>
              <a:t>ГОСТ 15139, ISO 1183-1, ASTM D 792</a:t>
            </a:r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fld id="{9613A5D4-7CA4-49CE-A26C-352701C2C777}" type="datetime1">
              <a:rPr lang="ru-RU" spc="-7" smtClean="0"/>
              <a:t>22.12.2022</a:t>
            </a:fld>
            <a:endParaRPr lang="ru-RU" spc="-7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6913">
              <a:spcBef>
                <a:spcPts val="27"/>
              </a:spcBef>
            </a:pPr>
            <a:r>
              <a:rPr lang="ru-RU" spc="-7" smtClean="0"/>
              <a:t>МЕТОДЫ ИСПЫТАНИЙ ТРУБ И ТРУБНЫХ МАРОК ПОЛИМЕРОВ</a:t>
            </a:r>
            <a:endParaRPr lang="ru-RU" spc="-7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826">
              <a:spcBef>
                <a:spcPts val="27"/>
              </a:spcBef>
            </a:pPr>
            <a:fld id="{81D60167-4931-47E6-BA6A-407CBD079E47}" type="slidenum">
              <a:rPr lang="ru-RU" smtClean="0"/>
              <a:pPr marL="33826">
                <a:spcBef>
                  <a:spcPts val="27"/>
                </a:spcBef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j1U9VwQ5CH9nqjuHtU4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AKOy2aSBWb3iLNlO4rf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iDM_HyTh2TAnVUjbbBu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U0U8xCTpirriD1qjQd6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AKOy2aSBWb3iLNlO4rf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iDM_HyTh2TAnVUjbbB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IBUR-NEW-А4-IN">
  <a:themeElements>
    <a:clrScheme name="Sibur-ЯРКАЯ">
      <a:dk1>
        <a:sysClr val="windowText" lastClr="000000"/>
      </a:dk1>
      <a:lt1>
        <a:sysClr val="window" lastClr="FFFFFF"/>
      </a:lt1>
      <a:dk2>
        <a:srgbClr val="B2D2D8"/>
      </a:dk2>
      <a:lt2>
        <a:srgbClr val="99CC00"/>
      </a:lt2>
      <a:accent1>
        <a:srgbClr val="008C95"/>
      </a:accent1>
      <a:accent2>
        <a:srgbClr val="99CC00"/>
      </a:accent2>
      <a:accent3>
        <a:srgbClr val="808080"/>
      </a:accent3>
      <a:accent4>
        <a:srgbClr val="F58A1F"/>
      </a:accent4>
      <a:accent5>
        <a:srgbClr val="B2D2D8"/>
      </a:accent5>
      <a:accent6>
        <a:srgbClr val="C00000"/>
      </a:accent6>
      <a:hlink>
        <a:srgbClr val="008C95"/>
      </a:hlink>
      <a:folHlink>
        <a:srgbClr val="00696F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2.xml><?xml version="1.0" encoding="utf-8"?>
<a:theme xmlns:a="http://schemas.openxmlformats.org/drawingml/2006/main" name="SIBUR_16:9_Внешний">
  <a:themeElements>
    <a:clrScheme name="Другая 4">
      <a:dk1>
        <a:sysClr val="windowText" lastClr="000000"/>
      </a:dk1>
      <a:lt1>
        <a:sysClr val="window" lastClr="FFFFFF"/>
      </a:lt1>
      <a:dk2>
        <a:srgbClr val="B2D2D8"/>
      </a:dk2>
      <a:lt2>
        <a:srgbClr val="99CC00"/>
      </a:lt2>
      <a:accent1>
        <a:srgbClr val="008C95"/>
      </a:accent1>
      <a:accent2>
        <a:srgbClr val="FFC000"/>
      </a:accent2>
      <a:accent3>
        <a:srgbClr val="808080"/>
      </a:accent3>
      <a:accent4>
        <a:srgbClr val="F58A1F"/>
      </a:accent4>
      <a:accent5>
        <a:srgbClr val="B2D2D8"/>
      </a:accent5>
      <a:accent6>
        <a:srgbClr val="C00000"/>
      </a:accent6>
      <a:hlink>
        <a:srgbClr val="008C95"/>
      </a:hlink>
      <a:folHlink>
        <a:srgbClr val="0069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3.xml><?xml version="1.0" encoding="utf-8"?>
<a:theme xmlns:a="http://schemas.openxmlformats.org/drawingml/2006/main" name="Базовые слайды">
  <a:themeElements>
    <a:clrScheme name="Другая 4">
      <a:dk1>
        <a:sysClr val="windowText" lastClr="000000"/>
      </a:dk1>
      <a:lt1>
        <a:sysClr val="window" lastClr="FFFFFF"/>
      </a:lt1>
      <a:dk2>
        <a:srgbClr val="B2D2D8"/>
      </a:dk2>
      <a:lt2>
        <a:srgbClr val="99CC00"/>
      </a:lt2>
      <a:accent1>
        <a:srgbClr val="008C95"/>
      </a:accent1>
      <a:accent2>
        <a:srgbClr val="FFC000"/>
      </a:accent2>
      <a:accent3>
        <a:srgbClr val="808080"/>
      </a:accent3>
      <a:accent4>
        <a:srgbClr val="F58A1F"/>
      </a:accent4>
      <a:accent5>
        <a:srgbClr val="B2D2D8"/>
      </a:accent5>
      <a:accent6>
        <a:srgbClr val="C00000"/>
      </a:accent6>
      <a:hlink>
        <a:srgbClr val="008C95"/>
      </a:hlink>
      <a:folHlink>
        <a:srgbClr val="0069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20908C41-AA37-4801-8770-E5A5C9FBDDE0}" vid="{227DC22F-5057-47A5-B5B5-5E0342230871}"/>
    </a:ext>
  </a:extLst>
</a:theme>
</file>

<file path=ppt/theme/theme4.xml><?xml version="1.0" encoding="utf-8"?>
<a:theme xmlns:a="http://schemas.openxmlformats.org/drawingml/2006/main" name="1_SIBUR_16:9_Внешний">
  <a:themeElements>
    <a:clrScheme name="СИБУР">
      <a:dk1>
        <a:sysClr val="windowText" lastClr="000000"/>
      </a:dk1>
      <a:lt1>
        <a:sysClr val="window" lastClr="FFFFFF"/>
      </a:lt1>
      <a:dk2>
        <a:srgbClr val="B2D2D8"/>
      </a:dk2>
      <a:lt2>
        <a:srgbClr val="99CC00"/>
      </a:lt2>
      <a:accent1>
        <a:srgbClr val="008C95"/>
      </a:accent1>
      <a:accent2>
        <a:srgbClr val="99CC00"/>
      </a:accent2>
      <a:accent3>
        <a:srgbClr val="808080"/>
      </a:accent3>
      <a:accent4>
        <a:srgbClr val="F58A1F"/>
      </a:accent4>
      <a:accent5>
        <a:srgbClr val="B2D2D8"/>
      </a:accent5>
      <a:accent6>
        <a:srgbClr val="C00000"/>
      </a:accent6>
      <a:hlink>
        <a:srgbClr val="008C95"/>
      </a:hlink>
      <a:folHlink>
        <a:srgbClr val="99CC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4181</Words>
  <Application>Microsoft Office PowerPoint</Application>
  <PresentationFormat>Широкоэкранный</PresentationFormat>
  <Paragraphs>907</Paragraphs>
  <Slides>39</Slides>
  <Notes>9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Arial</vt:lpstr>
      <vt:lpstr>Calibri</vt:lpstr>
      <vt:lpstr>Cambria Math</vt:lpstr>
      <vt:lpstr>Skia</vt:lpstr>
      <vt:lpstr>Times New Roman</vt:lpstr>
      <vt:lpstr>Wingdings</vt:lpstr>
      <vt:lpstr>1_SIBUR-NEW-А4-IN</vt:lpstr>
      <vt:lpstr>SIBUR_16:9_Внешний</vt:lpstr>
      <vt:lpstr>Базовые слайды</vt:lpstr>
      <vt:lpstr>1_SIBUR_16:9_Внешний</vt:lpstr>
      <vt:lpstr>think-cell Slide</vt:lpstr>
      <vt:lpstr>Слайд think-cell</vt:lpstr>
      <vt:lpstr>Методы испытаний труб и трубных марок полимеров</vt:lpstr>
      <vt:lpstr>Презентация PowerPoint</vt:lpstr>
      <vt:lpstr>Физико-химические методы исследования</vt:lpstr>
      <vt:lpstr>Термостабильность. Оценка работы системы стабилизации материала по OIT. ISO 11357-6, ASTM D3895, ГОСТ Р 56756, ГОСТ 32415, ГОСТ 18599</vt:lpstr>
      <vt:lpstr>Презентация PowerPoint</vt:lpstr>
      <vt:lpstr>Презентация PowerPoint</vt:lpstr>
      <vt:lpstr>Базовые физико-механические испытания </vt:lpstr>
      <vt:lpstr>Презентация PowerPoint</vt:lpstr>
      <vt:lpstr>Презентация PowerPoint</vt:lpstr>
      <vt:lpstr>Презентация PowerPoint</vt:lpstr>
      <vt:lpstr>Определение ударной вязкости по Шарпи образцов из труб. ГОСТ 32415, ГОСТ 32414, ISO 9854-1,2 </vt:lpstr>
      <vt:lpstr>Определение свойств при растяжении образцов из труб. ГОСТ 11262, 32415, 32414, 53652-1,3, 18599, ISO 6259-1,3</vt:lpstr>
      <vt:lpstr>Определение свойств при растяжении сварного шва труб. ГОСТ 11262, 32415, 54475, 58121-1,2, 18599, ISO 13953, 4437-1,2</vt:lpstr>
      <vt:lpstr>Испытания готовых изделий</vt:lpstr>
      <vt:lpstr>Определение геометрических размеров труб. Толщина стенки, диаметр и овальность трубы. ГОСТ ИСО 3126, ISO 3126</vt:lpstr>
      <vt:lpstr>Определение изменения длины труб после прогрева.  ГОСТ 27078, ISO 2505</vt:lpstr>
      <vt:lpstr>Определение стойкости труб к внутреннему давлению ГОСТ ISO 1167-1,2,4, ISO 1167-1,2</vt:lpstr>
      <vt:lpstr>Типы разрушений образцов после испытания внутренним давлением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ударной прочности труб методом свободнопадающего груза.  ISO 11173, ГОСТ 32414</vt:lpstr>
      <vt:lpstr>Определение ударной прочности труб методом свободнопадающего груза.  ГОСТ 32415, 32414, 54475 и другие</vt:lpstr>
      <vt:lpstr>Определение герметичности соединений. ГОСТ 32415, 54475</vt:lpstr>
      <vt:lpstr>Определение кольцевой жесткости, кольцевой гибкости и стойкости к расслоению труб. ГОСТ 54475, 18599, 58121.2, ISO 9969</vt:lpstr>
      <vt:lpstr>Стойкость к растрескиванию под напряжением под действием окружающей среды. Испытание на ползучесть с полным надрезом. ISO 16770 надрезом ISO 16770</vt:lpstr>
      <vt:lpstr>Постановление Правительства РФ от 23 декабря 2021 г. № 2425 </vt:lpstr>
      <vt:lpstr>Презентация PowerPoint</vt:lpstr>
      <vt:lpstr>Презентация PowerPoint</vt:lpstr>
      <vt:lpstr>Постановление Правительства РФ от 23 декабря 2021 г. № 2425 </vt:lpstr>
      <vt:lpstr>Ваши контакты в СИБУР</vt:lpstr>
      <vt:lpstr>Подписывайтесь на новости СИБУР ПолиЛаб в социальных сетях</vt:lpstr>
    </vt:vector>
  </TitlesOfParts>
  <Company>SIBUR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Щапова Елена Александровна</dc:creator>
  <cp:lastModifiedBy>Щапова Елена Александровна</cp:lastModifiedBy>
  <cp:revision>74</cp:revision>
  <dcterms:created xsi:type="dcterms:W3CDTF">2021-12-06T09:31:19Z</dcterms:created>
  <dcterms:modified xsi:type="dcterms:W3CDTF">2022-12-22T07:21:34Z</dcterms:modified>
</cp:coreProperties>
</file>