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6.xml" ContentType="application/vnd.openxmlformats-officedocument.them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5.xml" ContentType="application/vnd.openxmlformats-officedocument.presentationml.notesSlide+xml"/>
  <Override PartName="/ppt/tags/tag157.xml" ContentType="application/vnd.openxmlformats-officedocument.presentationml.tags+xml"/>
  <Override PartName="/ppt/notesSlides/notesSlide6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7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8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9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10.xml" ContentType="application/vnd.openxmlformats-officedocument.presentationml.notesSlide+xml"/>
  <Override PartName="/ppt/tags/tag170.xml" ContentType="application/vnd.openxmlformats-officedocument.presentationml.tags+xml"/>
  <Override PartName="/ppt/notesSlides/notesSlide11.xml" ContentType="application/vnd.openxmlformats-officedocument.presentationml.notesSlide+xml"/>
  <Override PartName="/ppt/tags/tag171.xml" ContentType="application/vnd.openxmlformats-officedocument.presentationml.tags+xml"/>
  <Override PartName="/ppt/notesSlides/notesSlide12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3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4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15.xml" ContentType="application/vnd.openxmlformats-officedocument.presentationml.notesSlide+xml"/>
  <Override PartName="/ppt/tags/tag180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5"/>
    <p:sldMasterId id="2147484766" r:id="rId6"/>
    <p:sldMasterId id="2147484702" r:id="rId7"/>
    <p:sldMasterId id="2147484292" r:id="rId8"/>
    <p:sldMasterId id="2147484701" r:id="rId9"/>
    <p:sldMasterId id="2147484537" r:id="rId10"/>
  </p:sldMasterIdLst>
  <p:notesMasterIdLst>
    <p:notesMasterId r:id="rId43"/>
  </p:notesMasterIdLst>
  <p:handoutMasterIdLst>
    <p:handoutMasterId r:id="rId44"/>
  </p:handoutMasterIdLst>
  <p:sldIdLst>
    <p:sldId id="402" r:id="rId11"/>
    <p:sldId id="429" r:id="rId12"/>
    <p:sldId id="494" r:id="rId13"/>
    <p:sldId id="495" r:id="rId14"/>
    <p:sldId id="496" r:id="rId15"/>
    <p:sldId id="493" r:id="rId16"/>
    <p:sldId id="497" r:id="rId17"/>
    <p:sldId id="498" r:id="rId18"/>
    <p:sldId id="500" r:id="rId19"/>
    <p:sldId id="499" r:id="rId20"/>
    <p:sldId id="502" r:id="rId21"/>
    <p:sldId id="501" r:id="rId22"/>
    <p:sldId id="504" r:id="rId23"/>
    <p:sldId id="503" r:id="rId24"/>
    <p:sldId id="506" r:id="rId25"/>
    <p:sldId id="505" r:id="rId26"/>
    <p:sldId id="508" r:id="rId27"/>
    <p:sldId id="509" r:id="rId28"/>
    <p:sldId id="507" r:id="rId29"/>
    <p:sldId id="510" r:id="rId30"/>
    <p:sldId id="478" r:id="rId31"/>
    <p:sldId id="432" r:id="rId32"/>
    <p:sldId id="511" r:id="rId33"/>
    <p:sldId id="512" r:id="rId34"/>
    <p:sldId id="513" r:id="rId35"/>
    <p:sldId id="514" r:id="rId36"/>
    <p:sldId id="515" r:id="rId37"/>
    <p:sldId id="516" r:id="rId38"/>
    <p:sldId id="517" r:id="rId39"/>
    <p:sldId id="518" r:id="rId40"/>
    <p:sldId id="519" r:id="rId41"/>
    <p:sldId id="492" r:id="rId42"/>
  </p:sldIdLst>
  <p:sldSz cx="9144000" cy="5143500" type="screen16x9"/>
  <p:notesSz cx="6858000" cy="9144000"/>
  <p:custDataLst>
    <p:tags r:id="rId45"/>
  </p:custDataLst>
  <p:defaultTextStyle>
    <a:defPPr>
      <a:defRPr lang="ru-RU"/>
    </a:defPPr>
    <a:lvl1pPr marL="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49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8986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479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7972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464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6957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450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5943" algn="l" defTabSz="77898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олай Самойленко" initials="НС" lastIdx="1" clrIdx="0">
    <p:extLst>
      <p:ext uri="{19B8F6BF-5375-455C-9EA6-DF929625EA0E}">
        <p15:presenceInfo xmlns:p15="http://schemas.microsoft.com/office/powerpoint/2012/main" userId="fcfc93b243611c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3C"/>
    <a:srgbClr val="77E2C3"/>
    <a:srgbClr val="754A3C"/>
    <a:srgbClr val="003D4C"/>
    <a:srgbClr val="B2B2B2"/>
    <a:srgbClr val="2E3187"/>
    <a:srgbClr val="E5E5E5"/>
    <a:srgbClr val="7F7F7F"/>
    <a:srgbClr val="4D4D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505" autoAdjust="0"/>
  </p:normalViewPr>
  <p:slideViewPr>
    <p:cSldViewPr snapToGrid="0">
      <p:cViewPr varScale="1">
        <p:scale>
          <a:sx n="89" d="100"/>
          <a:sy n="89" d="100"/>
        </p:scale>
        <p:origin x="854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2150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123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E04EC-DB45-4627-B789-1B120F90A595}" type="datetime4">
              <a:rPr lang="ru-RU" smtClean="0"/>
              <a:t>16 февраля 2023 г.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B5374-BFD1-4068-ABE3-5F919E1EE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277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123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0894F-795A-4CED-8A24-65723EA15A07}" type="datetime4">
              <a:rPr lang="ru-RU" smtClean="0"/>
              <a:t>16 февраля 2023 г.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C9E7D-DF78-4283-97F9-86BECCE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6281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494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8986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479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7972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464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6957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6450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5943" algn="l" defTabSz="77898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B9AFDE6-B6E6-4BAF-A007-571CB0C79514}" type="datetime4">
              <a:rPr lang="ru-RU" smtClean="0"/>
              <a:t>16 февраля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4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Тренер говорит «Давайте перейдем</a:t>
            </a:r>
            <a:r>
              <a:rPr lang="ru-RU" baseline="0" dirty="0"/>
              <a:t> к первой теме – посмотрим что вкладывает СИБУР в понятие «Линейный обход» и какие направления у него есть»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C4EEC62-628E-4304-92AE-A86E8CD01281}" type="datetime4">
              <a:rPr lang="ru-RU" smtClean="0"/>
              <a:t>16 февраля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26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5-7</a:t>
            </a:r>
            <a:r>
              <a:rPr lang="ru-RU" baseline="0" dirty="0"/>
              <a:t> минут</a:t>
            </a:r>
            <a:endParaRPr lang="ru-RU" dirty="0"/>
          </a:p>
          <a:p>
            <a:r>
              <a:rPr lang="ru-RU" dirty="0"/>
              <a:t>Тренер предлагает</a:t>
            </a:r>
            <a:r>
              <a:rPr lang="ru-RU" baseline="0" dirty="0"/>
              <a:t> выйти в эфир или написать в чате – «Давайте познакомимся и посмотрим на ваш опыт – кем вы работаете и откуда вы»</a:t>
            </a:r>
            <a:endParaRPr lang="ru-RU" dirty="0"/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4A6B5DE-B913-4654-8766-2CE44488F406}" type="datetime4">
              <a:rPr lang="ru-RU" smtClean="0"/>
              <a:t>16 февраля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059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Тренер говорит «Давайте перейдем</a:t>
            </a:r>
            <a:r>
              <a:rPr lang="ru-RU" baseline="0" dirty="0"/>
              <a:t> к первой теме – посмотрим что вкладывает СИБУР в понятие «Линейный обход» и какие направления у него есть»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66E9C6-C09F-4DF0-941B-E420379855D0}" type="datetime4">
              <a:rPr lang="ru-RU" smtClean="0"/>
              <a:t>16 февраля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83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8E9FC8D-76C7-46AA-8DA2-CCEFF6E57AAD}" type="datetime4">
              <a:rPr lang="ru-RU" smtClean="0"/>
              <a:t>16 февраля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43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53AD218-6EAA-4620-8A3F-6B1971E73A34}" type="datetime4">
              <a:rPr lang="ru-RU" smtClean="0"/>
              <a:t>16 февраля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54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1172EE3-ADBF-4FBA-9DA7-0E4540C06A67}" type="datetime4">
              <a:rPr lang="ru-RU" smtClean="0"/>
              <a:t>16 февраля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30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DC17FB3-260F-4770-BCFE-8E6ECE3D4921}" type="datetime4">
              <a:rPr lang="ru-RU" smtClean="0"/>
              <a:t>16 февраля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39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AEA3089-047E-41F7-A6C9-D662513EE3B6}" type="datetime4">
              <a:rPr lang="ru-RU" smtClean="0"/>
              <a:t>16 февраля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055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8DE1A8-B055-4284-9C99-602B3F2FA06C}" type="datetime4">
              <a:rPr lang="ru-RU" smtClean="0"/>
              <a:t>16 февраля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6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63A3985-D48E-4D7D-AB8B-C1E6B19D1328}" type="datetime4">
              <a:rPr lang="ru-RU" smtClean="0"/>
              <a:t>16 февраля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2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123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9D76222-C554-42C6-B72D-82521E96F87B}" type="datetime4">
              <a:rPr lang="ru-RU" smtClean="0"/>
              <a:t>16 февраля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87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DDE27F-002B-4AB1-89C1-82A09E48A7CB}" type="datetime4">
              <a:rPr lang="ru-RU" smtClean="0"/>
              <a:t>16 февраля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29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3C876B5-C365-43AC-B187-712922F2D797}" type="datetime4">
              <a:rPr lang="ru-RU" smtClean="0"/>
              <a:t>16 февраля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43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0C00DDF-67A7-4004-97A8-B5FCB8F6E948}" type="datetime4">
              <a:rPr lang="ru-RU" smtClean="0"/>
              <a:t>16 февраля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661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123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707AE86-71CF-4E1C-B2D4-478D198C432C}" type="datetime4">
              <a:rPr lang="ru-RU" smtClean="0"/>
              <a:t>16 февраля 2023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C9E7D-DF78-4283-97F9-86BECCE66EA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6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0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1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2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3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4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5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6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7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8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0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1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2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3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4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5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6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7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8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9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0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1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2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2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3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4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5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6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7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8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9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0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1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2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13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3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1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4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1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5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6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13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7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8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13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9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0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1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14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7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8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9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1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3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4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5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6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7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9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0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1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3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1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4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5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6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1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7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8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3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9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1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2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3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4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1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2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4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2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tags" Target="../tags/tag100.xml"/><Relationship Id="rId7" Type="http://schemas.openxmlformats.org/officeDocument/2006/relationships/image" Target="../media/image3.wmf"/><Relationship Id="rId2" Type="http://schemas.openxmlformats.org/officeDocument/2006/relationships/tags" Target="../tags/tag99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6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8.bin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09206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207289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29" name="Текст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2" name="Прямоугольник 31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Прямая соединительная линия 33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0" name="Группа 7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81" name="Прямоугольник 8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83" name="Прямоугольник 8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84" name="Прямоугольник 8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85" name="Прямоугольник 8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86" name="Прямоугольник 8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87" name="Прямоугольник 8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89" name="Прямоугольник 8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Прямоугольник 9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2895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715359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75770"/>
            <a:ext cx="6768592" cy="139337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40102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6" name="Полилиния 55"/>
          <p:cNvSpPr>
            <a:spLocks/>
          </p:cNvSpPr>
          <p:nvPr userDrawn="1"/>
        </p:nvSpPr>
        <p:spPr bwMode="auto">
          <a:xfrm>
            <a:off x="7430400" y="3429900"/>
            <a:ext cx="1713600" cy="17136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7907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24582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1" hasCustomPrompt="1"/>
          </p:nvPr>
        </p:nvSpPr>
        <p:spPr>
          <a:xfrm>
            <a:off x="353367" y="1211852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22" hasCustomPrompt="1"/>
          </p:nvPr>
        </p:nvSpPr>
        <p:spPr>
          <a:xfrm>
            <a:off x="353367" y="169521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23" hasCustomPrompt="1"/>
          </p:nvPr>
        </p:nvSpPr>
        <p:spPr>
          <a:xfrm>
            <a:off x="353367" y="217857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8" name="Рисунок 14"/>
          <p:cNvSpPr>
            <a:spLocks noGrp="1"/>
          </p:cNvSpPr>
          <p:nvPr>
            <p:ph type="pic" sz="quarter" idx="24" hasCustomPrompt="1"/>
          </p:nvPr>
        </p:nvSpPr>
        <p:spPr>
          <a:xfrm>
            <a:off x="353367" y="266193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4"/>
          <p:cNvSpPr>
            <a:spLocks noGrp="1"/>
          </p:cNvSpPr>
          <p:nvPr>
            <p:ph type="pic" sz="quarter" idx="27" hasCustomPrompt="1"/>
          </p:nvPr>
        </p:nvSpPr>
        <p:spPr>
          <a:xfrm>
            <a:off x="353367" y="314529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Рисунок 14"/>
          <p:cNvSpPr>
            <a:spLocks noGrp="1"/>
          </p:cNvSpPr>
          <p:nvPr>
            <p:ph type="pic" sz="quarter" idx="28" hasCustomPrompt="1"/>
          </p:nvPr>
        </p:nvSpPr>
        <p:spPr>
          <a:xfrm>
            <a:off x="35336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5" name="Рисунок 14"/>
          <p:cNvSpPr>
            <a:spLocks noGrp="1"/>
          </p:cNvSpPr>
          <p:nvPr>
            <p:ph type="pic" sz="quarter" idx="51" hasCustomPrompt="1"/>
          </p:nvPr>
        </p:nvSpPr>
        <p:spPr>
          <a:xfrm>
            <a:off x="353367" y="362865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77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7931786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10035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624284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10893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3588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78240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6289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5239384" y="113963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5239384" y="1624284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5239384" y="210893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5239384" y="2593588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5239384" y="3078240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5239384" y="4047546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5239384" y="3562892"/>
            <a:ext cx="354584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4739958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4739958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4739958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4739958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4739958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4739958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4739958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480229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65"/>
          </p:nvPr>
        </p:nvSpPr>
        <p:spPr>
          <a:xfrm>
            <a:off x="3719046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6"/>
          </p:nvPr>
        </p:nvSpPr>
        <p:spPr>
          <a:xfrm>
            <a:off x="3719046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67"/>
          </p:nvPr>
        </p:nvSpPr>
        <p:spPr>
          <a:xfrm>
            <a:off x="3719046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68"/>
          </p:nvPr>
        </p:nvSpPr>
        <p:spPr>
          <a:xfrm>
            <a:off x="3719046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69"/>
          </p:nvPr>
        </p:nvSpPr>
        <p:spPr>
          <a:xfrm>
            <a:off x="3719046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5" name="Текст 8"/>
          <p:cNvSpPr>
            <a:spLocks noGrp="1"/>
          </p:cNvSpPr>
          <p:nvPr>
            <p:ph type="body" sz="quarter" idx="70"/>
          </p:nvPr>
        </p:nvSpPr>
        <p:spPr>
          <a:xfrm>
            <a:off x="3719046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" name="Текст 8"/>
          <p:cNvSpPr>
            <a:spLocks noGrp="1"/>
          </p:cNvSpPr>
          <p:nvPr>
            <p:ph type="body" sz="quarter" idx="71"/>
          </p:nvPr>
        </p:nvSpPr>
        <p:spPr>
          <a:xfrm>
            <a:off x="3719046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3219620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3219620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3219620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3219620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3219620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3219620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3219620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9"/>
          </p:nvPr>
        </p:nvSpPr>
        <p:spPr>
          <a:xfrm>
            <a:off x="6728310" y="113963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80"/>
          </p:nvPr>
        </p:nvSpPr>
        <p:spPr>
          <a:xfrm>
            <a:off x="6728310" y="1624284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9" name="Текст 8"/>
          <p:cNvSpPr>
            <a:spLocks noGrp="1"/>
          </p:cNvSpPr>
          <p:nvPr>
            <p:ph type="body" sz="quarter" idx="81"/>
          </p:nvPr>
        </p:nvSpPr>
        <p:spPr>
          <a:xfrm>
            <a:off x="6728310" y="210893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0" name="Текст 8"/>
          <p:cNvSpPr>
            <a:spLocks noGrp="1"/>
          </p:cNvSpPr>
          <p:nvPr>
            <p:ph type="body" sz="quarter" idx="82"/>
          </p:nvPr>
        </p:nvSpPr>
        <p:spPr>
          <a:xfrm>
            <a:off x="6728310" y="2593588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1" name="Текст 8"/>
          <p:cNvSpPr>
            <a:spLocks noGrp="1"/>
          </p:cNvSpPr>
          <p:nvPr>
            <p:ph type="body" sz="quarter" idx="83"/>
          </p:nvPr>
        </p:nvSpPr>
        <p:spPr>
          <a:xfrm>
            <a:off x="6728310" y="3078240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2" name="Текст 8"/>
          <p:cNvSpPr>
            <a:spLocks noGrp="1"/>
          </p:cNvSpPr>
          <p:nvPr>
            <p:ph type="body" sz="quarter" idx="84"/>
          </p:nvPr>
        </p:nvSpPr>
        <p:spPr>
          <a:xfrm>
            <a:off x="6728310" y="4047546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3" name="Текст 8"/>
          <p:cNvSpPr>
            <a:spLocks noGrp="1"/>
          </p:cNvSpPr>
          <p:nvPr>
            <p:ph type="body" sz="quarter" idx="85"/>
          </p:nvPr>
        </p:nvSpPr>
        <p:spPr>
          <a:xfrm>
            <a:off x="6728310" y="3562892"/>
            <a:ext cx="205691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86" hasCustomPrompt="1"/>
          </p:nvPr>
        </p:nvSpPr>
        <p:spPr>
          <a:xfrm>
            <a:off x="6228884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87" hasCustomPrompt="1"/>
          </p:nvPr>
        </p:nvSpPr>
        <p:spPr>
          <a:xfrm>
            <a:off x="6228884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88" hasCustomPrompt="1"/>
          </p:nvPr>
        </p:nvSpPr>
        <p:spPr>
          <a:xfrm>
            <a:off x="6228884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89" hasCustomPrompt="1"/>
          </p:nvPr>
        </p:nvSpPr>
        <p:spPr>
          <a:xfrm>
            <a:off x="6228884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90" hasCustomPrompt="1"/>
          </p:nvPr>
        </p:nvSpPr>
        <p:spPr>
          <a:xfrm>
            <a:off x="6228884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91" hasCustomPrompt="1"/>
          </p:nvPr>
        </p:nvSpPr>
        <p:spPr>
          <a:xfrm>
            <a:off x="6228884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92" hasCustomPrompt="1"/>
          </p:nvPr>
        </p:nvSpPr>
        <p:spPr>
          <a:xfrm>
            <a:off x="6228884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2355952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28611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6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312709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7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2496186" cy="684889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234370" y="439586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4371" y="1959617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234372" y="3471713"/>
            <a:ext cx="648000" cy="648000"/>
          </a:xfr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>
              <a:defRPr lang="ru-RU" sz="4400" dirty="0"/>
            </a:lvl1pPr>
          </a:lstStyle>
          <a:p>
            <a:pPr lvl="0" algn="ctr"/>
            <a:r>
              <a:rPr lang="ru-RU" dirty="0"/>
              <a:t>03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068741" y="201894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068741" y="1721925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068741" y="3234021"/>
            <a:ext cx="4716483" cy="1123384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979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67053" y="3444258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67055" y="306142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578719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16416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678821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841225" y="1528614"/>
            <a:ext cx="1944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16416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678821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841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584350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089583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825155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560727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7296299" y="1528614"/>
            <a:ext cx="147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089583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2515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560727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7296299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174073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23109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1381344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8426450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8426450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8426449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5032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1766654" y="1528614"/>
            <a:ext cx="1260000" cy="13388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179297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591940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6004583" y="1528614"/>
            <a:ext cx="1260000" cy="1338828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7525225" y="1528614"/>
            <a:ext cx="1260000" cy="1338828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766654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179297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5919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6004583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752522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52821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9359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233171" y="1527175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0" y="3417713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3293591" y="3417713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6233171" y="3417713"/>
            <a:ext cx="2556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9359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23317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29359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623317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419044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40416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2682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6913225" y="1520917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358775" y="3417713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2540416" y="3417713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4041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2682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6913226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877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254041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4726821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72682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6913225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691322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3988189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089583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825155" y="1527175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5549911" y="1520917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7296299" y="1520917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354012" y="3417713"/>
            <a:ext cx="147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089583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82515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5549911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7296299" y="11432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2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2089583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2089583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3825155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382515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08</a:t>
            </a:r>
          </a:p>
        </p:txBody>
      </p:sp>
      <p:sp>
        <p:nvSpPr>
          <p:cNvPr id="45" name="Текст 8"/>
          <p:cNvSpPr>
            <a:spLocks noGrp="1"/>
          </p:cNvSpPr>
          <p:nvPr>
            <p:ph type="body" sz="quarter" idx="72"/>
          </p:nvPr>
        </p:nvSpPr>
        <p:spPr>
          <a:xfrm>
            <a:off x="5549911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55499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09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74"/>
          </p:nvPr>
        </p:nvSpPr>
        <p:spPr>
          <a:xfrm>
            <a:off x="7296299" y="3417713"/>
            <a:ext cx="1476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7296299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76852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5241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131888"/>
            <a:ext cx="4572000" cy="341947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572000" y="1131888"/>
            <a:ext cx="4572000" cy="34194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55329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271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72000" cy="455136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6323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4736438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473644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4721989" y="339724"/>
            <a:ext cx="406323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7748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8580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1131888"/>
            <a:ext cx="3048000" cy="341947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1131889"/>
            <a:ext cx="3048000" cy="341947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096000" y="1131888"/>
            <a:ext cx="3048000" cy="3419476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89201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7081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48000" cy="455136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0"/>
            <a:ext cx="3048000" cy="45513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6096000" y="-1"/>
            <a:ext cx="3048000" cy="455136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250634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3273618" y="339724"/>
            <a:ext cx="250634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/>
              <a:t>Образец заголовка</a:t>
            </a:r>
            <a:endParaRPr lang="ru-RU" kern="0" dirty="0"/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6193225" y="339724"/>
            <a:ext cx="2592000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>
                <a:solidFill>
                  <a:schemeClr val="bg1"/>
                </a:solidFill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9494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9519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3048000" y="0"/>
            <a:ext cx="6096000" cy="152717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Рисунок 10"/>
          <p:cNvSpPr>
            <a:spLocks noGrp="1"/>
          </p:cNvSpPr>
          <p:nvPr>
            <p:ph type="pic" sz="quarter" idx="57" hasCustomPrompt="1"/>
          </p:nvPr>
        </p:nvSpPr>
        <p:spPr>
          <a:xfrm>
            <a:off x="3048000" y="1527173"/>
            <a:ext cx="6096000" cy="151288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Рисунок 10"/>
          <p:cNvSpPr>
            <a:spLocks noGrp="1"/>
          </p:cNvSpPr>
          <p:nvPr>
            <p:ph type="pic" sz="quarter" idx="58" hasCustomPrompt="1"/>
          </p:nvPr>
        </p:nvSpPr>
        <p:spPr>
          <a:xfrm>
            <a:off x="3048000" y="3040063"/>
            <a:ext cx="6096000" cy="1511301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2496186" cy="684889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234370" y="439586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34371" y="1959617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234372" y="3471713"/>
            <a:ext cx="648000" cy="648000"/>
          </a:xfrm>
          <a:ln>
            <a:noFill/>
          </a:ln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4068741" y="201894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4068741" y="1721925"/>
            <a:ext cx="4716483" cy="1123384"/>
          </a:xfr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068741" y="3234021"/>
            <a:ext cx="4716483" cy="1123384"/>
          </a:xfrm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4564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8709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1144341"/>
            <a:ext cx="4572000" cy="3396756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8775" y="3417713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3644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8778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364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474498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059857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14974"/>
            <a:ext cx="6768592" cy="1380754"/>
          </a:xfrm>
          <a:effectLst/>
        </p:spPr>
        <p:txBody>
          <a:bodyPr vert="horz" lIns="0" tIns="0" rIns="0" bIns="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412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76764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0"/>
            <a:ext cx="4572000" cy="4541097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9"/>
          <p:cNvSpPr>
            <a:spLocks noGrp="1"/>
          </p:cNvSpPr>
          <p:nvPr>
            <p:ph type="pic" sz="quarter" idx="60"/>
          </p:nvPr>
        </p:nvSpPr>
        <p:spPr>
          <a:xfrm>
            <a:off x="0" y="0"/>
            <a:ext cx="4572000" cy="454109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63236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58775" y="3417713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4736440" y="1527175"/>
            <a:ext cx="4068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4736440" y="3417713"/>
            <a:ext cx="406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8778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7364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473644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4736440" y="339724"/>
            <a:ext cx="4063236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63929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ном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5951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Рисунок 9"/>
          <p:cNvSpPr>
            <a:spLocks noGrp="1"/>
          </p:cNvSpPr>
          <p:nvPr>
            <p:ph type="pic" sz="quarter" idx="59"/>
          </p:nvPr>
        </p:nvSpPr>
        <p:spPr>
          <a:xfrm>
            <a:off x="4572000" y="0"/>
            <a:ext cx="4572000" cy="4541097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7" name="Рисунок 9"/>
          <p:cNvSpPr>
            <a:spLocks noGrp="1"/>
          </p:cNvSpPr>
          <p:nvPr>
            <p:ph type="pic" sz="quarter" idx="67"/>
          </p:nvPr>
        </p:nvSpPr>
        <p:spPr>
          <a:xfrm>
            <a:off x="0" y="0"/>
            <a:ext cx="4572000" cy="4541097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9724"/>
            <a:ext cx="4053642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2540416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356394" y="3427146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7"/>
          </p:nvPr>
        </p:nvSpPr>
        <p:spPr>
          <a:xfrm>
            <a:off x="2542798" y="3420888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8"/>
          </p:nvPr>
        </p:nvSpPr>
        <p:spPr>
          <a:xfrm>
            <a:off x="4731584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6913225" y="1527175"/>
            <a:ext cx="1872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54041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6394" y="3044312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2542799" y="3043238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4731584" y="114952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6913225" y="114952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9"/>
          </p:nvPr>
        </p:nvSpPr>
        <p:spPr>
          <a:xfrm>
            <a:off x="4726821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472682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65"/>
          </p:nvPr>
        </p:nvSpPr>
        <p:spPr>
          <a:xfrm>
            <a:off x="6913225" y="3417713"/>
            <a:ext cx="1872000" cy="1123384"/>
          </a:xfrm>
        </p:spPr>
        <p:txBody>
          <a:bodyPr vert="horz" lIns="0" tIns="0" rIns="0" bIns="0" rtlCol="0" anchor="t">
            <a:sp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66" hasCustomPrompt="1"/>
          </p:nvPr>
        </p:nvSpPr>
        <p:spPr>
          <a:xfrm>
            <a:off x="691322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08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68"/>
          </p:nvPr>
        </p:nvSpPr>
        <p:spPr>
          <a:xfrm>
            <a:off x="4727575" y="339725"/>
            <a:ext cx="4057650" cy="684213"/>
          </a:xfrm>
        </p:spPr>
        <p:txBody>
          <a:bodyPr/>
          <a:lstStyle>
            <a:lvl1pPr>
              <a:defRPr sz="2000">
                <a:latin typeface="+mj-lt"/>
              </a:defRPr>
            </a:lvl1pPr>
            <a:lvl2pPr>
              <a:defRPr sz="1800" b="1">
                <a:solidFill>
                  <a:schemeClr val="tx2"/>
                </a:solidFill>
                <a:latin typeface="+mj-lt"/>
              </a:defRPr>
            </a:lvl2pPr>
            <a:lvl3pPr>
              <a:defRPr sz="1200" b="1">
                <a:solidFill>
                  <a:schemeClr val="tx2"/>
                </a:solidFill>
                <a:latin typeface="+mj-lt"/>
              </a:defRPr>
            </a:lvl3pPr>
            <a:lvl4pPr>
              <a:defRPr sz="1100" b="1">
                <a:solidFill>
                  <a:schemeClr val="tx2"/>
                </a:solidFill>
                <a:latin typeface="+mj-lt"/>
              </a:defRPr>
            </a:lvl4pPr>
            <a:lvl5pPr>
              <a:defRPr sz="105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2159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5039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FB58CCCB-FC9E-47FF-AE1A-2B8103C4EC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0987" y="120560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5" name="Рисунок 14">
            <a:extLst>
              <a:ext uri="{FF2B5EF4-FFF2-40B4-BE49-F238E27FC236}">
                <a16:creationId xmlns:a16="http://schemas.microsoft.com/office/drawing/2014/main" id="{AF7E94E8-5A2E-4B85-8346-35E006E4E6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0987" y="16878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7" name="Рисунок 14">
            <a:extLst>
              <a:ext uri="{FF2B5EF4-FFF2-40B4-BE49-F238E27FC236}">
                <a16:creationId xmlns:a16="http://schemas.microsoft.com/office/drawing/2014/main" id="{CAD2D448-B9A8-498E-BEC3-88F1259C47E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987" y="217003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9" name="Рисунок 14">
            <a:extLst>
              <a:ext uri="{FF2B5EF4-FFF2-40B4-BE49-F238E27FC236}">
                <a16:creationId xmlns:a16="http://schemas.microsoft.com/office/drawing/2014/main" id="{DD146D87-19E3-4A72-9020-4C781871DC9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0987" y="265224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1" name="Рисунок 14">
            <a:extLst>
              <a:ext uri="{FF2B5EF4-FFF2-40B4-BE49-F238E27FC236}">
                <a16:creationId xmlns:a16="http://schemas.microsoft.com/office/drawing/2014/main" id="{F8E680ED-3238-4F87-B236-95D34EE91BF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0987" y="313445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3" name="Рисунок 14">
            <a:extLst>
              <a:ext uri="{FF2B5EF4-FFF2-40B4-BE49-F238E27FC236}">
                <a16:creationId xmlns:a16="http://schemas.microsoft.com/office/drawing/2014/main" id="{80370F26-8302-4977-AEFC-CB03B7EF85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0987" y="361666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5" name="Рисунок 14">
            <a:extLst>
              <a:ext uri="{FF2B5EF4-FFF2-40B4-BE49-F238E27FC236}">
                <a16:creationId xmlns:a16="http://schemas.microsoft.com/office/drawing/2014/main" id="{9820ABA4-917D-44CA-8A15-933CDF46074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0987" y="40988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7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5283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39632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8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4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301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3" y="120410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54013" y="1688759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3" y="217341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3" y="2658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354013" y="314271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4013" y="3627367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64" hasCustomPrompt="1"/>
          </p:nvPr>
        </p:nvSpPr>
        <p:spPr>
          <a:xfrm>
            <a:off x="354013" y="411202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4256531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409489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5561966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50845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1936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4027137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2477911" y="1527175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2477911" y="3420994"/>
            <a:ext cx="1908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477911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24779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290727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фото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9204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5"/>
            <a:ext cx="4060208" cy="684889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2000" y="0"/>
            <a:ext cx="4572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1774497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194982" y="1527175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48"/>
          </p:nvPr>
        </p:nvSpPr>
        <p:spPr>
          <a:xfrm>
            <a:off x="1774497" y="3420994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50"/>
          </p:nvPr>
        </p:nvSpPr>
        <p:spPr>
          <a:xfrm>
            <a:off x="3194982" y="3417713"/>
            <a:ext cx="1224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774497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19498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1774497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194982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38535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0906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4975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9377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6489196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26800" y="3425398"/>
            <a:ext cx="1717200" cy="171810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04800"/>
            <a:ext cx="6768592" cy="1349829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63899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FFFFFF"/>
                </a:solidFill>
              </a:rPr>
              <a:t>Партнеры</a:t>
            </a:r>
            <a:r>
              <a:rPr lang="ru-RU" sz="1100" baseline="0" dirty="0">
                <a:solidFill>
                  <a:srgbClr val="FFFFFF"/>
                </a:solidFill>
              </a:rPr>
              <a:t> для роста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5398"/>
            <a:ext cx="7422299" cy="171810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7426800" y="1712699"/>
            <a:ext cx="1717200" cy="1718102"/>
            <a:chOff x="7431300" y="1712699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Полилиния 103"/>
          <p:cNvSpPr>
            <a:spLocks noChangeAspect="1"/>
          </p:cNvSpPr>
          <p:nvPr userDrawn="1"/>
        </p:nvSpPr>
        <p:spPr bwMode="auto">
          <a:xfrm>
            <a:off x="7426804" y="0"/>
            <a:ext cx="1717196" cy="1718102"/>
          </a:xfrm>
          <a:custGeom>
            <a:avLst/>
            <a:gdLst>
              <a:gd name="connsiteX0" fmla="*/ 1712696 w 1712696"/>
              <a:gd name="connsiteY0" fmla="*/ 1664380 h 1713600"/>
              <a:gd name="connsiteX1" fmla="*/ 1712696 w 1712696"/>
              <a:gd name="connsiteY1" fmla="*/ 1713600 h 1713600"/>
              <a:gd name="connsiteX2" fmla="*/ 1666083 w 1712696"/>
              <a:gd name="connsiteY2" fmla="*/ 1713600 h 1713600"/>
              <a:gd name="connsiteX3" fmla="*/ 1712696 w 1712696"/>
              <a:gd name="connsiteY3" fmla="*/ 1277272 h 1713600"/>
              <a:gd name="connsiteX4" fmla="*/ 1712696 w 1712696"/>
              <a:gd name="connsiteY4" fmla="*/ 1476393 h 1713600"/>
              <a:gd name="connsiteX5" fmla="*/ 1488054 w 1712696"/>
              <a:gd name="connsiteY5" fmla="*/ 1713600 h 1713600"/>
              <a:gd name="connsiteX6" fmla="*/ 1299480 w 1712696"/>
              <a:gd name="connsiteY6" fmla="*/ 1713600 h 1713600"/>
              <a:gd name="connsiteX7" fmla="*/ 1712696 w 1712696"/>
              <a:gd name="connsiteY7" fmla="*/ 890163 h 1713600"/>
              <a:gd name="connsiteX8" fmla="*/ 1712696 w 1712696"/>
              <a:gd name="connsiteY8" fmla="*/ 1089285 h 1713600"/>
              <a:gd name="connsiteX9" fmla="*/ 1121451 w 1712696"/>
              <a:gd name="connsiteY9" fmla="*/ 1713600 h 1713600"/>
              <a:gd name="connsiteX10" fmla="*/ 932877 w 1712696"/>
              <a:gd name="connsiteY10" fmla="*/ 1713600 h 1713600"/>
              <a:gd name="connsiteX11" fmla="*/ 1712696 w 1712696"/>
              <a:gd name="connsiteY11" fmla="*/ 503055 h 1713600"/>
              <a:gd name="connsiteX12" fmla="*/ 1712696 w 1712696"/>
              <a:gd name="connsiteY12" fmla="*/ 702177 h 1713600"/>
              <a:gd name="connsiteX13" fmla="*/ 754848 w 1712696"/>
              <a:gd name="connsiteY13" fmla="*/ 1713600 h 1713600"/>
              <a:gd name="connsiteX14" fmla="*/ 566274 w 1712696"/>
              <a:gd name="connsiteY14" fmla="*/ 1713600 h 1713600"/>
              <a:gd name="connsiteX15" fmla="*/ 1712696 w 1712696"/>
              <a:gd name="connsiteY15" fmla="*/ 115947 h 1713600"/>
              <a:gd name="connsiteX16" fmla="*/ 1712696 w 1712696"/>
              <a:gd name="connsiteY16" fmla="*/ 315069 h 1713600"/>
              <a:gd name="connsiteX17" fmla="*/ 388245 w 1712696"/>
              <a:gd name="connsiteY17" fmla="*/ 1713600 h 1713600"/>
              <a:gd name="connsiteX18" fmla="*/ 199671 w 1712696"/>
              <a:gd name="connsiteY18" fmla="*/ 1713600 h 1713600"/>
              <a:gd name="connsiteX19" fmla="*/ 0 w 1712696"/>
              <a:gd name="connsiteY19" fmla="*/ 0 h 1713600"/>
              <a:gd name="connsiteX20" fmla="*/ 1712696 w 1712696"/>
              <a:gd name="connsiteY20" fmla="*/ 0 h 1713600"/>
              <a:gd name="connsiteX21" fmla="*/ 1712696 w 1712696"/>
              <a:gd name="connsiteY21" fmla="*/ 1801 h 1713600"/>
              <a:gd name="connsiteX22" fmla="*/ 1642767 w 1712696"/>
              <a:gd name="connsiteY22" fmla="*/ 1801 h 1713600"/>
              <a:gd name="connsiteX23" fmla="*/ 21642 w 1712696"/>
              <a:gd name="connsiteY23" fmla="*/ 1713600 h 1713600"/>
              <a:gd name="connsiteX24" fmla="*/ 0 w 1712696"/>
              <a:gd name="connsiteY24" fmla="*/ 1713600 h 1713600"/>
              <a:gd name="connsiteX25" fmla="*/ 0 w 1712696"/>
              <a:gd name="connsiteY25" fmla="*/ 1537331 h 1713600"/>
              <a:gd name="connsiteX26" fmla="*/ 1454193 w 1712696"/>
              <a:gd name="connsiteY26" fmla="*/ 1801 h 1713600"/>
              <a:gd name="connsiteX27" fmla="*/ 1276164 w 1712696"/>
              <a:gd name="connsiteY27" fmla="*/ 1801 h 1713600"/>
              <a:gd name="connsiteX28" fmla="*/ 0 w 1712696"/>
              <a:gd name="connsiteY28" fmla="*/ 1349344 h 1713600"/>
              <a:gd name="connsiteX29" fmla="*/ 0 w 1712696"/>
              <a:gd name="connsiteY29" fmla="*/ 1150223 h 1713600"/>
              <a:gd name="connsiteX30" fmla="*/ 1087590 w 1712696"/>
              <a:gd name="connsiteY30" fmla="*/ 1801 h 1713600"/>
              <a:gd name="connsiteX31" fmla="*/ 909561 w 1712696"/>
              <a:gd name="connsiteY31" fmla="*/ 1801 h 1713600"/>
              <a:gd name="connsiteX32" fmla="*/ 0 w 1712696"/>
              <a:gd name="connsiteY32" fmla="*/ 962236 h 1713600"/>
              <a:gd name="connsiteX33" fmla="*/ 0 w 1712696"/>
              <a:gd name="connsiteY33" fmla="*/ 763115 h 1713600"/>
              <a:gd name="connsiteX34" fmla="*/ 720987 w 1712696"/>
              <a:gd name="connsiteY34" fmla="*/ 1801 h 1713600"/>
              <a:gd name="connsiteX35" fmla="*/ 542958 w 1712696"/>
              <a:gd name="connsiteY35" fmla="*/ 1801 h 1713600"/>
              <a:gd name="connsiteX36" fmla="*/ 0 w 1712696"/>
              <a:gd name="connsiteY36" fmla="*/ 575128 h 1713600"/>
              <a:gd name="connsiteX37" fmla="*/ 0 w 1712696"/>
              <a:gd name="connsiteY37" fmla="*/ 376007 h 1713600"/>
              <a:gd name="connsiteX38" fmla="*/ 354384 w 1712696"/>
              <a:gd name="connsiteY38" fmla="*/ 1801 h 1713600"/>
              <a:gd name="connsiteX39" fmla="*/ 176355 w 1712696"/>
              <a:gd name="connsiteY39" fmla="*/ 1801 h 1713600"/>
              <a:gd name="connsiteX40" fmla="*/ 0 w 1712696"/>
              <a:gd name="connsiteY40" fmla="*/ 188020 h 17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12696" h="1713600">
                <a:moveTo>
                  <a:pt x="1712696" y="1664380"/>
                </a:moveTo>
                <a:lnTo>
                  <a:pt x="1712696" y="1713600"/>
                </a:lnTo>
                <a:lnTo>
                  <a:pt x="1666083" y="1713600"/>
                </a:lnTo>
                <a:close/>
                <a:moveTo>
                  <a:pt x="1712696" y="1277272"/>
                </a:moveTo>
                <a:lnTo>
                  <a:pt x="1712696" y="1476393"/>
                </a:lnTo>
                <a:lnTo>
                  <a:pt x="1488054" y="1713600"/>
                </a:lnTo>
                <a:lnTo>
                  <a:pt x="1299480" y="1713600"/>
                </a:lnTo>
                <a:close/>
                <a:moveTo>
                  <a:pt x="1712696" y="890163"/>
                </a:moveTo>
                <a:lnTo>
                  <a:pt x="1712696" y="1089285"/>
                </a:lnTo>
                <a:lnTo>
                  <a:pt x="1121451" y="1713600"/>
                </a:lnTo>
                <a:lnTo>
                  <a:pt x="932877" y="1713600"/>
                </a:lnTo>
                <a:close/>
                <a:moveTo>
                  <a:pt x="1712696" y="503055"/>
                </a:moveTo>
                <a:lnTo>
                  <a:pt x="1712696" y="702177"/>
                </a:lnTo>
                <a:lnTo>
                  <a:pt x="754848" y="1713600"/>
                </a:lnTo>
                <a:lnTo>
                  <a:pt x="566274" y="1713600"/>
                </a:lnTo>
                <a:close/>
                <a:moveTo>
                  <a:pt x="1712696" y="115947"/>
                </a:moveTo>
                <a:lnTo>
                  <a:pt x="1712696" y="315069"/>
                </a:lnTo>
                <a:lnTo>
                  <a:pt x="388245" y="1713600"/>
                </a:lnTo>
                <a:lnTo>
                  <a:pt x="199671" y="1713600"/>
                </a:lnTo>
                <a:close/>
                <a:moveTo>
                  <a:pt x="0" y="0"/>
                </a:moveTo>
                <a:lnTo>
                  <a:pt x="1712696" y="0"/>
                </a:lnTo>
                <a:lnTo>
                  <a:pt x="1712696" y="1801"/>
                </a:lnTo>
                <a:lnTo>
                  <a:pt x="1642767" y="1801"/>
                </a:lnTo>
                <a:lnTo>
                  <a:pt x="21642" y="1713600"/>
                </a:lnTo>
                <a:lnTo>
                  <a:pt x="0" y="1713600"/>
                </a:lnTo>
                <a:lnTo>
                  <a:pt x="0" y="1537331"/>
                </a:lnTo>
                <a:lnTo>
                  <a:pt x="1454193" y="1801"/>
                </a:lnTo>
                <a:lnTo>
                  <a:pt x="1276164" y="1801"/>
                </a:lnTo>
                <a:lnTo>
                  <a:pt x="0" y="1349344"/>
                </a:lnTo>
                <a:lnTo>
                  <a:pt x="0" y="1150223"/>
                </a:lnTo>
                <a:lnTo>
                  <a:pt x="1087590" y="1801"/>
                </a:lnTo>
                <a:lnTo>
                  <a:pt x="909561" y="1801"/>
                </a:lnTo>
                <a:lnTo>
                  <a:pt x="0" y="962236"/>
                </a:lnTo>
                <a:lnTo>
                  <a:pt x="0" y="763115"/>
                </a:lnTo>
                <a:lnTo>
                  <a:pt x="720987" y="1801"/>
                </a:lnTo>
                <a:lnTo>
                  <a:pt x="542958" y="1801"/>
                </a:lnTo>
                <a:lnTo>
                  <a:pt x="0" y="575128"/>
                </a:lnTo>
                <a:lnTo>
                  <a:pt x="0" y="376007"/>
                </a:lnTo>
                <a:lnTo>
                  <a:pt x="354384" y="1801"/>
                </a:lnTo>
                <a:lnTo>
                  <a:pt x="176355" y="1801"/>
                </a:lnTo>
                <a:lnTo>
                  <a:pt x="0" y="18802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4" name="TextBox 63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103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4">
            <a:extLst>
              <a:ext uri="{FF2B5EF4-FFF2-40B4-BE49-F238E27FC236}">
                <a16:creationId xmlns:a16="http://schemas.microsoft.com/office/drawing/2014/main" id="{AE4A5CD4-665D-4467-80B3-1293C86F3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8607" y="122636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F996A264-E88A-436A-BFED-8E6705697CC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68607" y="170730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10C166F8-C589-4E1B-A57C-AD152243FE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8607" y="218825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BCF75922-8032-4503-8F5B-DD56DF3299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8607" y="266919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C1C304EF-258E-4745-82D8-16A210470B0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8607" y="315013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CF824452-8E56-42A6-956B-4615FC9E37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68607" y="36310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C0C49BA9-3B25-45BD-BE69-E6A047C1A0E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68607" y="4112021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4"/>
          </p:nvPr>
        </p:nvSpPr>
        <p:spPr>
          <a:xfrm>
            <a:off x="853439" y="114737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5"/>
          </p:nvPr>
        </p:nvSpPr>
        <p:spPr>
          <a:xfrm>
            <a:off x="853439" y="158916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6"/>
          </p:nvPr>
        </p:nvSpPr>
        <p:spPr>
          <a:xfrm>
            <a:off x="853439" y="2097568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7"/>
          </p:nvPr>
        </p:nvSpPr>
        <p:spPr>
          <a:xfrm>
            <a:off x="853439" y="2591997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8"/>
          </p:nvPr>
        </p:nvSpPr>
        <p:spPr>
          <a:xfrm>
            <a:off x="853439" y="309526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9"/>
          </p:nvPr>
        </p:nvSpPr>
        <p:spPr>
          <a:xfrm>
            <a:off x="853439" y="4047546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50"/>
          </p:nvPr>
        </p:nvSpPr>
        <p:spPr>
          <a:xfrm>
            <a:off x="853439" y="3558699"/>
            <a:ext cx="5067935" cy="488950"/>
          </a:xfrm>
        </p:spPr>
        <p:txBody>
          <a:bodyPr lIns="0" tIns="0" rIns="0" bIns="0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0940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871172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54450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60540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748132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45"/>
          </p:nvPr>
        </p:nvSpPr>
        <p:spPr>
          <a:xfrm>
            <a:off x="3225005" y="1527175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46"/>
          </p:nvPr>
        </p:nvSpPr>
        <p:spPr>
          <a:xfrm>
            <a:off x="354011" y="3427979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7"/>
          </p:nvPr>
        </p:nvSpPr>
        <p:spPr>
          <a:xfrm>
            <a:off x="3225005" y="3420994"/>
            <a:ext cx="25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25005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354011" y="3045145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225005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061852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+ резюме +фон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1" name="Объект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6"/>
            <a:ext cx="5562601" cy="684212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358774" y="4754389"/>
            <a:ext cx="323197" cy="201797"/>
          </a:xfrm>
        </p:spPr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53439" y="4754922"/>
            <a:ext cx="5391787" cy="200731"/>
          </a:xfrm>
        </p:spPr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6340807" y="4754921"/>
            <a:ext cx="955492" cy="200732"/>
          </a:xfrm>
        </p:spPr>
        <p:txBody>
          <a:bodyPr/>
          <a:lstStyle/>
          <a:p>
            <a:pPr algn="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3"/>
          </p:nvPr>
        </p:nvSpPr>
        <p:spPr>
          <a:xfrm>
            <a:off x="6245227" y="339726"/>
            <a:ext cx="2539998" cy="4211637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 smtClean="0"/>
            </a:lvl1pPr>
            <a:lvl2pPr>
              <a:defRPr lang="ru-RU" dirty="0" smtClean="0"/>
            </a:lvl2pPr>
            <a:lvl3pPr>
              <a:defRPr lang="ru-RU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45"/>
          </p:nvPr>
        </p:nvSpPr>
        <p:spPr>
          <a:xfrm>
            <a:off x="2309376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46"/>
          </p:nvPr>
        </p:nvSpPr>
        <p:spPr>
          <a:xfrm>
            <a:off x="4264740" y="1527175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7"/>
          </p:nvPr>
        </p:nvSpPr>
        <p:spPr>
          <a:xfrm>
            <a:off x="354011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48"/>
          </p:nvPr>
        </p:nvSpPr>
        <p:spPr>
          <a:xfrm>
            <a:off x="2309376" y="3420994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50"/>
          </p:nvPr>
        </p:nvSpPr>
        <p:spPr>
          <a:xfrm>
            <a:off x="4264740" y="3417713"/>
            <a:ext cx="1656000" cy="1123384"/>
          </a:xfrm>
        </p:spPr>
        <p:txBody>
          <a:bodyPr lIns="0" tIns="0" rIns="0" bIns="0" anchor="t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2309376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4264740" y="1144341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354011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2309376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4264740" y="3040063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80900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 + преамбула + 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8362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047999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0" y="339724"/>
            <a:ext cx="5546725" cy="684214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38" name="Рисунок 14">
            <a:extLst>
              <a:ext uri="{FF2B5EF4-FFF2-40B4-BE49-F238E27FC236}">
                <a16:creationId xmlns:a16="http://schemas.microsoft.com/office/drawing/2014/main" id="{4B7DA86D-EE14-4915-A8B5-722C9CBBE67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38500" y="1185888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0" name="Рисунок 14">
            <a:extLst>
              <a:ext uri="{FF2B5EF4-FFF2-40B4-BE49-F238E27FC236}">
                <a16:creationId xmlns:a16="http://schemas.microsoft.com/office/drawing/2014/main" id="{8880097B-8F31-4EE5-BC21-B835E569447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38500" y="1676117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2" name="Рисунок 14">
            <a:extLst>
              <a:ext uri="{FF2B5EF4-FFF2-40B4-BE49-F238E27FC236}">
                <a16:creationId xmlns:a16="http://schemas.microsoft.com/office/drawing/2014/main" id="{E16E0BFD-89AD-4030-B243-57B7C43695D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38500" y="2166346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4" name="Рисунок 14">
            <a:extLst>
              <a:ext uri="{FF2B5EF4-FFF2-40B4-BE49-F238E27FC236}">
                <a16:creationId xmlns:a16="http://schemas.microsoft.com/office/drawing/2014/main" id="{A4DAF9EC-0161-47E9-86C7-7216F4250C5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38500" y="2656575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6" name="Рисунок 14">
            <a:extLst>
              <a:ext uri="{FF2B5EF4-FFF2-40B4-BE49-F238E27FC236}">
                <a16:creationId xmlns:a16="http://schemas.microsoft.com/office/drawing/2014/main" id="{E2CA454F-F786-4F65-B99A-43B767CC4BF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38500" y="314680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8" name="Рисунок 14">
            <a:extLst>
              <a:ext uri="{FF2B5EF4-FFF2-40B4-BE49-F238E27FC236}">
                <a16:creationId xmlns:a16="http://schemas.microsoft.com/office/drawing/2014/main" id="{D166CBFF-D38C-4D25-8578-05285559153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38500" y="3637033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50" name="Рисунок 14">
            <a:extLst>
              <a:ext uri="{FF2B5EF4-FFF2-40B4-BE49-F238E27FC236}">
                <a16:creationId xmlns:a16="http://schemas.microsoft.com/office/drawing/2014/main" id="{1C5D21D0-A654-4F33-BE00-4AAAD314630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38500" y="4127262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4"/>
          </p:nvPr>
        </p:nvSpPr>
        <p:spPr>
          <a:xfrm>
            <a:off x="3717925" y="1131888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6"/>
          <p:cNvSpPr>
            <a:spLocks noGrp="1"/>
          </p:cNvSpPr>
          <p:nvPr>
            <p:ph type="body" sz="quarter" idx="45"/>
          </p:nvPr>
        </p:nvSpPr>
        <p:spPr>
          <a:xfrm>
            <a:off x="3717925" y="1622117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46"/>
          </p:nvPr>
        </p:nvSpPr>
        <p:spPr>
          <a:xfrm>
            <a:off x="3717925" y="2112346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47"/>
          </p:nvPr>
        </p:nvSpPr>
        <p:spPr>
          <a:xfrm>
            <a:off x="3717925" y="2602575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48"/>
          </p:nvPr>
        </p:nvSpPr>
        <p:spPr>
          <a:xfrm>
            <a:off x="3717925" y="3092804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49"/>
          </p:nvPr>
        </p:nvSpPr>
        <p:spPr>
          <a:xfrm>
            <a:off x="3717925" y="3583033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50"/>
          </p:nvPr>
        </p:nvSpPr>
        <p:spPr>
          <a:xfrm>
            <a:off x="3717925" y="4073262"/>
            <a:ext cx="5067300" cy="468000"/>
          </a:xfrm>
        </p:spPr>
        <p:txBody>
          <a:bodyPr lIns="0" tIns="0" rIns="0" bIns="0"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51"/>
          </p:nvPr>
        </p:nvSpPr>
        <p:spPr>
          <a:xfrm>
            <a:off x="358775" y="339725"/>
            <a:ext cx="2513965" cy="4211638"/>
          </a:xfrm>
        </p:spPr>
        <p:txBody>
          <a:bodyPr vert="horz" lIns="0" tIns="0" rIns="0" bIns="0" rtlCol="0">
            <a:no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5046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+ буллиты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9833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220" y="339724"/>
            <a:ext cx="5501005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1" y="0"/>
            <a:ext cx="3047999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0F330F95-7EBC-4271-9C49-F0553ABB45B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284220" y="121461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Рисунок 14">
            <a:extLst>
              <a:ext uri="{FF2B5EF4-FFF2-40B4-BE49-F238E27FC236}">
                <a16:creationId xmlns:a16="http://schemas.microsoft.com/office/drawing/2014/main" id="{17C8AFFB-91D7-48BE-BA4C-A402F77F85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84220" y="169558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8" name="Рисунок 14">
            <a:extLst>
              <a:ext uri="{FF2B5EF4-FFF2-40B4-BE49-F238E27FC236}">
                <a16:creationId xmlns:a16="http://schemas.microsoft.com/office/drawing/2014/main" id="{9417A9CF-5B7D-40E0-890E-E0C892B0DBA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84220" y="217654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0" name="Рисунок 14">
            <a:extLst>
              <a:ext uri="{FF2B5EF4-FFF2-40B4-BE49-F238E27FC236}">
                <a16:creationId xmlns:a16="http://schemas.microsoft.com/office/drawing/2014/main" id="{5C52364B-C15A-4133-B102-541B5C18DD4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84220" y="265751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2" name="Рисунок 14">
            <a:extLst>
              <a:ext uri="{FF2B5EF4-FFF2-40B4-BE49-F238E27FC236}">
                <a16:creationId xmlns:a16="http://schemas.microsoft.com/office/drawing/2014/main" id="{85866053-C0C3-4840-A70B-ADE6462FD4E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84220" y="3138479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4" name="Рисунок 14">
            <a:extLst>
              <a:ext uri="{FF2B5EF4-FFF2-40B4-BE49-F238E27FC236}">
                <a16:creationId xmlns:a16="http://schemas.microsoft.com/office/drawing/2014/main" id="{BB1F9AA0-0565-4D7A-ADAF-E349DF55D06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284220" y="3619444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6" name="Рисунок 14">
            <a:extLst>
              <a:ext uri="{FF2B5EF4-FFF2-40B4-BE49-F238E27FC236}">
                <a16:creationId xmlns:a16="http://schemas.microsoft.com/office/drawing/2014/main" id="{7C98835F-EA09-4ED1-B396-8DC0E5340E8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284220" y="4100410"/>
            <a:ext cx="360000" cy="3600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3"/>
          </p:nvPr>
        </p:nvSpPr>
        <p:spPr>
          <a:xfrm>
            <a:off x="3843338" y="1131888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8" name="Текст 8"/>
          <p:cNvSpPr>
            <a:spLocks noGrp="1"/>
          </p:cNvSpPr>
          <p:nvPr>
            <p:ph type="body" sz="quarter" idx="44"/>
          </p:nvPr>
        </p:nvSpPr>
        <p:spPr>
          <a:xfrm>
            <a:off x="3843338" y="1612107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" name="Текст 8"/>
          <p:cNvSpPr>
            <a:spLocks noGrp="1"/>
          </p:cNvSpPr>
          <p:nvPr>
            <p:ph type="body" sz="quarter" idx="45"/>
          </p:nvPr>
        </p:nvSpPr>
        <p:spPr>
          <a:xfrm>
            <a:off x="3843338" y="2092326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" name="Текст 8"/>
          <p:cNvSpPr>
            <a:spLocks noGrp="1"/>
          </p:cNvSpPr>
          <p:nvPr>
            <p:ph type="body" sz="quarter" idx="46"/>
          </p:nvPr>
        </p:nvSpPr>
        <p:spPr>
          <a:xfrm>
            <a:off x="3843338" y="2572545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" name="Текст 8"/>
          <p:cNvSpPr>
            <a:spLocks noGrp="1"/>
          </p:cNvSpPr>
          <p:nvPr>
            <p:ph type="body" sz="quarter" idx="47"/>
          </p:nvPr>
        </p:nvSpPr>
        <p:spPr>
          <a:xfrm>
            <a:off x="3843338" y="3052764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2" name="Текст 8"/>
          <p:cNvSpPr>
            <a:spLocks noGrp="1"/>
          </p:cNvSpPr>
          <p:nvPr>
            <p:ph type="body" sz="quarter" idx="48"/>
          </p:nvPr>
        </p:nvSpPr>
        <p:spPr>
          <a:xfrm>
            <a:off x="3843338" y="3532983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3" name="Текст 8"/>
          <p:cNvSpPr>
            <a:spLocks noGrp="1"/>
          </p:cNvSpPr>
          <p:nvPr>
            <p:ph type="body" sz="quarter" idx="49"/>
          </p:nvPr>
        </p:nvSpPr>
        <p:spPr>
          <a:xfrm>
            <a:off x="3843338" y="4017679"/>
            <a:ext cx="4941887" cy="525462"/>
          </a:xfr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46816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08" y="339724"/>
            <a:ext cx="5546092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58775" y="1131888"/>
            <a:ext cx="5546970" cy="34194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6766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682403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6768592" cy="1364369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Место (город)</a:t>
            </a:r>
            <a:br>
              <a:rPr lang="ru-RU" dirty="0"/>
            </a:br>
            <a:r>
              <a:rPr lang="ru-RU" dirty="0"/>
              <a:t>Месяц Год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990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342990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716800" y="342990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/>
              <a:t>Подзаголовок (заполняется по необходимости)</a:t>
            </a:r>
            <a:endParaRPr lang="ru-RU" dirty="0"/>
          </a:p>
        </p:txBody>
      </p:sp>
      <p:grpSp>
        <p:nvGrpSpPr>
          <p:cNvPr id="37" name="Группа 3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485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7817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08" y="339724"/>
            <a:ext cx="3999867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4579620" y="0"/>
            <a:ext cx="456438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58775" y="1131888"/>
            <a:ext cx="4000500" cy="34194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024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+ текст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300" y="339724"/>
            <a:ext cx="5495925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04800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3288430" y="1131888"/>
            <a:ext cx="5496795" cy="3419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9670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+ текс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5600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358" y="339724"/>
            <a:ext cx="3999867" cy="684213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4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4564380" cy="455136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0"/>
          </p:nvPr>
        </p:nvSpPr>
        <p:spPr>
          <a:xfrm>
            <a:off x="4784725" y="1131888"/>
            <a:ext cx="4000500" cy="34194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984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9355394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6768592" cy="134982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Место (город)</a:t>
            </a:r>
            <a:br>
              <a:rPr lang="ru-RU" dirty="0"/>
            </a:br>
            <a:r>
              <a:rPr lang="ru-RU" dirty="0"/>
              <a:t>Месяц Год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990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5710499" y="3425398"/>
            <a:ext cx="1717200" cy="1718102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 userDrawn="1"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 userDrawn="1"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 userDrawn="1"/>
        </p:nvGrpSpPr>
        <p:grpSpPr>
          <a:xfrm>
            <a:off x="7427701" y="3426300"/>
            <a:ext cx="1716299" cy="17172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6" name="TextBox 6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326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801983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0931" y="283237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105050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16825" y="3047472"/>
            <a:ext cx="133466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Место (город)</a:t>
            </a:r>
            <a:br>
              <a:rPr lang="ru-RU" dirty="0"/>
            </a:br>
            <a:r>
              <a:rPr lang="ru-RU" dirty="0"/>
              <a:t>Месяц Год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3920"/>
            <a:ext cx="5715898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grpSp>
        <p:nvGrpSpPr>
          <p:cNvPr id="3" name="Группа 2"/>
          <p:cNvGrpSpPr>
            <a:grpSpLocks noChangeAspect="1"/>
          </p:cNvGrpSpPr>
          <p:nvPr userDrawn="1"/>
        </p:nvGrpSpPr>
        <p:grpSpPr>
          <a:xfrm>
            <a:off x="5710499" y="3425398"/>
            <a:ext cx="1717200" cy="1718102"/>
            <a:chOff x="5493178" y="3425398"/>
            <a:chExt cx="1717200" cy="1718102"/>
          </a:xfrm>
        </p:grpSpPr>
        <p:sp>
          <p:nvSpPr>
            <p:cNvPr id="57" name="Прямоугольник 56"/>
            <p:cNvSpPr>
              <a:spLocks noChangeAspect="1"/>
            </p:cNvSpPr>
            <p:nvPr userDrawn="1"/>
          </p:nvSpPr>
          <p:spPr bwMode="auto">
            <a:xfrm>
              <a:off x="5493178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>
              <a:spLocks noChangeAspect="1"/>
            </p:cNvSpPr>
            <p:nvPr userDrawn="1"/>
          </p:nvSpPr>
          <p:spPr bwMode="auto">
            <a:xfrm>
              <a:off x="5494026" y="3426300"/>
              <a:ext cx="1716352" cy="171720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8" name="Группа 57"/>
          <p:cNvGrpSpPr>
            <a:grpSpLocks noChangeAspect="1"/>
          </p:cNvGrpSpPr>
          <p:nvPr userDrawn="1"/>
        </p:nvGrpSpPr>
        <p:grpSpPr>
          <a:xfrm>
            <a:off x="7427701" y="3426300"/>
            <a:ext cx="1716299" cy="1717200"/>
            <a:chOff x="6573600" y="0"/>
            <a:chExt cx="2570400" cy="2571750"/>
          </a:xfrm>
        </p:grpSpPr>
        <p:sp>
          <p:nvSpPr>
            <p:cNvPr id="59" name="Прямоугольник 58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Полилиния 59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6" name="TextBox 6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4295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86401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0931" y="299295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3906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055534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26800" y="3425398"/>
            <a:ext cx="1717200" cy="171810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3237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5398"/>
            <a:ext cx="7430397" cy="171810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8" name="Прямоугольник 57"/>
          <p:cNvSpPr>
            <a:spLocks noChangeAspect="1"/>
          </p:cNvSpPr>
          <p:nvPr userDrawn="1"/>
        </p:nvSpPr>
        <p:spPr bwMode="auto">
          <a:xfrm>
            <a:off x="7426800" y="1712699"/>
            <a:ext cx="1717200" cy="171810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0" name="Группа 59"/>
          <p:cNvGrpSpPr>
            <a:grpSpLocks noChangeAspect="1"/>
          </p:cNvGrpSpPr>
          <p:nvPr userDrawn="1"/>
        </p:nvGrpSpPr>
        <p:grpSpPr>
          <a:xfrm>
            <a:off x="7427701" y="0"/>
            <a:ext cx="1716299" cy="1717200"/>
            <a:chOff x="6573600" y="0"/>
            <a:chExt cx="2570400" cy="2571750"/>
          </a:xfrm>
        </p:grpSpPr>
        <p:sp>
          <p:nvSpPr>
            <p:cNvPr id="61" name="Прямоугольник 60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Полилиния 61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6" name="TextBox 65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31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911807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0986"/>
            <a:ext cx="6768592" cy="1456535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431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3690388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 userDrawn="1"/>
        </p:nvSpPr>
        <p:spPr bwMode="auto">
          <a:xfrm>
            <a:off x="3999600" y="0"/>
            <a:ext cx="5144400" cy="51444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4289"/>
            <a:ext cx="8462137" cy="2068893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4" name="Группа 3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7" name="Прямоугольник 3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Прямая соединительная линия 3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Группа 3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0" name="Прямоугольник 3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7" name="TextBox 5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614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363212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6255"/>
            <a:ext cx="6768592" cy="144448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24886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38475"/>
            <a:ext cx="859271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51600" y="3429900"/>
            <a:ext cx="3992400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717198" y="3429900"/>
            <a:ext cx="1717201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-1" y="3429900"/>
            <a:ext cx="1717200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434398" y="3429900"/>
            <a:ext cx="1717202" cy="1717201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7298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624474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88506"/>
            <a:ext cx="6768592" cy="144448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24886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38475"/>
            <a:ext cx="8592719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356136"/>
            <a:ext cx="1104679" cy="208800"/>
          </a:xfrm>
          <a:prstGeom prst="rect">
            <a:avLst/>
          </a:prstGeom>
        </p:spPr>
      </p:pic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51600" y="3429900"/>
            <a:ext cx="39924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7543929" y="633102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>
            <a:grpSpLocks noChangeAspect="1"/>
          </p:cNvGrpSpPr>
          <p:nvPr userDrawn="1"/>
        </p:nvGrpSpPr>
        <p:grpSpPr>
          <a:xfrm>
            <a:off x="3434400" y="3425398"/>
            <a:ext cx="1717200" cy="1718102"/>
            <a:chOff x="3425397" y="3425398"/>
            <a:chExt cx="1717200" cy="1718102"/>
          </a:xfrm>
        </p:grpSpPr>
        <p:sp>
          <p:nvSpPr>
            <p:cNvPr id="58" name="Прямоугольник 57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Кольцо 7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Кольцо 58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Овал 8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" name="Группа 1"/>
          <p:cNvGrpSpPr/>
          <p:nvPr userDrawn="1"/>
        </p:nvGrpSpPr>
        <p:grpSpPr>
          <a:xfrm>
            <a:off x="1717200" y="3425398"/>
            <a:ext cx="1717200" cy="1718102"/>
            <a:chOff x="7431300" y="1712699"/>
            <a:chExt cx="1717200" cy="1718102"/>
          </a:xfrm>
        </p:grpSpPr>
        <p:sp>
          <p:nvSpPr>
            <p:cNvPr id="60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0" y="3425398"/>
            <a:ext cx="1717200" cy="1718102"/>
            <a:chOff x="7431300" y="1712699"/>
            <a:chExt cx="1717200" cy="1718102"/>
          </a:xfrm>
        </p:grpSpPr>
        <p:sp>
          <p:nvSpPr>
            <p:cNvPr id="63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46" name="Группа 45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7" name="Прямоугольник 4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8" name="Прямая соединительная линия 4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9" name="Группа 4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Прямоугольник 69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75" name="TextBox 74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Прямоугольник 78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2359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151047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1954275"/>
            <a:ext cx="8462137" cy="1163488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863100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87505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40796" y="0"/>
            <a:ext cx="4003203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713599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427197" y="0"/>
            <a:ext cx="1713601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pic>
        <p:nvPicPr>
          <p:cNvPr id="57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287520"/>
            <a:ext cx="1104679" cy="208800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543929" y="458052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3260267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6482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3470595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1949554"/>
            <a:ext cx="8462137" cy="1226513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863100"/>
            <a:ext cx="6732905" cy="600362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87505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5140796" y="0"/>
            <a:ext cx="4003203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pic>
        <p:nvPicPr>
          <p:cNvPr id="57" name="Picture 29"/>
          <p:cNvPicPr>
            <a:picLocks noChangeAspect="1"/>
          </p:cNvPicPr>
          <p:nvPr userDrawn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287520"/>
            <a:ext cx="1104679" cy="208800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7543929" y="458052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1"/>
                </a:solidFill>
              </a:rPr>
              <a:t>Партнеры</a:t>
            </a:r>
            <a:r>
              <a:rPr lang="ru-RU" sz="1100" baseline="0" dirty="0">
                <a:solidFill>
                  <a:schemeClr val="accent1"/>
                </a:solidFill>
              </a:rPr>
              <a:t> для роста</a:t>
            </a:r>
            <a:endParaRPr lang="ru-RU" sz="1100" dirty="0">
              <a:solidFill>
                <a:schemeClr val="accent1"/>
              </a:solidFill>
            </a:endParaRPr>
          </a:p>
        </p:txBody>
      </p:sp>
      <p:grpSp>
        <p:nvGrpSpPr>
          <p:cNvPr id="56" name="Группа 55"/>
          <p:cNvGrpSpPr>
            <a:grpSpLocks noChangeAspect="1"/>
          </p:cNvGrpSpPr>
          <p:nvPr userDrawn="1"/>
        </p:nvGrpSpPr>
        <p:grpSpPr>
          <a:xfrm>
            <a:off x="3423594" y="0"/>
            <a:ext cx="1717200" cy="1718102"/>
            <a:chOff x="3425397" y="3425398"/>
            <a:chExt cx="1717200" cy="1718102"/>
          </a:xfrm>
        </p:grpSpPr>
        <p:sp>
          <p:nvSpPr>
            <p:cNvPr id="59" name="Прямоугольник 58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Кольцо 59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Кольцо 60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Овал 61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Группа 62"/>
          <p:cNvGrpSpPr/>
          <p:nvPr userDrawn="1"/>
        </p:nvGrpSpPr>
        <p:grpSpPr>
          <a:xfrm>
            <a:off x="1717200" y="0"/>
            <a:ext cx="1717200" cy="1718102"/>
            <a:chOff x="7431300" y="1712699"/>
            <a:chExt cx="1717200" cy="1718102"/>
          </a:xfrm>
        </p:grpSpPr>
        <p:sp>
          <p:nvSpPr>
            <p:cNvPr id="64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6" name="Группа 65"/>
          <p:cNvGrpSpPr/>
          <p:nvPr userDrawn="1"/>
        </p:nvGrpSpPr>
        <p:grpSpPr>
          <a:xfrm>
            <a:off x="0" y="0"/>
            <a:ext cx="1717200" cy="1718102"/>
            <a:chOff x="7431300" y="1712699"/>
            <a:chExt cx="1717200" cy="1718102"/>
          </a:xfrm>
        </p:grpSpPr>
        <p:sp>
          <p:nvSpPr>
            <p:cNvPr id="67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260267"/>
            <a:ext cx="6732905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/>
              <a:t>Подзаголовок (заполняется по необходимости)</a:t>
            </a:r>
          </a:p>
          <a:p>
            <a:pPr lvl="0"/>
            <a:endParaRPr lang="ru-RU" dirty="0"/>
          </a:p>
        </p:txBody>
      </p:sp>
      <p:grpSp>
        <p:nvGrpSpPr>
          <p:cNvPr id="46" name="Группа 45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7" name="Прямоугольник 4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8" name="Прямая соединительная линия 4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9" name="Группа 4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70" name="Прямоугольник 6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72" name="Прямоугольник 7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Прямоугольник 7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Прямоугольник 7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Прямоугольник 75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Прямоугольник 80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Прямоугольник 82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1918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429495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  <a:ln w="952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1666273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56" name="Прямоугольник 55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3447133"/>
            <a:ext cx="5866765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/>
              <a:t>Подзаголовок (заполняется по необходимости)</a:t>
            </a:r>
          </a:p>
          <a:p>
            <a:pPr lvl="0"/>
            <a:endParaRPr lang="ru-RU" dirty="0"/>
          </a:p>
        </p:txBody>
      </p:sp>
      <p:grpSp>
        <p:nvGrpSpPr>
          <p:cNvPr id="39" name="Группа 3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0" name="Прямоугольник 3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" name="Прямая соединительная линия 4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Группа 4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3" name="TextBox 62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909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8572797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6573598" cy="51435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493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837898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chemeClr val="tx2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4" name="object 2"/>
          <p:cNvSpPr txBox="1">
            <a:spLocks/>
          </p:cNvSpPr>
          <p:nvPr userDrawn="1"/>
        </p:nvSpPr>
        <p:spPr>
          <a:xfrm>
            <a:off x="1965288" y="427329"/>
            <a:ext cx="1548000" cy="162176"/>
          </a:xfrm>
          <a:prstGeom prst="rect">
            <a:avLst/>
          </a:prstGeom>
        </p:spPr>
        <p:txBody>
          <a:bodyPr vert="horz" wrap="square" lIns="0" tIns="7509" rIns="0" bIns="0" rtlCol="0" anchor="t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76" defTabSz="914400">
              <a:spcBef>
                <a:spcPts val="59"/>
              </a:spcBef>
            </a:pPr>
            <a:r>
              <a:rPr lang="ru-RU" sz="1182" kern="0" dirty="0">
                <a:solidFill>
                  <a:srgbClr val="008B95"/>
                </a:solidFill>
                <a:latin typeface="+mn-lt"/>
                <a:cs typeface="Roboto"/>
              </a:rPr>
              <a:t>Партнеры</a:t>
            </a:r>
            <a:r>
              <a:rPr lang="ru-RU" sz="1182" kern="0" spc="7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lang="ru-RU" sz="1182" kern="0" dirty="0">
                <a:solidFill>
                  <a:srgbClr val="008B95"/>
                </a:solidFill>
                <a:latin typeface="+mn-lt"/>
                <a:cs typeface="Roboto"/>
              </a:rPr>
              <a:t>для</a:t>
            </a:r>
            <a:r>
              <a:rPr lang="ru-RU" sz="1182" kern="0" spc="9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lang="ru-RU" sz="1182" kern="0" spc="-5" dirty="0">
                <a:solidFill>
                  <a:srgbClr val="008B95"/>
                </a:solidFill>
                <a:latin typeface="+mn-lt"/>
                <a:cs typeface="Roboto"/>
              </a:rPr>
              <a:t>роста</a:t>
            </a:r>
            <a:endParaRPr lang="ru-RU" sz="1182" kern="0" dirty="0">
              <a:latin typeface="+mn-lt"/>
              <a:cs typeface="Roboto"/>
            </a:endParaRPr>
          </a:p>
        </p:txBody>
      </p:sp>
      <p:sp>
        <p:nvSpPr>
          <p:cNvPr id="65" name="object 3"/>
          <p:cNvSpPr/>
          <p:nvPr userDrawn="1"/>
        </p:nvSpPr>
        <p:spPr>
          <a:xfrm>
            <a:off x="358775" y="367065"/>
            <a:ext cx="1156927" cy="218331"/>
          </a:xfrm>
          <a:custGeom>
            <a:avLst/>
            <a:gdLst/>
            <a:ahLst/>
            <a:cxnLst/>
            <a:rect l="l" t="t" r="r" b="b"/>
            <a:pathLst>
              <a:path w="2543810" h="480059">
                <a:moveTo>
                  <a:pt x="492340" y="59855"/>
                </a:moveTo>
                <a:lnTo>
                  <a:pt x="490080" y="41554"/>
                </a:lnTo>
                <a:lnTo>
                  <a:pt x="480250" y="21971"/>
                </a:lnTo>
                <a:lnTo>
                  <a:pt x="462356" y="6362"/>
                </a:lnTo>
                <a:lnTo>
                  <a:pt x="435902" y="0"/>
                </a:lnTo>
                <a:lnTo>
                  <a:pt x="95313" y="88"/>
                </a:lnTo>
                <a:lnTo>
                  <a:pt x="48907" y="17399"/>
                </a:lnTo>
                <a:lnTo>
                  <a:pt x="31470" y="54724"/>
                </a:lnTo>
                <a:lnTo>
                  <a:pt x="0" y="415531"/>
                </a:lnTo>
                <a:lnTo>
                  <a:pt x="2159" y="438353"/>
                </a:lnTo>
                <a:lnTo>
                  <a:pt x="12611" y="459079"/>
                </a:lnTo>
                <a:lnTo>
                  <a:pt x="30746" y="474141"/>
                </a:lnTo>
                <a:lnTo>
                  <a:pt x="55918" y="479958"/>
                </a:lnTo>
                <a:lnTo>
                  <a:pt x="394449" y="479958"/>
                </a:lnTo>
                <a:lnTo>
                  <a:pt x="442937" y="463499"/>
                </a:lnTo>
                <a:lnTo>
                  <a:pt x="460603" y="419544"/>
                </a:lnTo>
                <a:lnTo>
                  <a:pt x="474027" y="264807"/>
                </a:lnTo>
                <a:lnTo>
                  <a:pt x="269379" y="264807"/>
                </a:lnTo>
                <a:lnTo>
                  <a:pt x="260527" y="367385"/>
                </a:lnTo>
                <a:lnTo>
                  <a:pt x="208749" y="367385"/>
                </a:lnTo>
                <a:lnTo>
                  <a:pt x="231114" y="112636"/>
                </a:lnTo>
                <a:lnTo>
                  <a:pt x="282841" y="112636"/>
                </a:lnTo>
                <a:lnTo>
                  <a:pt x="274637" y="207949"/>
                </a:lnTo>
                <a:lnTo>
                  <a:pt x="479259" y="207949"/>
                </a:lnTo>
                <a:lnTo>
                  <a:pt x="492340" y="59855"/>
                </a:lnTo>
                <a:close/>
              </a:path>
              <a:path w="2543810" h="480059">
                <a:moveTo>
                  <a:pt x="1010373" y="12"/>
                </a:moveTo>
                <a:lnTo>
                  <a:pt x="849680" y="76"/>
                </a:lnTo>
                <a:lnTo>
                  <a:pt x="811034" y="15036"/>
                </a:lnTo>
                <a:lnTo>
                  <a:pt x="781558" y="82486"/>
                </a:lnTo>
                <a:lnTo>
                  <a:pt x="728230" y="248653"/>
                </a:lnTo>
                <a:lnTo>
                  <a:pt x="754697" y="76"/>
                </a:lnTo>
                <a:lnTo>
                  <a:pt x="550189" y="12"/>
                </a:lnTo>
                <a:lnTo>
                  <a:pt x="507301" y="479971"/>
                </a:lnTo>
                <a:lnTo>
                  <a:pt x="661504" y="479971"/>
                </a:lnTo>
                <a:lnTo>
                  <a:pt x="702779" y="466801"/>
                </a:lnTo>
                <a:lnTo>
                  <a:pt x="784326" y="262547"/>
                </a:lnTo>
                <a:lnTo>
                  <a:pt x="763485" y="479971"/>
                </a:lnTo>
                <a:lnTo>
                  <a:pt x="968197" y="479971"/>
                </a:lnTo>
                <a:lnTo>
                  <a:pt x="1010373" y="12"/>
                </a:lnTo>
                <a:close/>
              </a:path>
              <a:path w="2543810" h="480059">
                <a:moveTo>
                  <a:pt x="1523453" y="12"/>
                </a:moveTo>
                <a:lnTo>
                  <a:pt x="1062482" y="12"/>
                </a:lnTo>
                <a:lnTo>
                  <a:pt x="1020483" y="479933"/>
                </a:lnTo>
                <a:lnTo>
                  <a:pt x="1097330" y="479933"/>
                </a:lnTo>
                <a:lnTo>
                  <a:pt x="1428851" y="479933"/>
                </a:lnTo>
                <a:lnTo>
                  <a:pt x="1466037" y="467245"/>
                </a:lnTo>
                <a:lnTo>
                  <a:pt x="1486547" y="424459"/>
                </a:lnTo>
                <a:lnTo>
                  <a:pt x="1490522" y="380187"/>
                </a:lnTo>
                <a:lnTo>
                  <a:pt x="1501101" y="261073"/>
                </a:lnTo>
                <a:lnTo>
                  <a:pt x="1504251" y="225780"/>
                </a:lnTo>
                <a:lnTo>
                  <a:pt x="1501863" y="201091"/>
                </a:lnTo>
                <a:lnTo>
                  <a:pt x="1490484" y="180530"/>
                </a:lnTo>
                <a:lnTo>
                  <a:pt x="1470469" y="166471"/>
                </a:lnTo>
                <a:lnTo>
                  <a:pt x="1442186" y="161251"/>
                </a:lnTo>
                <a:lnTo>
                  <a:pt x="1296492" y="161251"/>
                </a:lnTo>
                <a:lnTo>
                  <a:pt x="1296492" y="261073"/>
                </a:lnTo>
                <a:lnTo>
                  <a:pt x="1286065" y="380187"/>
                </a:lnTo>
                <a:lnTo>
                  <a:pt x="1233766" y="380187"/>
                </a:lnTo>
                <a:lnTo>
                  <a:pt x="1244206" y="261073"/>
                </a:lnTo>
                <a:lnTo>
                  <a:pt x="1296492" y="261073"/>
                </a:lnTo>
                <a:lnTo>
                  <a:pt x="1296492" y="161251"/>
                </a:lnTo>
                <a:lnTo>
                  <a:pt x="1252982" y="161251"/>
                </a:lnTo>
                <a:lnTo>
                  <a:pt x="1257236" y="112572"/>
                </a:lnTo>
                <a:lnTo>
                  <a:pt x="1513522" y="112572"/>
                </a:lnTo>
                <a:lnTo>
                  <a:pt x="1523453" y="12"/>
                </a:lnTo>
                <a:close/>
              </a:path>
              <a:path w="2543810" h="480059">
                <a:moveTo>
                  <a:pt x="2036267" y="88"/>
                </a:moveTo>
                <a:lnTo>
                  <a:pt x="1831632" y="88"/>
                </a:lnTo>
                <a:lnTo>
                  <a:pt x="1812505" y="218897"/>
                </a:lnTo>
                <a:lnTo>
                  <a:pt x="1760639" y="218897"/>
                </a:lnTo>
                <a:lnTo>
                  <a:pt x="1779828" y="88"/>
                </a:lnTo>
                <a:lnTo>
                  <a:pt x="1575155" y="88"/>
                </a:lnTo>
                <a:lnTo>
                  <a:pt x="1553514" y="254165"/>
                </a:lnTo>
                <a:lnTo>
                  <a:pt x="1555115" y="275501"/>
                </a:lnTo>
                <a:lnTo>
                  <a:pt x="1564513" y="296456"/>
                </a:lnTo>
                <a:lnTo>
                  <a:pt x="1582889" y="312407"/>
                </a:lnTo>
                <a:lnTo>
                  <a:pt x="1611426" y="318757"/>
                </a:lnTo>
                <a:lnTo>
                  <a:pt x="1803717" y="318757"/>
                </a:lnTo>
                <a:lnTo>
                  <a:pt x="1799539" y="367449"/>
                </a:lnTo>
                <a:lnTo>
                  <a:pt x="1543507" y="367449"/>
                </a:lnTo>
                <a:lnTo>
                  <a:pt x="1533652" y="479996"/>
                </a:lnTo>
                <a:lnTo>
                  <a:pt x="1940902" y="479996"/>
                </a:lnTo>
                <a:lnTo>
                  <a:pt x="1961070" y="476580"/>
                </a:lnTo>
                <a:lnTo>
                  <a:pt x="1978825" y="466178"/>
                </a:lnTo>
                <a:lnTo>
                  <a:pt x="1992083" y="448564"/>
                </a:lnTo>
                <a:lnTo>
                  <a:pt x="1998764" y="423519"/>
                </a:lnTo>
                <a:lnTo>
                  <a:pt x="2036267" y="88"/>
                </a:lnTo>
                <a:close/>
              </a:path>
              <a:path w="2543810" h="480059">
                <a:moveTo>
                  <a:pt x="2543302" y="58407"/>
                </a:moveTo>
                <a:lnTo>
                  <a:pt x="2539733" y="34328"/>
                </a:lnTo>
                <a:lnTo>
                  <a:pt x="2526919" y="15951"/>
                </a:lnTo>
                <a:lnTo>
                  <a:pt x="2507081" y="4216"/>
                </a:lnTo>
                <a:lnTo>
                  <a:pt x="2482481" y="88"/>
                </a:lnTo>
                <a:lnTo>
                  <a:pt x="2333866" y="88"/>
                </a:lnTo>
                <a:lnTo>
                  <a:pt x="2333866" y="112674"/>
                </a:lnTo>
                <a:lnTo>
                  <a:pt x="2323414" y="231686"/>
                </a:lnTo>
                <a:lnTo>
                  <a:pt x="2272220" y="231686"/>
                </a:lnTo>
                <a:lnTo>
                  <a:pt x="2282596" y="112674"/>
                </a:lnTo>
                <a:lnTo>
                  <a:pt x="2333866" y="112674"/>
                </a:lnTo>
                <a:lnTo>
                  <a:pt x="2333866" y="88"/>
                </a:lnTo>
                <a:lnTo>
                  <a:pt x="2087803" y="88"/>
                </a:lnTo>
                <a:lnTo>
                  <a:pt x="2045843" y="479958"/>
                </a:lnTo>
                <a:lnTo>
                  <a:pt x="2250465" y="479958"/>
                </a:lnTo>
                <a:lnTo>
                  <a:pt x="2263394" y="331431"/>
                </a:lnTo>
                <a:lnTo>
                  <a:pt x="2336698" y="331431"/>
                </a:lnTo>
                <a:lnTo>
                  <a:pt x="2323046" y="331508"/>
                </a:lnTo>
                <a:lnTo>
                  <a:pt x="2462263" y="331508"/>
                </a:lnTo>
                <a:lnTo>
                  <a:pt x="2505151" y="317373"/>
                </a:lnTo>
                <a:lnTo>
                  <a:pt x="2524518" y="272376"/>
                </a:lnTo>
                <a:lnTo>
                  <a:pt x="2528163" y="231686"/>
                </a:lnTo>
                <a:lnTo>
                  <a:pt x="2534031" y="165468"/>
                </a:lnTo>
                <a:lnTo>
                  <a:pt x="2538653" y="112674"/>
                </a:lnTo>
                <a:lnTo>
                  <a:pt x="2540089" y="96405"/>
                </a:lnTo>
                <a:lnTo>
                  <a:pt x="2543302" y="58407"/>
                </a:lnTo>
                <a:close/>
              </a:path>
            </a:pathLst>
          </a:custGeom>
          <a:solidFill>
            <a:srgbClr val="008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573601" y="2573100"/>
            <a:ext cx="2570399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881506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2375258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6573598" cy="5144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4" name="object 2"/>
          <p:cNvSpPr txBox="1">
            <a:spLocks/>
          </p:cNvSpPr>
          <p:nvPr userDrawn="1"/>
        </p:nvSpPr>
        <p:spPr>
          <a:xfrm>
            <a:off x="1965288" y="427329"/>
            <a:ext cx="1548000" cy="162176"/>
          </a:xfrm>
          <a:prstGeom prst="rect">
            <a:avLst/>
          </a:prstGeom>
        </p:spPr>
        <p:txBody>
          <a:bodyPr vert="horz" wrap="square" lIns="0" tIns="7509" rIns="0" bIns="0" rtlCol="0" anchor="t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76" defTabSz="914400">
              <a:spcBef>
                <a:spcPts val="59"/>
              </a:spcBef>
            </a:pPr>
            <a:r>
              <a:rPr lang="ru-RU" sz="1182" kern="0" dirty="0">
                <a:solidFill>
                  <a:schemeClr val="bg1"/>
                </a:solidFill>
                <a:latin typeface="+mn-lt"/>
                <a:cs typeface="Roboto"/>
              </a:rPr>
              <a:t>Партнеры</a:t>
            </a:r>
            <a:r>
              <a:rPr lang="ru-RU" sz="1182" kern="0" spc="7" dirty="0">
                <a:solidFill>
                  <a:schemeClr val="bg1"/>
                </a:solidFill>
                <a:latin typeface="+mn-lt"/>
                <a:cs typeface="Roboto"/>
              </a:rPr>
              <a:t> </a:t>
            </a:r>
            <a:r>
              <a:rPr lang="ru-RU" sz="1182" kern="0" dirty="0">
                <a:solidFill>
                  <a:schemeClr val="bg1"/>
                </a:solidFill>
                <a:latin typeface="+mn-lt"/>
                <a:cs typeface="Roboto"/>
              </a:rPr>
              <a:t>для</a:t>
            </a:r>
            <a:r>
              <a:rPr lang="ru-RU" sz="1182" kern="0" spc="9" dirty="0">
                <a:solidFill>
                  <a:schemeClr val="bg1"/>
                </a:solidFill>
                <a:latin typeface="+mn-lt"/>
                <a:cs typeface="Roboto"/>
              </a:rPr>
              <a:t> </a:t>
            </a:r>
            <a:r>
              <a:rPr lang="ru-RU" sz="1182" kern="0" spc="-5" dirty="0">
                <a:solidFill>
                  <a:schemeClr val="bg1"/>
                </a:solidFill>
                <a:latin typeface="+mn-lt"/>
                <a:cs typeface="Roboto"/>
              </a:rPr>
              <a:t>роста</a:t>
            </a:r>
            <a:endParaRPr lang="ru-RU" sz="1182" kern="0" dirty="0">
              <a:solidFill>
                <a:schemeClr val="bg1"/>
              </a:solidFill>
              <a:latin typeface="+mn-lt"/>
              <a:cs typeface="Roboto"/>
            </a:endParaRPr>
          </a:p>
        </p:txBody>
      </p:sp>
      <p:sp>
        <p:nvSpPr>
          <p:cNvPr id="65" name="object 3"/>
          <p:cNvSpPr/>
          <p:nvPr userDrawn="1"/>
        </p:nvSpPr>
        <p:spPr>
          <a:xfrm>
            <a:off x="358775" y="367065"/>
            <a:ext cx="1156927" cy="218331"/>
          </a:xfrm>
          <a:custGeom>
            <a:avLst/>
            <a:gdLst/>
            <a:ahLst/>
            <a:cxnLst/>
            <a:rect l="l" t="t" r="r" b="b"/>
            <a:pathLst>
              <a:path w="2543810" h="480059">
                <a:moveTo>
                  <a:pt x="492340" y="59855"/>
                </a:moveTo>
                <a:lnTo>
                  <a:pt x="490080" y="41554"/>
                </a:lnTo>
                <a:lnTo>
                  <a:pt x="480250" y="21971"/>
                </a:lnTo>
                <a:lnTo>
                  <a:pt x="462356" y="6362"/>
                </a:lnTo>
                <a:lnTo>
                  <a:pt x="435902" y="0"/>
                </a:lnTo>
                <a:lnTo>
                  <a:pt x="95313" y="88"/>
                </a:lnTo>
                <a:lnTo>
                  <a:pt x="48907" y="17399"/>
                </a:lnTo>
                <a:lnTo>
                  <a:pt x="31470" y="54724"/>
                </a:lnTo>
                <a:lnTo>
                  <a:pt x="0" y="415531"/>
                </a:lnTo>
                <a:lnTo>
                  <a:pt x="2159" y="438353"/>
                </a:lnTo>
                <a:lnTo>
                  <a:pt x="12611" y="459079"/>
                </a:lnTo>
                <a:lnTo>
                  <a:pt x="30746" y="474141"/>
                </a:lnTo>
                <a:lnTo>
                  <a:pt x="55918" y="479958"/>
                </a:lnTo>
                <a:lnTo>
                  <a:pt x="394449" y="479958"/>
                </a:lnTo>
                <a:lnTo>
                  <a:pt x="442937" y="463499"/>
                </a:lnTo>
                <a:lnTo>
                  <a:pt x="460603" y="419544"/>
                </a:lnTo>
                <a:lnTo>
                  <a:pt x="474027" y="264807"/>
                </a:lnTo>
                <a:lnTo>
                  <a:pt x="269379" y="264807"/>
                </a:lnTo>
                <a:lnTo>
                  <a:pt x="260527" y="367385"/>
                </a:lnTo>
                <a:lnTo>
                  <a:pt x="208749" y="367385"/>
                </a:lnTo>
                <a:lnTo>
                  <a:pt x="231114" y="112636"/>
                </a:lnTo>
                <a:lnTo>
                  <a:pt x="282841" y="112636"/>
                </a:lnTo>
                <a:lnTo>
                  <a:pt x="274637" y="207949"/>
                </a:lnTo>
                <a:lnTo>
                  <a:pt x="479259" y="207949"/>
                </a:lnTo>
                <a:lnTo>
                  <a:pt x="492340" y="59855"/>
                </a:lnTo>
                <a:close/>
              </a:path>
              <a:path w="2543810" h="480059">
                <a:moveTo>
                  <a:pt x="1010373" y="12"/>
                </a:moveTo>
                <a:lnTo>
                  <a:pt x="849680" y="76"/>
                </a:lnTo>
                <a:lnTo>
                  <a:pt x="811034" y="15036"/>
                </a:lnTo>
                <a:lnTo>
                  <a:pt x="781558" y="82486"/>
                </a:lnTo>
                <a:lnTo>
                  <a:pt x="728230" y="248653"/>
                </a:lnTo>
                <a:lnTo>
                  <a:pt x="754697" y="76"/>
                </a:lnTo>
                <a:lnTo>
                  <a:pt x="550189" y="12"/>
                </a:lnTo>
                <a:lnTo>
                  <a:pt x="507301" y="479971"/>
                </a:lnTo>
                <a:lnTo>
                  <a:pt x="661504" y="479971"/>
                </a:lnTo>
                <a:lnTo>
                  <a:pt x="702779" y="466801"/>
                </a:lnTo>
                <a:lnTo>
                  <a:pt x="784326" y="262547"/>
                </a:lnTo>
                <a:lnTo>
                  <a:pt x="763485" y="479971"/>
                </a:lnTo>
                <a:lnTo>
                  <a:pt x="968197" y="479971"/>
                </a:lnTo>
                <a:lnTo>
                  <a:pt x="1010373" y="12"/>
                </a:lnTo>
                <a:close/>
              </a:path>
              <a:path w="2543810" h="480059">
                <a:moveTo>
                  <a:pt x="1523453" y="12"/>
                </a:moveTo>
                <a:lnTo>
                  <a:pt x="1062482" y="12"/>
                </a:lnTo>
                <a:lnTo>
                  <a:pt x="1020483" y="479933"/>
                </a:lnTo>
                <a:lnTo>
                  <a:pt x="1097330" y="479933"/>
                </a:lnTo>
                <a:lnTo>
                  <a:pt x="1428851" y="479933"/>
                </a:lnTo>
                <a:lnTo>
                  <a:pt x="1466037" y="467245"/>
                </a:lnTo>
                <a:lnTo>
                  <a:pt x="1486547" y="424459"/>
                </a:lnTo>
                <a:lnTo>
                  <a:pt x="1490522" y="380187"/>
                </a:lnTo>
                <a:lnTo>
                  <a:pt x="1501101" y="261073"/>
                </a:lnTo>
                <a:lnTo>
                  <a:pt x="1504251" y="225780"/>
                </a:lnTo>
                <a:lnTo>
                  <a:pt x="1501863" y="201091"/>
                </a:lnTo>
                <a:lnTo>
                  <a:pt x="1490484" y="180530"/>
                </a:lnTo>
                <a:lnTo>
                  <a:pt x="1470469" y="166471"/>
                </a:lnTo>
                <a:lnTo>
                  <a:pt x="1442186" y="161251"/>
                </a:lnTo>
                <a:lnTo>
                  <a:pt x="1296492" y="161251"/>
                </a:lnTo>
                <a:lnTo>
                  <a:pt x="1296492" y="261073"/>
                </a:lnTo>
                <a:lnTo>
                  <a:pt x="1286065" y="380187"/>
                </a:lnTo>
                <a:lnTo>
                  <a:pt x="1233766" y="380187"/>
                </a:lnTo>
                <a:lnTo>
                  <a:pt x="1244206" y="261073"/>
                </a:lnTo>
                <a:lnTo>
                  <a:pt x="1296492" y="261073"/>
                </a:lnTo>
                <a:lnTo>
                  <a:pt x="1296492" y="161251"/>
                </a:lnTo>
                <a:lnTo>
                  <a:pt x="1252982" y="161251"/>
                </a:lnTo>
                <a:lnTo>
                  <a:pt x="1257236" y="112572"/>
                </a:lnTo>
                <a:lnTo>
                  <a:pt x="1513522" y="112572"/>
                </a:lnTo>
                <a:lnTo>
                  <a:pt x="1523453" y="12"/>
                </a:lnTo>
                <a:close/>
              </a:path>
              <a:path w="2543810" h="480059">
                <a:moveTo>
                  <a:pt x="2036267" y="88"/>
                </a:moveTo>
                <a:lnTo>
                  <a:pt x="1831632" y="88"/>
                </a:lnTo>
                <a:lnTo>
                  <a:pt x="1812505" y="218897"/>
                </a:lnTo>
                <a:lnTo>
                  <a:pt x="1760639" y="218897"/>
                </a:lnTo>
                <a:lnTo>
                  <a:pt x="1779828" y="88"/>
                </a:lnTo>
                <a:lnTo>
                  <a:pt x="1575155" y="88"/>
                </a:lnTo>
                <a:lnTo>
                  <a:pt x="1553514" y="254165"/>
                </a:lnTo>
                <a:lnTo>
                  <a:pt x="1555115" y="275501"/>
                </a:lnTo>
                <a:lnTo>
                  <a:pt x="1564513" y="296456"/>
                </a:lnTo>
                <a:lnTo>
                  <a:pt x="1582889" y="312407"/>
                </a:lnTo>
                <a:lnTo>
                  <a:pt x="1611426" y="318757"/>
                </a:lnTo>
                <a:lnTo>
                  <a:pt x="1803717" y="318757"/>
                </a:lnTo>
                <a:lnTo>
                  <a:pt x="1799539" y="367449"/>
                </a:lnTo>
                <a:lnTo>
                  <a:pt x="1543507" y="367449"/>
                </a:lnTo>
                <a:lnTo>
                  <a:pt x="1533652" y="479996"/>
                </a:lnTo>
                <a:lnTo>
                  <a:pt x="1940902" y="479996"/>
                </a:lnTo>
                <a:lnTo>
                  <a:pt x="1961070" y="476580"/>
                </a:lnTo>
                <a:lnTo>
                  <a:pt x="1978825" y="466178"/>
                </a:lnTo>
                <a:lnTo>
                  <a:pt x="1992083" y="448564"/>
                </a:lnTo>
                <a:lnTo>
                  <a:pt x="1998764" y="423519"/>
                </a:lnTo>
                <a:lnTo>
                  <a:pt x="2036267" y="88"/>
                </a:lnTo>
                <a:close/>
              </a:path>
              <a:path w="2543810" h="480059">
                <a:moveTo>
                  <a:pt x="2543302" y="58407"/>
                </a:moveTo>
                <a:lnTo>
                  <a:pt x="2539733" y="34328"/>
                </a:lnTo>
                <a:lnTo>
                  <a:pt x="2526919" y="15951"/>
                </a:lnTo>
                <a:lnTo>
                  <a:pt x="2507081" y="4216"/>
                </a:lnTo>
                <a:lnTo>
                  <a:pt x="2482481" y="88"/>
                </a:lnTo>
                <a:lnTo>
                  <a:pt x="2333866" y="88"/>
                </a:lnTo>
                <a:lnTo>
                  <a:pt x="2333866" y="112674"/>
                </a:lnTo>
                <a:lnTo>
                  <a:pt x="2323414" y="231686"/>
                </a:lnTo>
                <a:lnTo>
                  <a:pt x="2272220" y="231686"/>
                </a:lnTo>
                <a:lnTo>
                  <a:pt x="2282596" y="112674"/>
                </a:lnTo>
                <a:lnTo>
                  <a:pt x="2333866" y="112674"/>
                </a:lnTo>
                <a:lnTo>
                  <a:pt x="2333866" y="88"/>
                </a:lnTo>
                <a:lnTo>
                  <a:pt x="2087803" y="88"/>
                </a:lnTo>
                <a:lnTo>
                  <a:pt x="2045843" y="479958"/>
                </a:lnTo>
                <a:lnTo>
                  <a:pt x="2250465" y="479958"/>
                </a:lnTo>
                <a:lnTo>
                  <a:pt x="2263394" y="331431"/>
                </a:lnTo>
                <a:lnTo>
                  <a:pt x="2336698" y="331431"/>
                </a:lnTo>
                <a:lnTo>
                  <a:pt x="2323046" y="331508"/>
                </a:lnTo>
                <a:lnTo>
                  <a:pt x="2462263" y="331508"/>
                </a:lnTo>
                <a:lnTo>
                  <a:pt x="2505151" y="317373"/>
                </a:lnTo>
                <a:lnTo>
                  <a:pt x="2524518" y="272376"/>
                </a:lnTo>
                <a:lnTo>
                  <a:pt x="2528163" y="231686"/>
                </a:lnTo>
                <a:lnTo>
                  <a:pt x="2534031" y="165468"/>
                </a:lnTo>
                <a:lnTo>
                  <a:pt x="2538653" y="112674"/>
                </a:lnTo>
                <a:lnTo>
                  <a:pt x="2540089" y="96405"/>
                </a:lnTo>
                <a:lnTo>
                  <a:pt x="2543302" y="5840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573601" y="2573100"/>
            <a:ext cx="2570399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240138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3409396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6573598" cy="51444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1682928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993787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51677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3411402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4" name="object 2"/>
          <p:cNvSpPr txBox="1">
            <a:spLocks/>
          </p:cNvSpPr>
          <p:nvPr userDrawn="1"/>
        </p:nvSpPr>
        <p:spPr>
          <a:xfrm>
            <a:off x="1965288" y="427329"/>
            <a:ext cx="1548000" cy="162176"/>
          </a:xfrm>
          <a:prstGeom prst="rect">
            <a:avLst/>
          </a:prstGeom>
        </p:spPr>
        <p:txBody>
          <a:bodyPr vert="horz" wrap="square" lIns="0" tIns="7509" rIns="0" bIns="0" rtlCol="0" anchor="t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ru-RU" sz="2000" b="1" smtClean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76" defTabSz="914400">
              <a:spcBef>
                <a:spcPts val="59"/>
              </a:spcBef>
            </a:pPr>
            <a:r>
              <a:rPr lang="ru-RU" sz="1182" kern="0" dirty="0">
                <a:solidFill>
                  <a:srgbClr val="008B95"/>
                </a:solidFill>
                <a:latin typeface="+mn-lt"/>
                <a:cs typeface="Roboto"/>
              </a:rPr>
              <a:t>Партнеры</a:t>
            </a:r>
            <a:r>
              <a:rPr lang="ru-RU" sz="1182" kern="0" spc="7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lang="ru-RU" sz="1182" kern="0" dirty="0">
                <a:solidFill>
                  <a:srgbClr val="008B95"/>
                </a:solidFill>
                <a:latin typeface="+mn-lt"/>
                <a:cs typeface="Roboto"/>
              </a:rPr>
              <a:t>для</a:t>
            </a:r>
            <a:r>
              <a:rPr lang="ru-RU" sz="1182" kern="0" spc="9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lang="ru-RU" sz="1182" kern="0" spc="-5" dirty="0">
                <a:solidFill>
                  <a:srgbClr val="008B95"/>
                </a:solidFill>
                <a:latin typeface="+mn-lt"/>
                <a:cs typeface="Roboto"/>
              </a:rPr>
              <a:t>роста</a:t>
            </a:r>
            <a:endParaRPr lang="ru-RU" sz="1182" kern="0" dirty="0">
              <a:latin typeface="+mn-lt"/>
              <a:cs typeface="Roboto"/>
            </a:endParaRPr>
          </a:p>
        </p:txBody>
      </p:sp>
      <p:sp>
        <p:nvSpPr>
          <p:cNvPr id="65" name="object 3"/>
          <p:cNvSpPr/>
          <p:nvPr userDrawn="1"/>
        </p:nvSpPr>
        <p:spPr>
          <a:xfrm>
            <a:off x="358775" y="367065"/>
            <a:ext cx="1156927" cy="218331"/>
          </a:xfrm>
          <a:custGeom>
            <a:avLst/>
            <a:gdLst/>
            <a:ahLst/>
            <a:cxnLst/>
            <a:rect l="l" t="t" r="r" b="b"/>
            <a:pathLst>
              <a:path w="2543810" h="480059">
                <a:moveTo>
                  <a:pt x="492340" y="59855"/>
                </a:moveTo>
                <a:lnTo>
                  <a:pt x="490080" y="41554"/>
                </a:lnTo>
                <a:lnTo>
                  <a:pt x="480250" y="21971"/>
                </a:lnTo>
                <a:lnTo>
                  <a:pt x="462356" y="6362"/>
                </a:lnTo>
                <a:lnTo>
                  <a:pt x="435902" y="0"/>
                </a:lnTo>
                <a:lnTo>
                  <a:pt x="95313" y="88"/>
                </a:lnTo>
                <a:lnTo>
                  <a:pt x="48907" y="17399"/>
                </a:lnTo>
                <a:lnTo>
                  <a:pt x="31470" y="54724"/>
                </a:lnTo>
                <a:lnTo>
                  <a:pt x="0" y="415531"/>
                </a:lnTo>
                <a:lnTo>
                  <a:pt x="2159" y="438353"/>
                </a:lnTo>
                <a:lnTo>
                  <a:pt x="12611" y="459079"/>
                </a:lnTo>
                <a:lnTo>
                  <a:pt x="30746" y="474141"/>
                </a:lnTo>
                <a:lnTo>
                  <a:pt x="55918" y="479958"/>
                </a:lnTo>
                <a:lnTo>
                  <a:pt x="394449" y="479958"/>
                </a:lnTo>
                <a:lnTo>
                  <a:pt x="442937" y="463499"/>
                </a:lnTo>
                <a:lnTo>
                  <a:pt x="460603" y="419544"/>
                </a:lnTo>
                <a:lnTo>
                  <a:pt x="474027" y="264807"/>
                </a:lnTo>
                <a:lnTo>
                  <a:pt x="269379" y="264807"/>
                </a:lnTo>
                <a:lnTo>
                  <a:pt x="260527" y="367385"/>
                </a:lnTo>
                <a:lnTo>
                  <a:pt x="208749" y="367385"/>
                </a:lnTo>
                <a:lnTo>
                  <a:pt x="231114" y="112636"/>
                </a:lnTo>
                <a:lnTo>
                  <a:pt x="282841" y="112636"/>
                </a:lnTo>
                <a:lnTo>
                  <a:pt x="274637" y="207949"/>
                </a:lnTo>
                <a:lnTo>
                  <a:pt x="479259" y="207949"/>
                </a:lnTo>
                <a:lnTo>
                  <a:pt x="492340" y="59855"/>
                </a:lnTo>
                <a:close/>
              </a:path>
              <a:path w="2543810" h="480059">
                <a:moveTo>
                  <a:pt x="1010373" y="12"/>
                </a:moveTo>
                <a:lnTo>
                  <a:pt x="849680" y="76"/>
                </a:lnTo>
                <a:lnTo>
                  <a:pt x="811034" y="15036"/>
                </a:lnTo>
                <a:lnTo>
                  <a:pt x="781558" y="82486"/>
                </a:lnTo>
                <a:lnTo>
                  <a:pt x="728230" y="248653"/>
                </a:lnTo>
                <a:lnTo>
                  <a:pt x="754697" y="76"/>
                </a:lnTo>
                <a:lnTo>
                  <a:pt x="550189" y="12"/>
                </a:lnTo>
                <a:lnTo>
                  <a:pt x="507301" y="479971"/>
                </a:lnTo>
                <a:lnTo>
                  <a:pt x="661504" y="479971"/>
                </a:lnTo>
                <a:lnTo>
                  <a:pt x="702779" y="466801"/>
                </a:lnTo>
                <a:lnTo>
                  <a:pt x="784326" y="262547"/>
                </a:lnTo>
                <a:lnTo>
                  <a:pt x="763485" y="479971"/>
                </a:lnTo>
                <a:lnTo>
                  <a:pt x="968197" y="479971"/>
                </a:lnTo>
                <a:lnTo>
                  <a:pt x="1010373" y="12"/>
                </a:lnTo>
                <a:close/>
              </a:path>
              <a:path w="2543810" h="480059">
                <a:moveTo>
                  <a:pt x="1523453" y="12"/>
                </a:moveTo>
                <a:lnTo>
                  <a:pt x="1062482" y="12"/>
                </a:lnTo>
                <a:lnTo>
                  <a:pt x="1020483" y="479933"/>
                </a:lnTo>
                <a:lnTo>
                  <a:pt x="1097330" y="479933"/>
                </a:lnTo>
                <a:lnTo>
                  <a:pt x="1428851" y="479933"/>
                </a:lnTo>
                <a:lnTo>
                  <a:pt x="1466037" y="467245"/>
                </a:lnTo>
                <a:lnTo>
                  <a:pt x="1486547" y="424459"/>
                </a:lnTo>
                <a:lnTo>
                  <a:pt x="1490522" y="380187"/>
                </a:lnTo>
                <a:lnTo>
                  <a:pt x="1501101" y="261073"/>
                </a:lnTo>
                <a:lnTo>
                  <a:pt x="1504251" y="225780"/>
                </a:lnTo>
                <a:lnTo>
                  <a:pt x="1501863" y="201091"/>
                </a:lnTo>
                <a:lnTo>
                  <a:pt x="1490484" y="180530"/>
                </a:lnTo>
                <a:lnTo>
                  <a:pt x="1470469" y="166471"/>
                </a:lnTo>
                <a:lnTo>
                  <a:pt x="1442186" y="161251"/>
                </a:lnTo>
                <a:lnTo>
                  <a:pt x="1296492" y="161251"/>
                </a:lnTo>
                <a:lnTo>
                  <a:pt x="1296492" y="261073"/>
                </a:lnTo>
                <a:lnTo>
                  <a:pt x="1286065" y="380187"/>
                </a:lnTo>
                <a:lnTo>
                  <a:pt x="1233766" y="380187"/>
                </a:lnTo>
                <a:lnTo>
                  <a:pt x="1244206" y="261073"/>
                </a:lnTo>
                <a:lnTo>
                  <a:pt x="1296492" y="261073"/>
                </a:lnTo>
                <a:lnTo>
                  <a:pt x="1296492" y="161251"/>
                </a:lnTo>
                <a:lnTo>
                  <a:pt x="1252982" y="161251"/>
                </a:lnTo>
                <a:lnTo>
                  <a:pt x="1257236" y="112572"/>
                </a:lnTo>
                <a:lnTo>
                  <a:pt x="1513522" y="112572"/>
                </a:lnTo>
                <a:lnTo>
                  <a:pt x="1523453" y="12"/>
                </a:lnTo>
                <a:close/>
              </a:path>
              <a:path w="2543810" h="480059">
                <a:moveTo>
                  <a:pt x="2036267" y="88"/>
                </a:moveTo>
                <a:lnTo>
                  <a:pt x="1831632" y="88"/>
                </a:lnTo>
                <a:lnTo>
                  <a:pt x="1812505" y="218897"/>
                </a:lnTo>
                <a:lnTo>
                  <a:pt x="1760639" y="218897"/>
                </a:lnTo>
                <a:lnTo>
                  <a:pt x="1779828" y="88"/>
                </a:lnTo>
                <a:lnTo>
                  <a:pt x="1575155" y="88"/>
                </a:lnTo>
                <a:lnTo>
                  <a:pt x="1553514" y="254165"/>
                </a:lnTo>
                <a:lnTo>
                  <a:pt x="1555115" y="275501"/>
                </a:lnTo>
                <a:lnTo>
                  <a:pt x="1564513" y="296456"/>
                </a:lnTo>
                <a:lnTo>
                  <a:pt x="1582889" y="312407"/>
                </a:lnTo>
                <a:lnTo>
                  <a:pt x="1611426" y="318757"/>
                </a:lnTo>
                <a:lnTo>
                  <a:pt x="1803717" y="318757"/>
                </a:lnTo>
                <a:lnTo>
                  <a:pt x="1799539" y="367449"/>
                </a:lnTo>
                <a:lnTo>
                  <a:pt x="1543507" y="367449"/>
                </a:lnTo>
                <a:lnTo>
                  <a:pt x="1533652" y="479996"/>
                </a:lnTo>
                <a:lnTo>
                  <a:pt x="1940902" y="479996"/>
                </a:lnTo>
                <a:lnTo>
                  <a:pt x="1961070" y="476580"/>
                </a:lnTo>
                <a:lnTo>
                  <a:pt x="1978825" y="466178"/>
                </a:lnTo>
                <a:lnTo>
                  <a:pt x="1992083" y="448564"/>
                </a:lnTo>
                <a:lnTo>
                  <a:pt x="1998764" y="423519"/>
                </a:lnTo>
                <a:lnTo>
                  <a:pt x="2036267" y="88"/>
                </a:lnTo>
                <a:close/>
              </a:path>
              <a:path w="2543810" h="480059">
                <a:moveTo>
                  <a:pt x="2543302" y="58407"/>
                </a:moveTo>
                <a:lnTo>
                  <a:pt x="2539733" y="34328"/>
                </a:lnTo>
                <a:lnTo>
                  <a:pt x="2526919" y="15951"/>
                </a:lnTo>
                <a:lnTo>
                  <a:pt x="2507081" y="4216"/>
                </a:lnTo>
                <a:lnTo>
                  <a:pt x="2482481" y="88"/>
                </a:lnTo>
                <a:lnTo>
                  <a:pt x="2333866" y="88"/>
                </a:lnTo>
                <a:lnTo>
                  <a:pt x="2333866" y="112674"/>
                </a:lnTo>
                <a:lnTo>
                  <a:pt x="2323414" y="231686"/>
                </a:lnTo>
                <a:lnTo>
                  <a:pt x="2272220" y="231686"/>
                </a:lnTo>
                <a:lnTo>
                  <a:pt x="2282596" y="112674"/>
                </a:lnTo>
                <a:lnTo>
                  <a:pt x="2333866" y="112674"/>
                </a:lnTo>
                <a:lnTo>
                  <a:pt x="2333866" y="88"/>
                </a:lnTo>
                <a:lnTo>
                  <a:pt x="2087803" y="88"/>
                </a:lnTo>
                <a:lnTo>
                  <a:pt x="2045843" y="479958"/>
                </a:lnTo>
                <a:lnTo>
                  <a:pt x="2250465" y="479958"/>
                </a:lnTo>
                <a:lnTo>
                  <a:pt x="2263394" y="331431"/>
                </a:lnTo>
                <a:lnTo>
                  <a:pt x="2336698" y="331431"/>
                </a:lnTo>
                <a:lnTo>
                  <a:pt x="2323046" y="331508"/>
                </a:lnTo>
                <a:lnTo>
                  <a:pt x="2462263" y="331508"/>
                </a:lnTo>
                <a:lnTo>
                  <a:pt x="2505151" y="317373"/>
                </a:lnTo>
                <a:lnTo>
                  <a:pt x="2524518" y="272376"/>
                </a:lnTo>
                <a:lnTo>
                  <a:pt x="2528163" y="231686"/>
                </a:lnTo>
                <a:lnTo>
                  <a:pt x="2534031" y="165468"/>
                </a:lnTo>
                <a:lnTo>
                  <a:pt x="2538653" y="112674"/>
                </a:lnTo>
                <a:lnTo>
                  <a:pt x="2540089" y="96405"/>
                </a:lnTo>
                <a:lnTo>
                  <a:pt x="2543302" y="58407"/>
                </a:lnTo>
                <a:close/>
              </a:path>
            </a:pathLst>
          </a:custGeom>
          <a:solidFill>
            <a:srgbClr val="008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573601" y="2573100"/>
            <a:ext cx="2570399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208473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254084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419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279043" y="4189500"/>
            <a:ext cx="954000" cy="95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312376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chemeClr val="tx2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052933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chemeClr val="tx2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710823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2470548"/>
            <a:ext cx="5879250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Рисунок 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234521" y="4189500"/>
            <a:ext cx="954000" cy="95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190000" y="4189500"/>
            <a:ext cx="954000" cy="95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64" name="object 12"/>
          <p:cNvSpPr/>
          <p:nvPr userDrawn="1"/>
        </p:nvSpPr>
        <p:spPr>
          <a:xfrm>
            <a:off x="476688" y="4535553"/>
            <a:ext cx="1378146" cy="260207"/>
          </a:xfrm>
          <a:custGeom>
            <a:avLst/>
            <a:gdLst/>
            <a:ahLst/>
            <a:cxnLst/>
            <a:rect l="l" t="t" r="r" b="b"/>
            <a:pathLst>
              <a:path w="3030220" h="572134">
                <a:moveTo>
                  <a:pt x="586587" y="71323"/>
                </a:moveTo>
                <a:lnTo>
                  <a:pt x="583882" y="49517"/>
                </a:lnTo>
                <a:lnTo>
                  <a:pt x="572173" y="26187"/>
                </a:lnTo>
                <a:lnTo>
                  <a:pt x="550849" y="7594"/>
                </a:lnTo>
                <a:lnTo>
                  <a:pt x="519328" y="0"/>
                </a:lnTo>
                <a:lnTo>
                  <a:pt x="113550" y="101"/>
                </a:lnTo>
                <a:lnTo>
                  <a:pt x="58267" y="20739"/>
                </a:lnTo>
                <a:lnTo>
                  <a:pt x="37490" y="65227"/>
                </a:lnTo>
                <a:lnTo>
                  <a:pt x="0" y="495071"/>
                </a:lnTo>
                <a:lnTo>
                  <a:pt x="2565" y="522262"/>
                </a:lnTo>
                <a:lnTo>
                  <a:pt x="15036" y="546963"/>
                </a:lnTo>
                <a:lnTo>
                  <a:pt x="36626" y="564908"/>
                </a:lnTo>
                <a:lnTo>
                  <a:pt x="66624" y="571842"/>
                </a:lnTo>
                <a:lnTo>
                  <a:pt x="469963" y="571842"/>
                </a:lnTo>
                <a:lnTo>
                  <a:pt x="527723" y="552221"/>
                </a:lnTo>
                <a:lnTo>
                  <a:pt x="548779" y="499859"/>
                </a:lnTo>
                <a:lnTo>
                  <a:pt x="552424" y="459994"/>
                </a:lnTo>
                <a:lnTo>
                  <a:pt x="564769" y="315506"/>
                </a:lnTo>
                <a:lnTo>
                  <a:pt x="320941" y="315506"/>
                </a:lnTo>
                <a:lnTo>
                  <a:pt x="310400" y="437730"/>
                </a:lnTo>
                <a:lnTo>
                  <a:pt x="248704" y="437730"/>
                </a:lnTo>
                <a:lnTo>
                  <a:pt x="275361" y="134200"/>
                </a:lnTo>
                <a:lnTo>
                  <a:pt x="336981" y="134200"/>
                </a:lnTo>
                <a:lnTo>
                  <a:pt x="327215" y="247764"/>
                </a:lnTo>
                <a:lnTo>
                  <a:pt x="570992" y="247764"/>
                </a:lnTo>
                <a:lnTo>
                  <a:pt x="586587" y="71323"/>
                </a:lnTo>
                <a:close/>
              </a:path>
              <a:path w="3030220" h="572134">
                <a:moveTo>
                  <a:pt x="1203756" y="12"/>
                </a:moveTo>
                <a:lnTo>
                  <a:pt x="1012317" y="114"/>
                </a:lnTo>
                <a:lnTo>
                  <a:pt x="966266" y="17932"/>
                </a:lnTo>
                <a:lnTo>
                  <a:pt x="931164" y="98285"/>
                </a:lnTo>
                <a:lnTo>
                  <a:pt x="867625" y="296252"/>
                </a:lnTo>
                <a:lnTo>
                  <a:pt x="899160" y="114"/>
                </a:lnTo>
                <a:lnTo>
                  <a:pt x="655510" y="12"/>
                </a:lnTo>
                <a:lnTo>
                  <a:pt x="604405" y="571855"/>
                </a:lnTo>
                <a:lnTo>
                  <a:pt x="788123" y="571855"/>
                </a:lnTo>
                <a:lnTo>
                  <a:pt x="837285" y="556158"/>
                </a:lnTo>
                <a:lnTo>
                  <a:pt x="934453" y="312801"/>
                </a:lnTo>
                <a:lnTo>
                  <a:pt x="909624" y="571855"/>
                </a:lnTo>
                <a:lnTo>
                  <a:pt x="1153515" y="571855"/>
                </a:lnTo>
                <a:lnTo>
                  <a:pt x="1203756" y="12"/>
                </a:lnTo>
                <a:close/>
              </a:path>
              <a:path w="3030220" h="572134">
                <a:moveTo>
                  <a:pt x="1815058" y="25"/>
                </a:moveTo>
                <a:lnTo>
                  <a:pt x="1265847" y="25"/>
                </a:lnTo>
                <a:lnTo>
                  <a:pt x="1215809" y="571792"/>
                </a:lnTo>
                <a:lnTo>
                  <a:pt x="1307376" y="571792"/>
                </a:lnTo>
                <a:lnTo>
                  <a:pt x="1702358" y="571792"/>
                </a:lnTo>
                <a:lnTo>
                  <a:pt x="1746643" y="556691"/>
                </a:lnTo>
                <a:lnTo>
                  <a:pt x="1771091" y="505726"/>
                </a:lnTo>
                <a:lnTo>
                  <a:pt x="1775828" y="452970"/>
                </a:lnTo>
                <a:lnTo>
                  <a:pt x="1788426" y="311061"/>
                </a:lnTo>
                <a:lnTo>
                  <a:pt x="1792185" y="268998"/>
                </a:lnTo>
                <a:lnTo>
                  <a:pt x="1789341" y="239585"/>
                </a:lnTo>
                <a:lnTo>
                  <a:pt x="1775777" y="215087"/>
                </a:lnTo>
                <a:lnTo>
                  <a:pt x="1751926" y="198335"/>
                </a:lnTo>
                <a:lnTo>
                  <a:pt x="1718233" y="192125"/>
                </a:lnTo>
                <a:lnTo>
                  <a:pt x="1544650" y="192125"/>
                </a:lnTo>
                <a:lnTo>
                  <a:pt x="1544650" y="311061"/>
                </a:lnTo>
                <a:lnTo>
                  <a:pt x="1532229" y="452970"/>
                </a:lnTo>
                <a:lnTo>
                  <a:pt x="1469923" y="452970"/>
                </a:lnTo>
                <a:lnTo>
                  <a:pt x="1482369" y="311061"/>
                </a:lnTo>
                <a:lnTo>
                  <a:pt x="1544650" y="311061"/>
                </a:lnTo>
                <a:lnTo>
                  <a:pt x="1544650" y="192125"/>
                </a:lnTo>
                <a:lnTo>
                  <a:pt x="1492821" y="192125"/>
                </a:lnTo>
                <a:lnTo>
                  <a:pt x="1497888" y="134137"/>
                </a:lnTo>
                <a:lnTo>
                  <a:pt x="1803234" y="134137"/>
                </a:lnTo>
                <a:lnTo>
                  <a:pt x="1815058" y="25"/>
                </a:lnTo>
                <a:close/>
              </a:path>
              <a:path w="3030220" h="572134">
                <a:moveTo>
                  <a:pt x="2426043" y="101"/>
                </a:moveTo>
                <a:lnTo>
                  <a:pt x="2182241" y="101"/>
                </a:lnTo>
                <a:lnTo>
                  <a:pt x="2159444" y="260807"/>
                </a:lnTo>
                <a:lnTo>
                  <a:pt x="2097646" y="260807"/>
                </a:lnTo>
                <a:lnTo>
                  <a:pt x="2120493" y="101"/>
                </a:lnTo>
                <a:lnTo>
                  <a:pt x="1876653" y="101"/>
                </a:lnTo>
                <a:lnTo>
                  <a:pt x="1850859" y="302818"/>
                </a:lnTo>
                <a:lnTo>
                  <a:pt x="1852777" y="328256"/>
                </a:lnTo>
                <a:lnTo>
                  <a:pt x="1863979" y="353225"/>
                </a:lnTo>
                <a:lnTo>
                  <a:pt x="1885873" y="372224"/>
                </a:lnTo>
                <a:lnTo>
                  <a:pt x="1919871" y="379780"/>
                </a:lnTo>
                <a:lnTo>
                  <a:pt x="2148954" y="379780"/>
                </a:lnTo>
                <a:lnTo>
                  <a:pt x="2144001" y="437794"/>
                </a:lnTo>
                <a:lnTo>
                  <a:pt x="1838960" y="437794"/>
                </a:lnTo>
                <a:lnTo>
                  <a:pt x="1827225" y="571881"/>
                </a:lnTo>
                <a:lnTo>
                  <a:pt x="2312416" y="571881"/>
                </a:lnTo>
                <a:lnTo>
                  <a:pt x="2336444" y="567817"/>
                </a:lnTo>
                <a:lnTo>
                  <a:pt x="2357602" y="555421"/>
                </a:lnTo>
                <a:lnTo>
                  <a:pt x="2373401" y="534428"/>
                </a:lnTo>
                <a:lnTo>
                  <a:pt x="2381351" y="504583"/>
                </a:lnTo>
                <a:lnTo>
                  <a:pt x="2426043" y="101"/>
                </a:lnTo>
                <a:close/>
              </a:path>
              <a:path w="3030220" h="572134">
                <a:moveTo>
                  <a:pt x="3030105" y="69596"/>
                </a:moveTo>
                <a:lnTo>
                  <a:pt x="3025876" y="40906"/>
                </a:lnTo>
                <a:lnTo>
                  <a:pt x="3010598" y="19011"/>
                </a:lnTo>
                <a:lnTo>
                  <a:pt x="2986963" y="5029"/>
                </a:lnTo>
                <a:lnTo>
                  <a:pt x="2957665" y="101"/>
                </a:lnTo>
                <a:lnTo>
                  <a:pt x="2780601" y="101"/>
                </a:lnTo>
                <a:lnTo>
                  <a:pt x="2780601" y="134239"/>
                </a:lnTo>
                <a:lnTo>
                  <a:pt x="2768155" y="276047"/>
                </a:lnTo>
                <a:lnTo>
                  <a:pt x="2707144" y="276047"/>
                </a:lnTo>
                <a:lnTo>
                  <a:pt x="2719527" y="134239"/>
                </a:lnTo>
                <a:lnTo>
                  <a:pt x="2780601" y="134239"/>
                </a:lnTo>
                <a:lnTo>
                  <a:pt x="2780601" y="101"/>
                </a:lnTo>
                <a:lnTo>
                  <a:pt x="2487434" y="101"/>
                </a:lnTo>
                <a:lnTo>
                  <a:pt x="2437447" y="571830"/>
                </a:lnTo>
                <a:lnTo>
                  <a:pt x="2681236" y="571830"/>
                </a:lnTo>
                <a:lnTo>
                  <a:pt x="2696641" y="394868"/>
                </a:lnTo>
                <a:lnTo>
                  <a:pt x="2783967" y="394868"/>
                </a:lnTo>
                <a:lnTo>
                  <a:pt x="2767698" y="394970"/>
                </a:lnTo>
                <a:lnTo>
                  <a:pt x="2933573" y="394970"/>
                </a:lnTo>
                <a:lnTo>
                  <a:pt x="2984665" y="378129"/>
                </a:lnTo>
                <a:lnTo>
                  <a:pt x="3007741" y="324523"/>
                </a:lnTo>
                <a:lnTo>
                  <a:pt x="3012071" y="276047"/>
                </a:lnTo>
                <a:lnTo>
                  <a:pt x="3015983" y="232117"/>
                </a:lnTo>
                <a:lnTo>
                  <a:pt x="3022142" y="162166"/>
                </a:lnTo>
                <a:lnTo>
                  <a:pt x="3024581" y="134239"/>
                </a:lnTo>
                <a:lnTo>
                  <a:pt x="3027426" y="101663"/>
                </a:lnTo>
                <a:lnTo>
                  <a:pt x="3030105" y="69596"/>
                </a:lnTo>
                <a:close/>
              </a:path>
            </a:pathLst>
          </a:custGeom>
          <a:solidFill>
            <a:srgbClr val="008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3"/>
          <p:cNvSpPr txBox="1"/>
          <p:nvPr userDrawn="1"/>
        </p:nvSpPr>
        <p:spPr>
          <a:xfrm>
            <a:off x="2241063" y="4621554"/>
            <a:ext cx="177524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73"/>
              </a:lnSpc>
            </a:pPr>
            <a:r>
              <a:rPr sz="1433" dirty="0">
                <a:solidFill>
                  <a:srgbClr val="008B95"/>
                </a:solidFill>
                <a:latin typeface="+mn-lt"/>
                <a:cs typeface="Roboto"/>
              </a:rPr>
              <a:t>Партнеры</a:t>
            </a:r>
            <a:r>
              <a:rPr sz="1433" spc="7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sz="1433" dirty="0">
                <a:solidFill>
                  <a:srgbClr val="008B95"/>
                </a:solidFill>
                <a:latin typeface="+mn-lt"/>
                <a:cs typeface="Roboto"/>
              </a:rPr>
              <a:t>для</a:t>
            </a:r>
            <a:r>
              <a:rPr sz="1433" spc="11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sz="1433" spc="-5" dirty="0">
                <a:solidFill>
                  <a:srgbClr val="008B95"/>
                </a:solidFill>
                <a:latin typeface="+mn-lt"/>
                <a:cs typeface="Roboto"/>
              </a:rPr>
              <a:t>роста</a:t>
            </a:r>
            <a:endParaRPr sz="1433" dirty="0">
              <a:latin typeface="+mn-lt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7544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5937091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61257"/>
            <a:ext cx="8462137" cy="210192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623050"/>
            <a:ext cx="5269908" cy="3439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867320" y="470535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4" name="Группа 3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7" name="Прямоугольник 3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Прямая соединительная линия 3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Группа 3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0" name="Прямоугольник 3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7" name="TextBox 5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726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940504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41904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279043" y="4189500"/>
            <a:ext cx="954000" cy="95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573" y="312376"/>
            <a:ext cx="5902452" cy="1706182"/>
          </a:xfrm>
          <a:effectLst/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>
                <a:ln>
                  <a:noFill/>
                </a:ln>
                <a:solidFill>
                  <a:srgbClr val="FFFFFF"/>
                </a:solidFill>
                <a:effectLst/>
                <a:ea typeface="+mn-ea"/>
                <a:cs typeface="Arial"/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052933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ru-RU" sz="1200" b="0" baseline="0" dirty="0">
                <a:solidFill>
                  <a:srgbClr val="FFFFFF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710823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 baseline="0">
                <a:solidFill>
                  <a:srgbClr val="FFFFFF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2470548"/>
            <a:ext cx="5879250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Рисунок 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234521" y="4189500"/>
            <a:ext cx="954000" cy="95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190000" y="4189500"/>
            <a:ext cx="954000" cy="954000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64" name="object 12"/>
          <p:cNvSpPr/>
          <p:nvPr userDrawn="1"/>
        </p:nvSpPr>
        <p:spPr>
          <a:xfrm>
            <a:off x="476688" y="4535553"/>
            <a:ext cx="1378146" cy="260207"/>
          </a:xfrm>
          <a:custGeom>
            <a:avLst/>
            <a:gdLst/>
            <a:ahLst/>
            <a:cxnLst/>
            <a:rect l="l" t="t" r="r" b="b"/>
            <a:pathLst>
              <a:path w="3030220" h="572134">
                <a:moveTo>
                  <a:pt x="586587" y="71323"/>
                </a:moveTo>
                <a:lnTo>
                  <a:pt x="583882" y="49517"/>
                </a:lnTo>
                <a:lnTo>
                  <a:pt x="572173" y="26187"/>
                </a:lnTo>
                <a:lnTo>
                  <a:pt x="550849" y="7594"/>
                </a:lnTo>
                <a:lnTo>
                  <a:pt x="519328" y="0"/>
                </a:lnTo>
                <a:lnTo>
                  <a:pt x="113550" y="101"/>
                </a:lnTo>
                <a:lnTo>
                  <a:pt x="58267" y="20739"/>
                </a:lnTo>
                <a:lnTo>
                  <a:pt x="37490" y="65227"/>
                </a:lnTo>
                <a:lnTo>
                  <a:pt x="0" y="495071"/>
                </a:lnTo>
                <a:lnTo>
                  <a:pt x="2565" y="522262"/>
                </a:lnTo>
                <a:lnTo>
                  <a:pt x="15036" y="546963"/>
                </a:lnTo>
                <a:lnTo>
                  <a:pt x="36626" y="564908"/>
                </a:lnTo>
                <a:lnTo>
                  <a:pt x="66624" y="571842"/>
                </a:lnTo>
                <a:lnTo>
                  <a:pt x="469963" y="571842"/>
                </a:lnTo>
                <a:lnTo>
                  <a:pt x="527723" y="552221"/>
                </a:lnTo>
                <a:lnTo>
                  <a:pt x="548779" y="499859"/>
                </a:lnTo>
                <a:lnTo>
                  <a:pt x="552424" y="459994"/>
                </a:lnTo>
                <a:lnTo>
                  <a:pt x="564769" y="315506"/>
                </a:lnTo>
                <a:lnTo>
                  <a:pt x="320941" y="315506"/>
                </a:lnTo>
                <a:lnTo>
                  <a:pt x="310400" y="437730"/>
                </a:lnTo>
                <a:lnTo>
                  <a:pt x="248704" y="437730"/>
                </a:lnTo>
                <a:lnTo>
                  <a:pt x="275361" y="134200"/>
                </a:lnTo>
                <a:lnTo>
                  <a:pt x="336981" y="134200"/>
                </a:lnTo>
                <a:lnTo>
                  <a:pt x="327215" y="247764"/>
                </a:lnTo>
                <a:lnTo>
                  <a:pt x="570992" y="247764"/>
                </a:lnTo>
                <a:lnTo>
                  <a:pt x="586587" y="71323"/>
                </a:lnTo>
                <a:close/>
              </a:path>
              <a:path w="3030220" h="572134">
                <a:moveTo>
                  <a:pt x="1203756" y="12"/>
                </a:moveTo>
                <a:lnTo>
                  <a:pt x="1012317" y="114"/>
                </a:lnTo>
                <a:lnTo>
                  <a:pt x="966266" y="17932"/>
                </a:lnTo>
                <a:lnTo>
                  <a:pt x="931164" y="98285"/>
                </a:lnTo>
                <a:lnTo>
                  <a:pt x="867625" y="296252"/>
                </a:lnTo>
                <a:lnTo>
                  <a:pt x="899160" y="114"/>
                </a:lnTo>
                <a:lnTo>
                  <a:pt x="655510" y="12"/>
                </a:lnTo>
                <a:lnTo>
                  <a:pt x="604405" y="571855"/>
                </a:lnTo>
                <a:lnTo>
                  <a:pt x="788123" y="571855"/>
                </a:lnTo>
                <a:lnTo>
                  <a:pt x="837285" y="556158"/>
                </a:lnTo>
                <a:lnTo>
                  <a:pt x="934453" y="312801"/>
                </a:lnTo>
                <a:lnTo>
                  <a:pt x="909624" y="571855"/>
                </a:lnTo>
                <a:lnTo>
                  <a:pt x="1153515" y="571855"/>
                </a:lnTo>
                <a:lnTo>
                  <a:pt x="1203756" y="12"/>
                </a:lnTo>
                <a:close/>
              </a:path>
              <a:path w="3030220" h="572134">
                <a:moveTo>
                  <a:pt x="1815058" y="25"/>
                </a:moveTo>
                <a:lnTo>
                  <a:pt x="1265847" y="25"/>
                </a:lnTo>
                <a:lnTo>
                  <a:pt x="1215809" y="571792"/>
                </a:lnTo>
                <a:lnTo>
                  <a:pt x="1307376" y="571792"/>
                </a:lnTo>
                <a:lnTo>
                  <a:pt x="1702358" y="571792"/>
                </a:lnTo>
                <a:lnTo>
                  <a:pt x="1746643" y="556691"/>
                </a:lnTo>
                <a:lnTo>
                  <a:pt x="1771091" y="505726"/>
                </a:lnTo>
                <a:lnTo>
                  <a:pt x="1775828" y="452970"/>
                </a:lnTo>
                <a:lnTo>
                  <a:pt x="1788426" y="311061"/>
                </a:lnTo>
                <a:lnTo>
                  <a:pt x="1792185" y="268998"/>
                </a:lnTo>
                <a:lnTo>
                  <a:pt x="1789341" y="239585"/>
                </a:lnTo>
                <a:lnTo>
                  <a:pt x="1775777" y="215087"/>
                </a:lnTo>
                <a:lnTo>
                  <a:pt x="1751926" y="198335"/>
                </a:lnTo>
                <a:lnTo>
                  <a:pt x="1718233" y="192125"/>
                </a:lnTo>
                <a:lnTo>
                  <a:pt x="1544650" y="192125"/>
                </a:lnTo>
                <a:lnTo>
                  <a:pt x="1544650" y="311061"/>
                </a:lnTo>
                <a:lnTo>
                  <a:pt x="1532229" y="452970"/>
                </a:lnTo>
                <a:lnTo>
                  <a:pt x="1469923" y="452970"/>
                </a:lnTo>
                <a:lnTo>
                  <a:pt x="1482369" y="311061"/>
                </a:lnTo>
                <a:lnTo>
                  <a:pt x="1544650" y="311061"/>
                </a:lnTo>
                <a:lnTo>
                  <a:pt x="1544650" y="192125"/>
                </a:lnTo>
                <a:lnTo>
                  <a:pt x="1492821" y="192125"/>
                </a:lnTo>
                <a:lnTo>
                  <a:pt x="1497888" y="134137"/>
                </a:lnTo>
                <a:lnTo>
                  <a:pt x="1803234" y="134137"/>
                </a:lnTo>
                <a:lnTo>
                  <a:pt x="1815058" y="25"/>
                </a:lnTo>
                <a:close/>
              </a:path>
              <a:path w="3030220" h="572134">
                <a:moveTo>
                  <a:pt x="2426043" y="101"/>
                </a:moveTo>
                <a:lnTo>
                  <a:pt x="2182241" y="101"/>
                </a:lnTo>
                <a:lnTo>
                  <a:pt x="2159444" y="260807"/>
                </a:lnTo>
                <a:lnTo>
                  <a:pt x="2097646" y="260807"/>
                </a:lnTo>
                <a:lnTo>
                  <a:pt x="2120493" y="101"/>
                </a:lnTo>
                <a:lnTo>
                  <a:pt x="1876653" y="101"/>
                </a:lnTo>
                <a:lnTo>
                  <a:pt x="1850859" y="302818"/>
                </a:lnTo>
                <a:lnTo>
                  <a:pt x="1852777" y="328256"/>
                </a:lnTo>
                <a:lnTo>
                  <a:pt x="1863979" y="353225"/>
                </a:lnTo>
                <a:lnTo>
                  <a:pt x="1885873" y="372224"/>
                </a:lnTo>
                <a:lnTo>
                  <a:pt x="1919871" y="379780"/>
                </a:lnTo>
                <a:lnTo>
                  <a:pt x="2148954" y="379780"/>
                </a:lnTo>
                <a:lnTo>
                  <a:pt x="2144001" y="437794"/>
                </a:lnTo>
                <a:lnTo>
                  <a:pt x="1838960" y="437794"/>
                </a:lnTo>
                <a:lnTo>
                  <a:pt x="1827225" y="571881"/>
                </a:lnTo>
                <a:lnTo>
                  <a:pt x="2312416" y="571881"/>
                </a:lnTo>
                <a:lnTo>
                  <a:pt x="2336444" y="567817"/>
                </a:lnTo>
                <a:lnTo>
                  <a:pt x="2357602" y="555421"/>
                </a:lnTo>
                <a:lnTo>
                  <a:pt x="2373401" y="534428"/>
                </a:lnTo>
                <a:lnTo>
                  <a:pt x="2381351" y="504583"/>
                </a:lnTo>
                <a:lnTo>
                  <a:pt x="2426043" y="101"/>
                </a:lnTo>
                <a:close/>
              </a:path>
              <a:path w="3030220" h="572134">
                <a:moveTo>
                  <a:pt x="3030105" y="69596"/>
                </a:moveTo>
                <a:lnTo>
                  <a:pt x="3025876" y="40906"/>
                </a:lnTo>
                <a:lnTo>
                  <a:pt x="3010598" y="19011"/>
                </a:lnTo>
                <a:lnTo>
                  <a:pt x="2986963" y="5029"/>
                </a:lnTo>
                <a:lnTo>
                  <a:pt x="2957665" y="101"/>
                </a:lnTo>
                <a:lnTo>
                  <a:pt x="2780601" y="101"/>
                </a:lnTo>
                <a:lnTo>
                  <a:pt x="2780601" y="134239"/>
                </a:lnTo>
                <a:lnTo>
                  <a:pt x="2768155" y="276047"/>
                </a:lnTo>
                <a:lnTo>
                  <a:pt x="2707144" y="276047"/>
                </a:lnTo>
                <a:lnTo>
                  <a:pt x="2719527" y="134239"/>
                </a:lnTo>
                <a:lnTo>
                  <a:pt x="2780601" y="134239"/>
                </a:lnTo>
                <a:lnTo>
                  <a:pt x="2780601" y="101"/>
                </a:lnTo>
                <a:lnTo>
                  <a:pt x="2487434" y="101"/>
                </a:lnTo>
                <a:lnTo>
                  <a:pt x="2437447" y="571830"/>
                </a:lnTo>
                <a:lnTo>
                  <a:pt x="2681236" y="571830"/>
                </a:lnTo>
                <a:lnTo>
                  <a:pt x="2696641" y="394868"/>
                </a:lnTo>
                <a:lnTo>
                  <a:pt x="2783967" y="394868"/>
                </a:lnTo>
                <a:lnTo>
                  <a:pt x="2767698" y="394970"/>
                </a:lnTo>
                <a:lnTo>
                  <a:pt x="2933573" y="394970"/>
                </a:lnTo>
                <a:lnTo>
                  <a:pt x="2984665" y="378129"/>
                </a:lnTo>
                <a:lnTo>
                  <a:pt x="3007741" y="324523"/>
                </a:lnTo>
                <a:lnTo>
                  <a:pt x="3012071" y="276047"/>
                </a:lnTo>
                <a:lnTo>
                  <a:pt x="3015983" y="232117"/>
                </a:lnTo>
                <a:lnTo>
                  <a:pt x="3022142" y="162166"/>
                </a:lnTo>
                <a:lnTo>
                  <a:pt x="3024581" y="134239"/>
                </a:lnTo>
                <a:lnTo>
                  <a:pt x="3027426" y="101663"/>
                </a:lnTo>
                <a:lnTo>
                  <a:pt x="3030105" y="69596"/>
                </a:lnTo>
                <a:close/>
              </a:path>
            </a:pathLst>
          </a:custGeom>
          <a:solidFill>
            <a:srgbClr val="008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13"/>
          <p:cNvSpPr txBox="1"/>
          <p:nvPr userDrawn="1"/>
        </p:nvSpPr>
        <p:spPr>
          <a:xfrm>
            <a:off x="2241063" y="4621554"/>
            <a:ext cx="177524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673"/>
              </a:lnSpc>
            </a:pPr>
            <a:r>
              <a:rPr sz="1433" dirty="0">
                <a:solidFill>
                  <a:srgbClr val="008B95"/>
                </a:solidFill>
                <a:latin typeface="+mn-lt"/>
                <a:cs typeface="Roboto"/>
              </a:rPr>
              <a:t>Партнеры</a:t>
            </a:r>
            <a:r>
              <a:rPr sz="1433" spc="7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sz="1433" dirty="0">
                <a:solidFill>
                  <a:srgbClr val="008B95"/>
                </a:solidFill>
                <a:latin typeface="+mn-lt"/>
                <a:cs typeface="Roboto"/>
              </a:rPr>
              <a:t>для</a:t>
            </a:r>
            <a:r>
              <a:rPr sz="1433" spc="11" dirty="0">
                <a:solidFill>
                  <a:srgbClr val="008B95"/>
                </a:solidFill>
                <a:latin typeface="+mn-lt"/>
                <a:cs typeface="Roboto"/>
              </a:rPr>
              <a:t> </a:t>
            </a:r>
            <a:r>
              <a:rPr sz="1433" spc="-5" dirty="0">
                <a:solidFill>
                  <a:srgbClr val="008B95"/>
                </a:solidFill>
                <a:latin typeface="+mn-lt"/>
                <a:cs typeface="Roboto"/>
              </a:rPr>
              <a:t>роста</a:t>
            </a:r>
            <a:endParaRPr sz="1433" dirty="0">
              <a:latin typeface="+mn-lt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842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2073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71" y="296595"/>
            <a:ext cx="6881248" cy="682940"/>
          </a:xfrm>
        </p:spPr>
        <p:txBody>
          <a:bodyPr vert="horz"/>
          <a:lstStyle>
            <a:lvl1pPr>
              <a:lnSpc>
                <a:spcPct val="85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7426798" y="1713150"/>
            <a:ext cx="1716299" cy="17172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7426798" y="0"/>
            <a:ext cx="1716299" cy="1717200"/>
            <a:chOff x="6573600" y="0"/>
            <a:chExt cx="2570400" cy="2571750"/>
          </a:xfrm>
        </p:grpSpPr>
        <p:sp>
          <p:nvSpPr>
            <p:cNvPr id="8" name="Прямоугольник 7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Группа 9"/>
          <p:cNvGrpSpPr>
            <a:grpSpLocks noChangeAspect="1"/>
          </p:cNvGrpSpPr>
          <p:nvPr userDrawn="1"/>
        </p:nvGrpSpPr>
        <p:grpSpPr>
          <a:xfrm>
            <a:off x="7426798" y="3426300"/>
            <a:ext cx="1717202" cy="1717200"/>
            <a:chOff x="8230698" y="2542004"/>
            <a:chExt cx="1116001" cy="1116000"/>
          </a:xfrm>
        </p:grpSpPr>
        <p:sp>
          <p:nvSpPr>
            <p:cNvPr id="11" name="Прямоугольник 10"/>
            <p:cNvSpPr>
              <a:spLocks noChangeAspect="1"/>
            </p:cNvSpPr>
            <p:nvPr/>
          </p:nvSpPr>
          <p:spPr bwMode="auto">
            <a:xfrm>
              <a:off x="8230698" y="2542004"/>
              <a:ext cx="1116001" cy="11160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Полилиния 11"/>
            <p:cNvSpPr>
              <a:spLocks noChangeAspect="1"/>
            </p:cNvSpPr>
            <p:nvPr/>
          </p:nvSpPr>
          <p:spPr bwMode="auto">
            <a:xfrm>
              <a:off x="8614859" y="2885944"/>
              <a:ext cx="410362" cy="409942"/>
            </a:xfrm>
            <a:custGeom>
              <a:avLst/>
              <a:gdLst>
                <a:gd name="connsiteX0" fmla="*/ 324001 w 410362"/>
                <a:gd name="connsiteY0" fmla="*/ 0 h 409942"/>
                <a:gd name="connsiteX1" fmla="*/ 389299 w 410362"/>
                <a:gd name="connsiteY1" fmla="*/ 6583 h 409942"/>
                <a:gd name="connsiteX2" fmla="*/ 400493 w 410362"/>
                <a:gd name="connsiteY2" fmla="*/ 10058 h 409942"/>
                <a:gd name="connsiteX3" fmla="*/ 403779 w 410362"/>
                <a:gd name="connsiteY3" fmla="*/ 20645 h 409942"/>
                <a:gd name="connsiteX4" fmla="*/ 410362 w 410362"/>
                <a:gd name="connsiteY4" fmla="*/ 85942 h 409942"/>
                <a:gd name="connsiteX5" fmla="*/ 86361 w 410362"/>
                <a:gd name="connsiteY5" fmla="*/ 409942 h 409942"/>
                <a:gd name="connsiteX6" fmla="*/ 21063 w 410362"/>
                <a:gd name="connsiteY6" fmla="*/ 403359 h 409942"/>
                <a:gd name="connsiteX7" fmla="*/ 9869 w 410362"/>
                <a:gd name="connsiteY7" fmla="*/ 399884 h 409942"/>
                <a:gd name="connsiteX8" fmla="*/ 6583 w 410362"/>
                <a:gd name="connsiteY8" fmla="*/ 389297 h 409942"/>
                <a:gd name="connsiteX9" fmla="*/ 0 w 410362"/>
                <a:gd name="connsiteY9" fmla="*/ 324000 h 409942"/>
                <a:gd name="connsiteX10" fmla="*/ 324001 w 410362"/>
                <a:gd name="connsiteY10" fmla="*/ 0 h 40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362" h="409942">
                  <a:moveTo>
                    <a:pt x="324001" y="0"/>
                  </a:moveTo>
                  <a:cubicBezTo>
                    <a:pt x="346369" y="0"/>
                    <a:pt x="368207" y="2267"/>
                    <a:pt x="389299" y="6583"/>
                  </a:cubicBezTo>
                  <a:lnTo>
                    <a:pt x="400493" y="10058"/>
                  </a:lnTo>
                  <a:lnTo>
                    <a:pt x="403779" y="20645"/>
                  </a:lnTo>
                  <a:cubicBezTo>
                    <a:pt x="408095" y="41737"/>
                    <a:pt x="410362" y="63575"/>
                    <a:pt x="410362" y="85942"/>
                  </a:cubicBezTo>
                  <a:cubicBezTo>
                    <a:pt x="410362" y="264882"/>
                    <a:pt x="265302" y="409942"/>
                    <a:pt x="86361" y="409942"/>
                  </a:cubicBezTo>
                  <a:cubicBezTo>
                    <a:pt x="63993" y="409942"/>
                    <a:pt x="42155" y="407676"/>
                    <a:pt x="21063" y="403359"/>
                  </a:cubicBezTo>
                  <a:lnTo>
                    <a:pt x="9869" y="399884"/>
                  </a:lnTo>
                  <a:lnTo>
                    <a:pt x="6583" y="389297"/>
                  </a:lnTo>
                  <a:cubicBezTo>
                    <a:pt x="2267" y="368206"/>
                    <a:pt x="0" y="346368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Полилиния 12"/>
            <p:cNvSpPr>
              <a:spLocks noChangeAspect="1"/>
            </p:cNvSpPr>
            <p:nvPr/>
          </p:nvSpPr>
          <p:spPr bwMode="auto">
            <a:xfrm>
              <a:off x="8377219" y="2647886"/>
              <a:ext cx="638133" cy="637942"/>
            </a:xfrm>
            <a:custGeom>
              <a:avLst/>
              <a:gdLst>
                <a:gd name="connsiteX0" fmla="*/ 324001 w 638133"/>
                <a:gd name="connsiteY0" fmla="*/ 0 h 637942"/>
                <a:gd name="connsiteX1" fmla="*/ 622540 w 638133"/>
                <a:gd name="connsiteY1" fmla="*/ 197885 h 637942"/>
                <a:gd name="connsiteX2" fmla="*/ 638133 w 638133"/>
                <a:gd name="connsiteY2" fmla="*/ 248116 h 637942"/>
                <a:gd name="connsiteX3" fmla="*/ 626939 w 638133"/>
                <a:gd name="connsiteY3" fmla="*/ 244641 h 637942"/>
                <a:gd name="connsiteX4" fmla="*/ 561641 w 638133"/>
                <a:gd name="connsiteY4" fmla="*/ 238058 h 637942"/>
                <a:gd name="connsiteX5" fmla="*/ 237640 w 638133"/>
                <a:gd name="connsiteY5" fmla="*/ 562058 h 637942"/>
                <a:gd name="connsiteX6" fmla="*/ 244223 w 638133"/>
                <a:gd name="connsiteY6" fmla="*/ 627355 h 637942"/>
                <a:gd name="connsiteX7" fmla="*/ 247509 w 638133"/>
                <a:gd name="connsiteY7" fmla="*/ 637942 h 637942"/>
                <a:gd name="connsiteX8" fmla="*/ 197885 w 638133"/>
                <a:gd name="connsiteY8" fmla="*/ 622538 h 637942"/>
                <a:gd name="connsiteX9" fmla="*/ 0 w 638133"/>
                <a:gd name="connsiteY9" fmla="*/ 324000 h 637942"/>
                <a:gd name="connsiteX10" fmla="*/ 324001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24001" y="0"/>
                  </a:moveTo>
                  <a:cubicBezTo>
                    <a:pt x="458207" y="0"/>
                    <a:pt x="573354" y="81596"/>
                    <a:pt x="622540" y="197885"/>
                  </a:cubicBezTo>
                  <a:lnTo>
                    <a:pt x="638133" y="248116"/>
                  </a:lnTo>
                  <a:lnTo>
                    <a:pt x="626939" y="244641"/>
                  </a:lnTo>
                  <a:cubicBezTo>
                    <a:pt x="605847" y="240325"/>
                    <a:pt x="584009" y="238058"/>
                    <a:pt x="561641" y="238058"/>
                  </a:cubicBezTo>
                  <a:cubicBezTo>
                    <a:pt x="382700" y="238058"/>
                    <a:pt x="237640" y="383118"/>
                    <a:pt x="237640" y="562058"/>
                  </a:cubicBezTo>
                  <a:cubicBezTo>
                    <a:pt x="237640" y="584426"/>
                    <a:pt x="239907" y="606264"/>
                    <a:pt x="244223" y="627355"/>
                  </a:cubicBezTo>
                  <a:lnTo>
                    <a:pt x="247509" y="637942"/>
                  </a:lnTo>
                  <a:lnTo>
                    <a:pt x="197885" y="622538"/>
                  </a:lnTo>
                  <a:cubicBezTo>
                    <a:pt x="81596" y="573353"/>
                    <a:pt x="0" y="458205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Полилиния 13"/>
            <p:cNvSpPr>
              <a:spLocks noChangeAspect="1"/>
            </p:cNvSpPr>
            <p:nvPr/>
          </p:nvSpPr>
          <p:spPr bwMode="auto">
            <a:xfrm>
              <a:off x="8624728" y="2896002"/>
              <a:ext cx="638133" cy="637942"/>
            </a:xfrm>
            <a:custGeom>
              <a:avLst/>
              <a:gdLst>
                <a:gd name="connsiteX0" fmla="*/ 390624 w 638133"/>
                <a:gd name="connsiteY0" fmla="*/ 0 h 637942"/>
                <a:gd name="connsiteX1" fmla="*/ 440248 w 638133"/>
                <a:gd name="connsiteY1" fmla="*/ 15404 h 637942"/>
                <a:gd name="connsiteX2" fmla="*/ 638133 w 638133"/>
                <a:gd name="connsiteY2" fmla="*/ 313942 h 637942"/>
                <a:gd name="connsiteX3" fmla="*/ 314132 w 638133"/>
                <a:gd name="connsiteY3" fmla="*/ 637942 h 637942"/>
                <a:gd name="connsiteX4" fmla="*/ 15593 w 638133"/>
                <a:gd name="connsiteY4" fmla="*/ 440057 h 637942"/>
                <a:gd name="connsiteX5" fmla="*/ 0 w 638133"/>
                <a:gd name="connsiteY5" fmla="*/ 389826 h 637942"/>
                <a:gd name="connsiteX6" fmla="*/ 11194 w 638133"/>
                <a:gd name="connsiteY6" fmla="*/ 393301 h 637942"/>
                <a:gd name="connsiteX7" fmla="*/ 76492 w 638133"/>
                <a:gd name="connsiteY7" fmla="*/ 399884 h 637942"/>
                <a:gd name="connsiteX8" fmla="*/ 400493 w 638133"/>
                <a:gd name="connsiteY8" fmla="*/ 75884 h 637942"/>
                <a:gd name="connsiteX9" fmla="*/ 393910 w 638133"/>
                <a:gd name="connsiteY9" fmla="*/ 10587 h 637942"/>
                <a:gd name="connsiteX10" fmla="*/ 390624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90624" y="0"/>
                  </a:moveTo>
                  <a:lnTo>
                    <a:pt x="440248" y="15404"/>
                  </a:lnTo>
                  <a:cubicBezTo>
                    <a:pt x="556537" y="64590"/>
                    <a:pt x="638133" y="179737"/>
                    <a:pt x="638133" y="313942"/>
                  </a:cubicBezTo>
                  <a:cubicBezTo>
                    <a:pt x="638133" y="492882"/>
                    <a:pt x="493073" y="637942"/>
                    <a:pt x="314132" y="637942"/>
                  </a:cubicBezTo>
                  <a:cubicBezTo>
                    <a:pt x="179926" y="637942"/>
                    <a:pt x="64779" y="556346"/>
                    <a:pt x="15593" y="440057"/>
                  </a:cubicBezTo>
                  <a:lnTo>
                    <a:pt x="0" y="389826"/>
                  </a:lnTo>
                  <a:lnTo>
                    <a:pt x="11194" y="393301"/>
                  </a:lnTo>
                  <a:cubicBezTo>
                    <a:pt x="32286" y="397618"/>
                    <a:pt x="54124" y="399884"/>
                    <a:pt x="76492" y="399884"/>
                  </a:cubicBezTo>
                  <a:cubicBezTo>
                    <a:pt x="255433" y="399884"/>
                    <a:pt x="400493" y="254824"/>
                    <a:pt x="400493" y="75884"/>
                  </a:cubicBezTo>
                  <a:cubicBezTo>
                    <a:pt x="400493" y="53517"/>
                    <a:pt x="398226" y="31679"/>
                    <a:pt x="393910" y="10587"/>
                  </a:cubicBezTo>
                  <a:lnTo>
                    <a:pt x="390624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265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7148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9" y="305219"/>
            <a:ext cx="6859560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/>
          <p:cNvGrpSpPr>
            <a:grpSpLocks noChangeAspect="1"/>
          </p:cNvGrpSpPr>
          <p:nvPr userDrawn="1"/>
        </p:nvGrpSpPr>
        <p:grpSpPr>
          <a:xfrm>
            <a:off x="7426800" y="0"/>
            <a:ext cx="1717200" cy="1718102"/>
            <a:chOff x="3425397" y="3425398"/>
            <a:chExt cx="1717200" cy="1718102"/>
          </a:xfrm>
        </p:grpSpPr>
        <p:sp>
          <p:nvSpPr>
            <p:cNvPr id="5" name="Прямоугольник 4"/>
            <p:cNvSpPr>
              <a:spLocks noChangeAspect="1"/>
            </p:cNvSpPr>
            <p:nvPr userDrawn="1"/>
          </p:nvSpPr>
          <p:spPr bwMode="auto">
            <a:xfrm>
              <a:off x="3425397" y="3425398"/>
              <a:ext cx="1717200" cy="1718102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Кольцо 5"/>
            <p:cNvSpPr/>
            <p:nvPr userDrawn="1"/>
          </p:nvSpPr>
          <p:spPr bwMode="auto">
            <a:xfrm>
              <a:off x="3558296" y="3558748"/>
              <a:ext cx="1451402" cy="1451402"/>
            </a:xfrm>
            <a:prstGeom prst="donut">
              <a:avLst>
                <a:gd name="adj" fmla="val 14683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Кольцо 6"/>
            <p:cNvSpPr/>
            <p:nvPr userDrawn="1"/>
          </p:nvSpPr>
          <p:spPr bwMode="auto">
            <a:xfrm>
              <a:off x="3763584" y="3764036"/>
              <a:ext cx="1040826" cy="1040826"/>
            </a:xfrm>
            <a:prstGeom prst="donut">
              <a:avLst>
                <a:gd name="adj" fmla="val 23358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Овал 7"/>
            <p:cNvSpPr/>
            <p:nvPr userDrawn="1"/>
          </p:nvSpPr>
          <p:spPr bwMode="auto">
            <a:xfrm>
              <a:off x="3998351" y="3998803"/>
              <a:ext cx="571292" cy="571292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/>
          <p:nvPr userDrawn="1"/>
        </p:nvGrpSpPr>
        <p:grpSpPr>
          <a:xfrm>
            <a:off x="7426800" y="3425398"/>
            <a:ext cx="1717200" cy="1718102"/>
            <a:chOff x="7431300" y="1712699"/>
            <a:chExt cx="1717200" cy="1718102"/>
          </a:xfrm>
        </p:grpSpPr>
        <p:sp>
          <p:nvSpPr>
            <p:cNvPr id="10" name="Прямоугольник 57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0 w 1712700"/>
                <a:gd name="connsiteY2" fmla="*/ 1713600 h 1713600"/>
                <a:gd name="connsiteX3" fmla="*/ 0 w 1712700"/>
                <a:gd name="connsiteY3" fmla="*/ 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0"/>
                  </a:moveTo>
                  <a:lnTo>
                    <a:pt x="1712700" y="0"/>
                  </a:lnTo>
                  <a:lnTo>
                    <a:pt x="0" y="171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рямоугольник 58"/>
            <p:cNvSpPr>
              <a:spLocks noChangeAspect="1"/>
            </p:cNvSpPr>
            <p:nvPr userDrawn="1"/>
          </p:nvSpPr>
          <p:spPr bwMode="auto">
            <a:xfrm>
              <a:off x="7431300" y="1712699"/>
              <a:ext cx="1717200" cy="1718102"/>
            </a:xfrm>
            <a:custGeom>
              <a:avLst/>
              <a:gdLst>
                <a:gd name="connsiteX0" fmla="*/ 0 w 1712700"/>
                <a:gd name="connsiteY0" fmla="*/ 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  <a:gd name="connsiteX4" fmla="*/ 0 w 1712700"/>
                <a:gd name="connsiteY4" fmla="*/ 0 h 1713600"/>
                <a:gd name="connsiteX0" fmla="*/ 0 w 1712700"/>
                <a:gd name="connsiteY0" fmla="*/ 1713600 h 1713600"/>
                <a:gd name="connsiteX1" fmla="*/ 1712700 w 1712700"/>
                <a:gd name="connsiteY1" fmla="*/ 0 h 1713600"/>
                <a:gd name="connsiteX2" fmla="*/ 1712700 w 1712700"/>
                <a:gd name="connsiteY2" fmla="*/ 1713600 h 1713600"/>
                <a:gd name="connsiteX3" fmla="*/ 0 w 1712700"/>
                <a:gd name="connsiteY3" fmla="*/ 171360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700" h="1713600">
                  <a:moveTo>
                    <a:pt x="0" y="1713600"/>
                  </a:moveTo>
                  <a:lnTo>
                    <a:pt x="1712700" y="0"/>
                  </a:lnTo>
                  <a:lnTo>
                    <a:pt x="1712700" y="1713600"/>
                  </a:lnTo>
                  <a:lnTo>
                    <a:pt x="0" y="171360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Группа 11"/>
          <p:cNvGrpSpPr/>
          <p:nvPr userDrawn="1"/>
        </p:nvGrpSpPr>
        <p:grpSpPr>
          <a:xfrm>
            <a:off x="7426800" y="1718100"/>
            <a:ext cx="1716299" cy="1717200"/>
            <a:chOff x="7427701" y="1718100"/>
            <a:chExt cx="1716299" cy="1717200"/>
          </a:xfrm>
        </p:grpSpPr>
        <p:sp>
          <p:nvSpPr>
            <p:cNvPr id="13" name="Прямоугольник 12"/>
            <p:cNvSpPr/>
            <p:nvPr userDrawn="1"/>
          </p:nvSpPr>
          <p:spPr bwMode="auto">
            <a:xfrm>
              <a:off x="7427701" y="1718100"/>
              <a:ext cx="1716299" cy="17172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олилиния 13"/>
            <p:cNvSpPr/>
            <p:nvPr userDrawn="1"/>
          </p:nvSpPr>
          <p:spPr bwMode="auto">
            <a:xfrm>
              <a:off x="7427701" y="1718100"/>
              <a:ext cx="1716299" cy="1717200"/>
            </a:xfrm>
            <a:custGeom>
              <a:avLst/>
              <a:gdLst>
                <a:gd name="connsiteX0" fmla="*/ 0 w 1716299"/>
                <a:gd name="connsiteY0" fmla="*/ 1313726 h 1717200"/>
                <a:gd name="connsiteX1" fmla="*/ 402843 w 1716299"/>
                <a:gd name="connsiteY1" fmla="*/ 1717200 h 1717200"/>
                <a:gd name="connsiteX2" fmla="*/ 0 w 1716299"/>
                <a:gd name="connsiteY2" fmla="*/ 1717200 h 1717200"/>
                <a:gd name="connsiteX3" fmla="*/ 0 w 1716299"/>
                <a:gd name="connsiteY3" fmla="*/ 550698 h 1717200"/>
                <a:gd name="connsiteX4" fmla="*/ 1164676 w 1716299"/>
                <a:gd name="connsiteY4" fmla="*/ 1717200 h 1717200"/>
                <a:gd name="connsiteX5" fmla="*/ 748795 w 1716299"/>
                <a:gd name="connsiteY5" fmla="*/ 1717200 h 1717200"/>
                <a:gd name="connsiteX6" fmla="*/ 0 w 1716299"/>
                <a:gd name="connsiteY6" fmla="*/ 966900 h 1717200"/>
                <a:gd name="connsiteX7" fmla="*/ 1311613 w 1716299"/>
                <a:gd name="connsiteY7" fmla="*/ 0 h 1717200"/>
                <a:gd name="connsiteX8" fmla="*/ 1716299 w 1716299"/>
                <a:gd name="connsiteY8" fmla="*/ 0 h 1717200"/>
                <a:gd name="connsiteX9" fmla="*/ 1716299 w 1716299"/>
                <a:gd name="connsiteY9" fmla="*/ 405500 h 1717200"/>
                <a:gd name="connsiteX10" fmla="*/ 559772 w 1716299"/>
                <a:gd name="connsiteY10" fmla="*/ 0 h 1717200"/>
                <a:gd name="connsiteX11" fmla="*/ 964903 w 1716299"/>
                <a:gd name="connsiteY11" fmla="*/ 0 h 1717200"/>
                <a:gd name="connsiteX12" fmla="*/ 1716299 w 1716299"/>
                <a:gd name="connsiteY12" fmla="*/ 752574 h 1717200"/>
                <a:gd name="connsiteX13" fmla="*/ 1716299 w 1716299"/>
                <a:gd name="connsiteY13" fmla="*/ 1158853 h 1717200"/>
                <a:gd name="connsiteX14" fmla="*/ 0 w 1716299"/>
                <a:gd name="connsiteY14" fmla="*/ 0 h 1717200"/>
                <a:gd name="connsiteX15" fmla="*/ 213062 w 1716299"/>
                <a:gd name="connsiteY15" fmla="*/ 0 h 1717200"/>
                <a:gd name="connsiteX16" fmla="*/ 1716299 w 1716299"/>
                <a:gd name="connsiteY16" fmla="*/ 1505594 h 1717200"/>
                <a:gd name="connsiteX17" fmla="*/ 1716299 w 1716299"/>
                <a:gd name="connsiteY17" fmla="*/ 1717200 h 1717200"/>
                <a:gd name="connsiteX18" fmla="*/ 1510628 w 1716299"/>
                <a:gd name="connsiteY18" fmla="*/ 1717200 h 1717200"/>
                <a:gd name="connsiteX19" fmla="*/ 0 w 1716299"/>
                <a:gd name="connsiteY19" fmla="*/ 203535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6299" h="1717200">
                  <a:moveTo>
                    <a:pt x="0" y="1313726"/>
                  </a:moveTo>
                  <a:lnTo>
                    <a:pt x="402843" y="1717200"/>
                  </a:lnTo>
                  <a:lnTo>
                    <a:pt x="0" y="1717200"/>
                  </a:lnTo>
                  <a:close/>
                  <a:moveTo>
                    <a:pt x="0" y="550698"/>
                  </a:moveTo>
                  <a:lnTo>
                    <a:pt x="1164676" y="1717200"/>
                  </a:lnTo>
                  <a:lnTo>
                    <a:pt x="748795" y="1717200"/>
                  </a:lnTo>
                  <a:lnTo>
                    <a:pt x="0" y="966900"/>
                  </a:lnTo>
                  <a:close/>
                  <a:moveTo>
                    <a:pt x="1311613" y="0"/>
                  </a:moveTo>
                  <a:lnTo>
                    <a:pt x="1716299" y="0"/>
                  </a:lnTo>
                  <a:lnTo>
                    <a:pt x="1716299" y="405500"/>
                  </a:lnTo>
                  <a:close/>
                  <a:moveTo>
                    <a:pt x="559772" y="0"/>
                  </a:moveTo>
                  <a:lnTo>
                    <a:pt x="964903" y="0"/>
                  </a:lnTo>
                  <a:lnTo>
                    <a:pt x="1716299" y="752574"/>
                  </a:lnTo>
                  <a:lnTo>
                    <a:pt x="1716299" y="1158853"/>
                  </a:lnTo>
                  <a:close/>
                  <a:moveTo>
                    <a:pt x="0" y="0"/>
                  </a:moveTo>
                  <a:lnTo>
                    <a:pt x="213062" y="0"/>
                  </a:lnTo>
                  <a:lnTo>
                    <a:pt x="1716299" y="1505594"/>
                  </a:lnTo>
                  <a:lnTo>
                    <a:pt x="1716299" y="1717200"/>
                  </a:lnTo>
                  <a:lnTo>
                    <a:pt x="1510628" y="1717200"/>
                  </a:lnTo>
                  <a:lnTo>
                    <a:pt x="0" y="20353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701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0513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9" y="305219"/>
            <a:ext cx="6910116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6800" y="0"/>
            <a:ext cx="1716299" cy="1717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Ромб 4"/>
          <p:cNvSpPr/>
          <p:nvPr userDrawn="1"/>
        </p:nvSpPr>
        <p:spPr bwMode="auto">
          <a:xfrm>
            <a:off x="7426800" y="0"/>
            <a:ext cx="1717200" cy="1717200"/>
          </a:xfrm>
          <a:prstGeom prst="diamond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 userDrawn="1"/>
        </p:nvSpPr>
        <p:spPr bwMode="auto">
          <a:xfrm>
            <a:off x="8009825" y="583025"/>
            <a:ext cx="551150" cy="55115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7426800" y="3426300"/>
            <a:ext cx="1716299" cy="171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7426800" y="1713150"/>
            <a:ext cx="1716299" cy="1717200"/>
            <a:chOff x="7427701" y="1713150"/>
            <a:chExt cx="1716299" cy="1717200"/>
          </a:xfrm>
        </p:grpSpPr>
        <p:sp>
          <p:nvSpPr>
            <p:cNvPr id="9" name="Прямоугольник 8"/>
            <p:cNvSpPr/>
            <p:nvPr userDrawn="1"/>
          </p:nvSpPr>
          <p:spPr bwMode="auto">
            <a:xfrm>
              <a:off x="7427701" y="1713150"/>
              <a:ext cx="1716299" cy="17172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 userDrawn="1"/>
          </p:nvSpPr>
          <p:spPr bwMode="auto">
            <a:xfrm>
              <a:off x="7427701" y="1716750"/>
              <a:ext cx="1712696" cy="1713600"/>
            </a:xfrm>
            <a:custGeom>
              <a:avLst/>
              <a:gdLst>
                <a:gd name="connsiteX0" fmla="*/ 1712696 w 1712696"/>
                <a:gd name="connsiteY0" fmla="*/ 1664380 h 1713600"/>
                <a:gd name="connsiteX1" fmla="*/ 1712696 w 1712696"/>
                <a:gd name="connsiteY1" fmla="*/ 1713600 h 1713600"/>
                <a:gd name="connsiteX2" fmla="*/ 1666083 w 1712696"/>
                <a:gd name="connsiteY2" fmla="*/ 1713600 h 1713600"/>
                <a:gd name="connsiteX3" fmla="*/ 1712696 w 1712696"/>
                <a:gd name="connsiteY3" fmla="*/ 1277272 h 1713600"/>
                <a:gd name="connsiteX4" fmla="*/ 1712696 w 1712696"/>
                <a:gd name="connsiteY4" fmla="*/ 1476393 h 1713600"/>
                <a:gd name="connsiteX5" fmla="*/ 1488054 w 1712696"/>
                <a:gd name="connsiteY5" fmla="*/ 1713600 h 1713600"/>
                <a:gd name="connsiteX6" fmla="*/ 1299480 w 1712696"/>
                <a:gd name="connsiteY6" fmla="*/ 1713600 h 1713600"/>
                <a:gd name="connsiteX7" fmla="*/ 1712696 w 1712696"/>
                <a:gd name="connsiteY7" fmla="*/ 890163 h 1713600"/>
                <a:gd name="connsiteX8" fmla="*/ 1712696 w 1712696"/>
                <a:gd name="connsiteY8" fmla="*/ 1089285 h 1713600"/>
                <a:gd name="connsiteX9" fmla="*/ 1121451 w 1712696"/>
                <a:gd name="connsiteY9" fmla="*/ 1713600 h 1713600"/>
                <a:gd name="connsiteX10" fmla="*/ 932877 w 1712696"/>
                <a:gd name="connsiteY10" fmla="*/ 1713600 h 1713600"/>
                <a:gd name="connsiteX11" fmla="*/ 1712696 w 1712696"/>
                <a:gd name="connsiteY11" fmla="*/ 503055 h 1713600"/>
                <a:gd name="connsiteX12" fmla="*/ 1712696 w 1712696"/>
                <a:gd name="connsiteY12" fmla="*/ 702177 h 1713600"/>
                <a:gd name="connsiteX13" fmla="*/ 754848 w 1712696"/>
                <a:gd name="connsiteY13" fmla="*/ 1713600 h 1713600"/>
                <a:gd name="connsiteX14" fmla="*/ 566274 w 1712696"/>
                <a:gd name="connsiteY14" fmla="*/ 1713600 h 1713600"/>
                <a:gd name="connsiteX15" fmla="*/ 1712696 w 1712696"/>
                <a:gd name="connsiteY15" fmla="*/ 115947 h 1713600"/>
                <a:gd name="connsiteX16" fmla="*/ 1712696 w 1712696"/>
                <a:gd name="connsiteY16" fmla="*/ 315069 h 1713600"/>
                <a:gd name="connsiteX17" fmla="*/ 388245 w 1712696"/>
                <a:gd name="connsiteY17" fmla="*/ 1713600 h 1713600"/>
                <a:gd name="connsiteX18" fmla="*/ 199671 w 1712696"/>
                <a:gd name="connsiteY18" fmla="*/ 1713600 h 1713600"/>
                <a:gd name="connsiteX19" fmla="*/ 0 w 1712696"/>
                <a:gd name="connsiteY19" fmla="*/ 0 h 1713600"/>
                <a:gd name="connsiteX20" fmla="*/ 1712696 w 1712696"/>
                <a:gd name="connsiteY20" fmla="*/ 0 h 1713600"/>
                <a:gd name="connsiteX21" fmla="*/ 1712696 w 1712696"/>
                <a:gd name="connsiteY21" fmla="*/ 1801 h 1713600"/>
                <a:gd name="connsiteX22" fmla="*/ 1642767 w 1712696"/>
                <a:gd name="connsiteY22" fmla="*/ 1801 h 1713600"/>
                <a:gd name="connsiteX23" fmla="*/ 21642 w 1712696"/>
                <a:gd name="connsiteY23" fmla="*/ 1713600 h 1713600"/>
                <a:gd name="connsiteX24" fmla="*/ 0 w 1712696"/>
                <a:gd name="connsiteY24" fmla="*/ 1713600 h 1713600"/>
                <a:gd name="connsiteX25" fmla="*/ 0 w 1712696"/>
                <a:gd name="connsiteY25" fmla="*/ 1537331 h 1713600"/>
                <a:gd name="connsiteX26" fmla="*/ 1454193 w 1712696"/>
                <a:gd name="connsiteY26" fmla="*/ 1801 h 1713600"/>
                <a:gd name="connsiteX27" fmla="*/ 1276164 w 1712696"/>
                <a:gd name="connsiteY27" fmla="*/ 1801 h 1713600"/>
                <a:gd name="connsiteX28" fmla="*/ 0 w 1712696"/>
                <a:gd name="connsiteY28" fmla="*/ 1349344 h 1713600"/>
                <a:gd name="connsiteX29" fmla="*/ 0 w 1712696"/>
                <a:gd name="connsiteY29" fmla="*/ 1150223 h 1713600"/>
                <a:gd name="connsiteX30" fmla="*/ 1087590 w 1712696"/>
                <a:gd name="connsiteY30" fmla="*/ 1801 h 1713600"/>
                <a:gd name="connsiteX31" fmla="*/ 909561 w 1712696"/>
                <a:gd name="connsiteY31" fmla="*/ 1801 h 1713600"/>
                <a:gd name="connsiteX32" fmla="*/ 0 w 1712696"/>
                <a:gd name="connsiteY32" fmla="*/ 962236 h 1713600"/>
                <a:gd name="connsiteX33" fmla="*/ 0 w 1712696"/>
                <a:gd name="connsiteY33" fmla="*/ 763115 h 1713600"/>
                <a:gd name="connsiteX34" fmla="*/ 720987 w 1712696"/>
                <a:gd name="connsiteY34" fmla="*/ 1801 h 1713600"/>
                <a:gd name="connsiteX35" fmla="*/ 542958 w 1712696"/>
                <a:gd name="connsiteY35" fmla="*/ 1801 h 1713600"/>
                <a:gd name="connsiteX36" fmla="*/ 0 w 1712696"/>
                <a:gd name="connsiteY36" fmla="*/ 575128 h 1713600"/>
                <a:gd name="connsiteX37" fmla="*/ 0 w 1712696"/>
                <a:gd name="connsiteY37" fmla="*/ 376007 h 1713600"/>
                <a:gd name="connsiteX38" fmla="*/ 354384 w 1712696"/>
                <a:gd name="connsiteY38" fmla="*/ 1801 h 1713600"/>
                <a:gd name="connsiteX39" fmla="*/ 176355 w 1712696"/>
                <a:gd name="connsiteY39" fmla="*/ 1801 h 1713600"/>
                <a:gd name="connsiteX40" fmla="*/ 0 w 1712696"/>
                <a:gd name="connsiteY40" fmla="*/ 18802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2696" h="1713600">
                  <a:moveTo>
                    <a:pt x="1712696" y="1664380"/>
                  </a:moveTo>
                  <a:lnTo>
                    <a:pt x="1712696" y="1713600"/>
                  </a:lnTo>
                  <a:lnTo>
                    <a:pt x="1666083" y="1713600"/>
                  </a:lnTo>
                  <a:close/>
                  <a:moveTo>
                    <a:pt x="1712696" y="1277272"/>
                  </a:moveTo>
                  <a:lnTo>
                    <a:pt x="1712696" y="1476393"/>
                  </a:lnTo>
                  <a:lnTo>
                    <a:pt x="1488054" y="1713600"/>
                  </a:lnTo>
                  <a:lnTo>
                    <a:pt x="1299480" y="1713600"/>
                  </a:lnTo>
                  <a:close/>
                  <a:moveTo>
                    <a:pt x="1712696" y="890163"/>
                  </a:moveTo>
                  <a:lnTo>
                    <a:pt x="1712696" y="1089285"/>
                  </a:lnTo>
                  <a:lnTo>
                    <a:pt x="1121451" y="1713600"/>
                  </a:lnTo>
                  <a:lnTo>
                    <a:pt x="932877" y="1713600"/>
                  </a:lnTo>
                  <a:close/>
                  <a:moveTo>
                    <a:pt x="1712696" y="503055"/>
                  </a:moveTo>
                  <a:lnTo>
                    <a:pt x="1712696" y="702177"/>
                  </a:lnTo>
                  <a:lnTo>
                    <a:pt x="754848" y="1713600"/>
                  </a:lnTo>
                  <a:lnTo>
                    <a:pt x="566274" y="1713600"/>
                  </a:lnTo>
                  <a:close/>
                  <a:moveTo>
                    <a:pt x="1712696" y="115947"/>
                  </a:moveTo>
                  <a:lnTo>
                    <a:pt x="1712696" y="315069"/>
                  </a:lnTo>
                  <a:lnTo>
                    <a:pt x="388245" y="1713600"/>
                  </a:lnTo>
                  <a:lnTo>
                    <a:pt x="199671" y="1713600"/>
                  </a:lnTo>
                  <a:close/>
                  <a:moveTo>
                    <a:pt x="0" y="0"/>
                  </a:moveTo>
                  <a:lnTo>
                    <a:pt x="1712696" y="0"/>
                  </a:lnTo>
                  <a:lnTo>
                    <a:pt x="1712696" y="1801"/>
                  </a:lnTo>
                  <a:lnTo>
                    <a:pt x="1642767" y="1801"/>
                  </a:lnTo>
                  <a:lnTo>
                    <a:pt x="21642" y="1713600"/>
                  </a:lnTo>
                  <a:lnTo>
                    <a:pt x="0" y="1713600"/>
                  </a:lnTo>
                  <a:lnTo>
                    <a:pt x="0" y="1537331"/>
                  </a:lnTo>
                  <a:lnTo>
                    <a:pt x="1454193" y="1801"/>
                  </a:lnTo>
                  <a:lnTo>
                    <a:pt x="1276164" y="1801"/>
                  </a:lnTo>
                  <a:lnTo>
                    <a:pt x="0" y="1349344"/>
                  </a:lnTo>
                  <a:lnTo>
                    <a:pt x="0" y="1150223"/>
                  </a:lnTo>
                  <a:lnTo>
                    <a:pt x="1087590" y="1801"/>
                  </a:lnTo>
                  <a:lnTo>
                    <a:pt x="909561" y="1801"/>
                  </a:lnTo>
                  <a:lnTo>
                    <a:pt x="0" y="962236"/>
                  </a:lnTo>
                  <a:lnTo>
                    <a:pt x="0" y="763115"/>
                  </a:lnTo>
                  <a:lnTo>
                    <a:pt x="720987" y="1801"/>
                  </a:lnTo>
                  <a:lnTo>
                    <a:pt x="542958" y="1801"/>
                  </a:lnTo>
                  <a:lnTo>
                    <a:pt x="0" y="575128"/>
                  </a:lnTo>
                  <a:lnTo>
                    <a:pt x="0" y="376007"/>
                  </a:lnTo>
                  <a:lnTo>
                    <a:pt x="354384" y="1801"/>
                  </a:lnTo>
                  <a:lnTo>
                    <a:pt x="176355" y="1801"/>
                  </a:lnTo>
                  <a:lnTo>
                    <a:pt x="0" y="18802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66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0441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84237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6800" y="0"/>
            <a:ext cx="1716299" cy="17172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 userDrawn="1"/>
        </p:nvSpPr>
        <p:spPr bwMode="auto">
          <a:xfrm>
            <a:off x="7426798" y="342630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7426800" y="1713150"/>
            <a:ext cx="1717200" cy="1717200"/>
            <a:chOff x="5642293" y="1669691"/>
            <a:chExt cx="1717200" cy="1717200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5642293" y="1669691"/>
              <a:ext cx="1717200" cy="171720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/>
          </p:nvSpPr>
          <p:spPr bwMode="auto">
            <a:xfrm>
              <a:off x="5642293" y="1674497"/>
              <a:ext cx="814205" cy="1707588"/>
            </a:xfrm>
            <a:custGeom>
              <a:avLst/>
              <a:gdLst>
                <a:gd name="connsiteX0" fmla="*/ 0 w 631564"/>
                <a:gd name="connsiteY0" fmla="*/ 0 h 1324544"/>
                <a:gd name="connsiteX1" fmla="*/ 97634 w 631564"/>
                <a:gd name="connsiteY1" fmla="*/ 9803 h 1324544"/>
                <a:gd name="connsiteX2" fmla="*/ 631564 w 631564"/>
                <a:gd name="connsiteY2" fmla="*/ 662272 h 1324544"/>
                <a:gd name="connsiteX3" fmla="*/ 97634 w 631564"/>
                <a:gd name="connsiteY3" fmla="*/ 1314741 h 1324544"/>
                <a:gd name="connsiteX4" fmla="*/ 0 w 631564"/>
                <a:gd name="connsiteY4" fmla="*/ 1324544 h 13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64" h="1324544">
                  <a:moveTo>
                    <a:pt x="0" y="0"/>
                  </a:moveTo>
                  <a:lnTo>
                    <a:pt x="97634" y="9803"/>
                  </a:lnTo>
                  <a:cubicBezTo>
                    <a:pt x="402348" y="71905"/>
                    <a:pt x="631564" y="340428"/>
                    <a:pt x="631564" y="662272"/>
                  </a:cubicBezTo>
                  <a:cubicBezTo>
                    <a:pt x="631564" y="984116"/>
                    <a:pt x="402348" y="1252639"/>
                    <a:pt x="97634" y="1314741"/>
                  </a:cubicBezTo>
                  <a:lnTo>
                    <a:pt x="0" y="1324544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 noChangeAspect="1"/>
            </p:cNvSpPr>
            <p:nvPr/>
          </p:nvSpPr>
          <p:spPr bwMode="auto">
            <a:xfrm>
              <a:off x="6545288" y="1674497"/>
              <a:ext cx="814205" cy="1707588"/>
            </a:xfrm>
            <a:custGeom>
              <a:avLst/>
              <a:gdLst>
                <a:gd name="connsiteX0" fmla="*/ 631564 w 631564"/>
                <a:gd name="connsiteY0" fmla="*/ 0 h 1324544"/>
                <a:gd name="connsiteX1" fmla="*/ 631564 w 631564"/>
                <a:gd name="connsiteY1" fmla="*/ 1324544 h 1324544"/>
                <a:gd name="connsiteX2" fmla="*/ 533931 w 631564"/>
                <a:gd name="connsiteY2" fmla="*/ 1314741 h 1324544"/>
                <a:gd name="connsiteX3" fmla="*/ 0 w 631564"/>
                <a:gd name="connsiteY3" fmla="*/ 662272 h 1324544"/>
                <a:gd name="connsiteX4" fmla="*/ 533931 w 631564"/>
                <a:gd name="connsiteY4" fmla="*/ 9803 h 13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64" h="1324544">
                  <a:moveTo>
                    <a:pt x="631564" y="0"/>
                  </a:moveTo>
                  <a:lnTo>
                    <a:pt x="631564" y="1324544"/>
                  </a:lnTo>
                  <a:lnTo>
                    <a:pt x="533931" y="1314741"/>
                  </a:lnTo>
                  <a:cubicBezTo>
                    <a:pt x="229217" y="1252639"/>
                    <a:pt x="0" y="984116"/>
                    <a:pt x="0" y="662272"/>
                  </a:cubicBezTo>
                  <a:cubicBezTo>
                    <a:pt x="0" y="340428"/>
                    <a:pt x="229217" y="71905"/>
                    <a:pt x="533931" y="9803"/>
                  </a:cubicBez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Полилиния 9"/>
            <p:cNvSpPr>
              <a:spLocks noChangeAspect="1"/>
            </p:cNvSpPr>
            <p:nvPr userDrawn="1"/>
          </p:nvSpPr>
          <p:spPr bwMode="auto">
            <a:xfrm>
              <a:off x="6545448" y="2530091"/>
              <a:ext cx="814045" cy="851994"/>
            </a:xfrm>
            <a:custGeom>
              <a:avLst/>
              <a:gdLst>
                <a:gd name="connsiteX0" fmla="*/ 0 w 814045"/>
                <a:gd name="connsiteY0" fmla="*/ 0 h 851994"/>
                <a:gd name="connsiteX1" fmla="*/ 814045 w 814045"/>
                <a:gd name="connsiteY1" fmla="*/ 0 h 851994"/>
                <a:gd name="connsiteX2" fmla="*/ 814045 w 814045"/>
                <a:gd name="connsiteY2" fmla="*/ 851994 h 851994"/>
                <a:gd name="connsiteX3" fmla="*/ 688178 w 814045"/>
                <a:gd name="connsiteY3" fmla="*/ 839356 h 851994"/>
                <a:gd name="connsiteX4" fmla="*/ 13305 w 814045"/>
                <a:gd name="connsiteY4" fmla="*/ 150187 h 851994"/>
                <a:gd name="connsiteX5" fmla="*/ 0 w 814045"/>
                <a:gd name="connsiteY5" fmla="*/ 0 h 85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045" h="851994">
                  <a:moveTo>
                    <a:pt x="0" y="0"/>
                  </a:moveTo>
                  <a:lnTo>
                    <a:pt x="814045" y="0"/>
                  </a:lnTo>
                  <a:lnTo>
                    <a:pt x="814045" y="851994"/>
                  </a:lnTo>
                  <a:lnTo>
                    <a:pt x="688178" y="839356"/>
                  </a:lnTo>
                  <a:cubicBezTo>
                    <a:pt x="344448" y="769303"/>
                    <a:pt x="75237" y="495504"/>
                    <a:pt x="13305" y="150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81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6772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58357" cy="682940"/>
          </a:xfrm>
        </p:spPr>
        <p:txBody>
          <a:bodyPr vert="horz" lIns="0" tIns="0" rIns="0" bIns="0" rtlCol="0" anchor="t">
            <a:noAutofit/>
          </a:bodyPr>
          <a:lstStyle>
            <a:lvl1pPr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7701" y="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 userDrawn="1"/>
        </p:nvSpPr>
        <p:spPr bwMode="auto">
          <a:xfrm>
            <a:off x="7426798" y="342630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7426798" y="1713150"/>
            <a:ext cx="1716299" cy="1717200"/>
            <a:chOff x="7427701" y="1713150"/>
            <a:chExt cx="1716299" cy="1717200"/>
          </a:xfrm>
        </p:grpSpPr>
        <p:sp>
          <p:nvSpPr>
            <p:cNvPr id="7" name="Прямоугольник 6"/>
            <p:cNvSpPr/>
            <p:nvPr userDrawn="1"/>
          </p:nvSpPr>
          <p:spPr bwMode="auto">
            <a:xfrm>
              <a:off x="7427701" y="1713150"/>
              <a:ext cx="1716299" cy="17172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 userDrawn="1"/>
          </p:nvSpPr>
          <p:spPr bwMode="auto">
            <a:xfrm>
              <a:off x="7427701" y="1716750"/>
              <a:ext cx="1712696" cy="1713600"/>
            </a:xfrm>
            <a:custGeom>
              <a:avLst/>
              <a:gdLst>
                <a:gd name="connsiteX0" fmla="*/ 1712696 w 1712696"/>
                <a:gd name="connsiteY0" fmla="*/ 1664380 h 1713600"/>
                <a:gd name="connsiteX1" fmla="*/ 1712696 w 1712696"/>
                <a:gd name="connsiteY1" fmla="*/ 1713600 h 1713600"/>
                <a:gd name="connsiteX2" fmla="*/ 1666083 w 1712696"/>
                <a:gd name="connsiteY2" fmla="*/ 1713600 h 1713600"/>
                <a:gd name="connsiteX3" fmla="*/ 1712696 w 1712696"/>
                <a:gd name="connsiteY3" fmla="*/ 1277272 h 1713600"/>
                <a:gd name="connsiteX4" fmla="*/ 1712696 w 1712696"/>
                <a:gd name="connsiteY4" fmla="*/ 1476393 h 1713600"/>
                <a:gd name="connsiteX5" fmla="*/ 1488054 w 1712696"/>
                <a:gd name="connsiteY5" fmla="*/ 1713600 h 1713600"/>
                <a:gd name="connsiteX6" fmla="*/ 1299480 w 1712696"/>
                <a:gd name="connsiteY6" fmla="*/ 1713600 h 1713600"/>
                <a:gd name="connsiteX7" fmla="*/ 1712696 w 1712696"/>
                <a:gd name="connsiteY7" fmla="*/ 890163 h 1713600"/>
                <a:gd name="connsiteX8" fmla="*/ 1712696 w 1712696"/>
                <a:gd name="connsiteY8" fmla="*/ 1089285 h 1713600"/>
                <a:gd name="connsiteX9" fmla="*/ 1121451 w 1712696"/>
                <a:gd name="connsiteY9" fmla="*/ 1713600 h 1713600"/>
                <a:gd name="connsiteX10" fmla="*/ 932877 w 1712696"/>
                <a:gd name="connsiteY10" fmla="*/ 1713600 h 1713600"/>
                <a:gd name="connsiteX11" fmla="*/ 1712696 w 1712696"/>
                <a:gd name="connsiteY11" fmla="*/ 503055 h 1713600"/>
                <a:gd name="connsiteX12" fmla="*/ 1712696 w 1712696"/>
                <a:gd name="connsiteY12" fmla="*/ 702177 h 1713600"/>
                <a:gd name="connsiteX13" fmla="*/ 754848 w 1712696"/>
                <a:gd name="connsiteY13" fmla="*/ 1713600 h 1713600"/>
                <a:gd name="connsiteX14" fmla="*/ 566274 w 1712696"/>
                <a:gd name="connsiteY14" fmla="*/ 1713600 h 1713600"/>
                <a:gd name="connsiteX15" fmla="*/ 1712696 w 1712696"/>
                <a:gd name="connsiteY15" fmla="*/ 115947 h 1713600"/>
                <a:gd name="connsiteX16" fmla="*/ 1712696 w 1712696"/>
                <a:gd name="connsiteY16" fmla="*/ 315069 h 1713600"/>
                <a:gd name="connsiteX17" fmla="*/ 388245 w 1712696"/>
                <a:gd name="connsiteY17" fmla="*/ 1713600 h 1713600"/>
                <a:gd name="connsiteX18" fmla="*/ 199671 w 1712696"/>
                <a:gd name="connsiteY18" fmla="*/ 1713600 h 1713600"/>
                <a:gd name="connsiteX19" fmla="*/ 0 w 1712696"/>
                <a:gd name="connsiteY19" fmla="*/ 0 h 1713600"/>
                <a:gd name="connsiteX20" fmla="*/ 1712696 w 1712696"/>
                <a:gd name="connsiteY20" fmla="*/ 0 h 1713600"/>
                <a:gd name="connsiteX21" fmla="*/ 1712696 w 1712696"/>
                <a:gd name="connsiteY21" fmla="*/ 1801 h 1713600"/>
                <a:gd name="connsiteX22" fmla="*/ 1642767 w 1712696"/>
                <a:gd name="connsiteY22" fmla="*/ 1801 h 1713600"/>
                <a:gd name="connsiteX23" fmla="*/ 21642 w 1712696"/>
                <a:gd name="connsiteY23" fmla="*/ 1713600 h 1713600"/>
                <a:gd name="connsiteX24" fmla="*/ 0 w 1712696"/>
                <a:gd name="connsiteY24" fmla="*/ 1713600 h 1713600"/>
                <a:gd name="connsiteX25" fmla="*/ 0 w 1712696"/>
                <a:gd name="connsiteY25" fmla="*/ 1537331 h 1713600"/>
                <a:gd name="connsiteX26" fmla="*/ 1454193 w 1712696"/>
                <a:gd name="connsiteY26" fmla="*/ 1801 h 1713600"/>
                <a:gd name="connsiteX27" fmla="*/ 1276164 w 1712696"/>
                <a:gd name="connsiteY27" fmla="*/ 1801 h 1713600"/>
                <a:gd name="connsiteX28" fmla="*/ 0 w 1712696"/>
                <a:gd name="connsiteY28" fmla="*/ 1349344 h 1713600"/>
                <a:gd name="connsiteX29" fmla="*/ 0 w 1712696"/>
                <a:gd name="connsiteY29" fmla="*/ 1150223 h 1713600"/>
                <a:gd name="connsiteX30" fmla="*/ 1087590 w 1712696"/>
                <a:gd name="connsiteY30" fmla="*/ 1801 h 1713600"/>
                <a:gd name="connsiteX31" fmla="*/ 909561 w 1712696"/>
                <a:gd name="connsiteY31" fmla="*/ 1801 h 1713600"/>
                <a:gd name="connsiteX32" fmla="*/ 0 w 1712696"/>
                <a:gd name="connsiteY32" fmla="*/ 962236 h 1713600"/>
                <a:gd name="connsiteX33" fmla="*/ 0 w 1712696"/>
                <a:gd name="connsiteY33" fmla="*/ 763115 h 1713600"/>
                <a:gd name="connsiteX34" fmla="*/ 720987 w 1712696"/>
                <a:gd name="connsiteY34" fmla="*/ 1801 h 1713600"/>
                <a:gd name="connsiteX35" fmla="*/ 542958 w 1712696"/>
                <a:gd name="connsiteY35" fmla="*/ 1801 h 1713600"/>
                <a:gd name="connsiteX36" fmla="*/ 0 w 1712696"/>
                <a:gd name="connsiteY36" fmla="*/ 575128 h 1713600"/>
                <a:gd name="connsiteX37" fmla="*/ 0 w 1712696"/>
                <a:gd name="connsiteY37" fmla="*/ 376007 h 1713600"/>
                <a:gd name="connsiteX38" fmla="*/ 354384 w 1712696"/>
                <a:gd name="connsiteY38" fmla="*/ 1801 h 1713600"/>
                <a:gd name="connsiteX39" fmla="*/ 176355 w 1712696"/>
                <a:gd name="connsiteY39" fmla="*/ 1801 h 1713600"/>
                <a:gd name="connsiteX40" fmla="*/ 0 w 1712696"/>
                <a:gd name="connsiteY40" fmla="*/ 188020 h 171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12696" h="1713600">
                  <a:moveTo>
                    <a:pt x="1712696" y="1664380"/>
                  </a:moveTo>
                  <a:lnTo>
                    <a:pt x="1712696" y="1713600"/>
                  </a:lnTo>
                  <a:lnTo>
                    <a:pt x="1666083" y="1713600"/>
                  </a:lnTo>
                  <a:close/>
                  <a:moveTo>
                    <a:pt x="1712696" y="1277272"/>
                  </a:moveTo>
                  <a:lnTo>
                    <a:pt x="1712696" y="1476393"/>
                  </a:lnTo>
                  <a:lnTo>
                    <a:pt x="1488054" y="1713600"/>
                  </a:lnTo>
                  <a:lnTo>
                    <a:pt x="1299480" y="1713600"/>
                  </a:lnTo>
                  <a:close/>
                  <a:moveTo>
                    <a:pt x="1712696" y="890163"/>
                  </a:moveTo>
                  <a:lnTo>
                    <a:pt x="1712696" y="1089285"/>
                  </a:lnTo>
                  <a:lnTo>
                    <a:pt x="1121451" y="1713600"/>
                  </a:lnTo>
                  <a:lnTo>
                    <a:pt x="932877" y="1713600"/>
                  </a:lnTo>
                  <a:close/>
                  <a:moveTo>
                    <a:pt x="1712696" y="503055"/>
                  </a:moveTo>
                  <a:lnTo>
                    <a:pt x="1712696" y="702177"/>
                  </a:lnTo>
                  <a:lnTo>
                    <a:pt x="754848" y="1713600"/>
                  </a:lnTo>
                  <a:lnTo>
                    <a:pt x="566274" y="1713600"/>
                  </a:lnTo>
                  <a:close/>
                  <a:moveTo>
                    <a:pt x="1712696" y="115947"/>
                  </a:moveTo>
                  <a:lnTo>
                    <a:pt x="1712696" y="315069"/>
                  </a:lnTo>
                  <a:lnTo>
                    <a:pt x="388245" y="1713600"/>
                  </a:lnTo>
                  <a:lnTo>
                    <a:pt x="199671" y="1713600"/>
                  </a:lnTo>
                  <a:close/>
                  <a:moveTo>
                    <a:pt x="0" y="0"/>
                  </a:moveTo>
                  <a:lnTo>
                    <a:pt x="1712696" y="0"/>
                  </a:lnTo>
                  <a:lnTo>
                    <a:pt x="1712696" y="1801"/>
                  </a:lnTo>
                  <a:lnTo>
                    <a:pt x="1642767" y="1801"/>
                  </a:lnTo>
                  <a:lnTo>
                    <a:pt x="21642" y="1713600"/>
                  </a:lnTo>
                  <a:lnTo>
                    <a:pt x="0" y="1713600"/>
                  </a:lnTo>
                  <a:lnTo>
                    <a:pt x="0" y="1537331"/>
                  </a:lnTo>
                  <a:lnTo>
                    <a:pt x="1454193" y="1801"/>
                  </a:lnTo>
                  <a:lnTo>
                    <a:pt x="1276164" y="1801"/>
                  </a:lnTo>
                  <a:lnTo>
                    <a:pt x="0" y="1349344"/>
                  </a:lnTo>
                  <a:lnTo>
                    <a:pt x="0" y="1150223"/>
                  </a:lnTo>
                  <a:lnTo>
                    <a:pt x="1087590" y="1801"/>
                  </a:lnTo>
                  <a:lnTo>
                    <a:pt x="909561" y="1801"/>
                  </a:lnTo>
                  <a:lnTo>
                    <a:pt x="0" y="962236"/>
                  </a:lnTo>
                  <a:lnTo>
                    <a:pt x="0" y="763115"/>
                  </a:lnTo>
                  <a:lnTo>
                    <a:pt x="720987" y="1801"/>
                  </a:lnTo>
                  <a:lnTo>
                    <a:pt x="542958" y="1801"/>
                  </a:lnTo>
                  <a:lnTo>
                    <a:pt x="0" y="575128"/>
                  </a:lnTo>
                  <a:lnTo>
                    <a:pt x="0" y="376007"/>
                  </a:lnTo>
                  <a:lnTo>
                    <a:pt x="354384" y="1801"/>
                  </a:lnTo>
                  <a:lnTo>
                    <a:pt x="176355" y="1801"/>
                  </a:lnTo>
                  <a:lnTo>
                    <a:pt x="0" y="188020"/>
                  </a:lnTo>
                  <a:close/>
                </a:path>
              </a:pathLst>
            </a:cu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 userDrawn="1"/>
        </p:nvGrpSpPr>
        <p:grpSpPr>
          <a:xfrm>
            <a:off x="7426798" y="0"/>
            <a:ext cx="1716299" cy="1717200"/>
            <a:chOff x="6573600" y="0"/>
            <a:chExt cx="2570400" cy="2571750"/>
          </a:xfrm>
        </p:grpSpPr>
        <p:sp>
          <p:nvSpPr>
            <p:cNvPr id="10" name="Прямоугольник 9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Овал 10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083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26430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92863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7427701" y="0"/>
            <a:ext cx="1716299" cy="17172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 userDrawn="1"/>
        </p:nvSpPr>
        <p:spPr bwMode="auto">
          <a:xfrm>
            <a:off x="7426798" y="1713150"/>
            <a:ext cx="1717202" cy="1717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6" name="Группа 5"/>
          <p:cNvGrpSpPr>
            <a:grpSpLocks noChangeAspect="1"/>
          </p:cNvGrpSpPr>
          <p:nvPr userDrawn="1"/>
        </p:nvGrpSpPr>
        <p:grpSpPr>
          <a:xfrm>
            <a:off x="7426798" y="0"/>
            <a:ext cx="1716299" cy="1717200"/>
            <a:chOff x="7427701" y="0"/>
            <a:chExt cx="1716299" cy="1717200"/>
          </a:xfrm>
        </p:grpSpPr>
        <p:sp>
          <p:nvSpPr>
            <p:cNvPr id="7" name="Полилиния 6"/>
            <p:cNvSpPr>
              <a:spLocks noChangeAspect="1"/>
            </p:cNvSpPr>
            <p:nvPr userDrawn="1"/>
          </p:nvSpPr>
          <p:spPr bwMode="auto">
            <a:xfrm>
              <a:off x="7427701" y="858600"/>
              <a:ext cx="1716298" cy="858600"/>
            </a:xfrm>
            <a:custGeom>
              <a:avLst/>
              <a:gdLst>
                <a:gd name="connsiteX0" fmla="*/ 857698 w 1716298"/>
                <a:gd name="connsiteY0" fmla="*/ 0 h 858600"/>
                <a:gd name="connsiteX1" fmla="*/ 1716298 w 1716298"/>
                <a:gd name="connsiteY1" fmla="*/ 858600 h 858600"/>
                <a:gd name="connsiteX2" fmla="*/ 0 w 1716298"/>
                <a:gd name="connsiteY2" fmla="*/ 858600 h 858600"/>
                <a:gd name="connsiteX3" fmla="*/ 0 w 1716298"/>
                <a:gd name="connsiteY3" fmla="*/ 840738 h 858600"/>
                <a:gd name="connsiteX4" fmla="*/ 3531 w 1716298"/>
                <a:gd name="connsiteY4" fmla="*/ 770813 h 858600"/>
                <a:gd name="connsiteX5" fmla="*/ 857698 w 1716298"/>
                <a:gd name="connsiteY5" fmla="*/ 0 h 8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6298" h="858600">
                  <a:moveTo>
                    <a:pt x="857698" y="0"/>
                  </a:moveTo>
                  <a:cubicBezTo>
                    <a:pt x="1331890" y="0"/>
                    <a:pt x="1716298" y="384408"/>
                    <a:pt x="1716298" y="858600"/>
                  </a:cubicBezTo>
                  <a:lnTo>
                    <a:pt x="0" y="858600"/>
                  </a:lnTo>
                  <a:lnTo>
                    <a:pt x="0" y="840738"/>
                  </a:lnTo>
                  <a:lnTo>
                    <a:pt x="3531" y="770813"/>
                  </a:lnTo>
                  <a:cubicBezTo>
                    <a:pt x="47500" y="337859"/>
                    <a:pt x="413143" y="0"/>
                    <a:pt x="857698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8" name="Полилиния 7"/>
            <p:cNvSpPr>
              <a:spLocks noChangeAspect="1"/>
            </p:cNvSpPr>
            <p:nvPr userDrawn="1"/>
          </p:nvSpPr>
          <p:spPr bwMode="auto">
            <a:xfrm>
              <a:off x="7427701" y="0"/>
              <a:ext cx="1716299" cy="1717200"/>
            </a:xfrm>
            <a:custGeom>
              <a:avLst/>
              <a:gdLst>
                <a:gd name="connsiteX0" fmla="*/ 0 w 1716299"/>
                <a:gd name="connsiteY0" fmla="*/ 0 h 1717200"/>
                <a:gd name="connsiteX1" fmla="*/ 1716299 w 1716299"/>
                <a:gd name="connsiteY1" fmla="*/ 0 h 1717200"/>
                <a:gd name="connsiteX2" fmla="*/ 1716299 w 1716299"/>
                <a:gd name="connsiteY2" fmla="*/ 1717200 h 1717200"/>
                <a:gd name="connsiteX3" fmla="*/ 1716298 w 1716299"/>
                <a:gd name="connsiteY3" fmla="*/ 1717200 h 1717200"/>
                <a:gd name="connsiteX4" fmla="*/ 857698 w 1716299"/>
                <a:gd name="connsiteY4" fmla="*/ 858600 h 1717200"/>
                <a:gd name="connsiteX5" fmla="*/ 3531 w 1716299"/>
                <a:gd name="connsiteY5" fmla="*/ 1629413 h 1717200"/>
                <a:gd name="connsiteX6" fmla="*/ 0 w 1716299"/>
                <a:gd name="connsiteY6" fmla="*/ 1699338 h 1717200"/>
                <a:gd name="connsiteX7" fmla="*/ 0 w 1716299"/>
                <a:gd name="connsiteY7" fmla="*/ 0 h 17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299" h="1717200">
                  <a:moveTo>
                    <a:pt x="0" y="0"/>
                  </a:moveTo>
                  <a:lnTo>
                    <a:pt x="1716299" y="0"/>
                  </a:lnTo>
                  <a:lnTo>
                    <a:pt x="1716299" y="1717200"/>
                  </a:lnTo>
                  <a:lnTo>
                    <a:pt x="1716298" y="1717200"/>
                  </a:lnTo>
                  <a:cubicBezTo>
                    <a:pt x="1716298" y="1243008"/>
                    <a:pt x="1331890" y="858600"/>
                    <a:pt x="857698" y="858600"/>
                  </a:cubicBezTo>
                  <a:cubicBezTo>
                    <a:pt x="413143" y="858600"/>
                    <a:pt x="47500" y="1196459"/>
                    <a:pt x="3531" y="1629413"/>
                  </a:cubicBezTo>
                  <a:lnTo>
                    <a:pt x="0" y="1699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/>
          <p:cNvGrpSpPr>
            <a:grpSpLocks noChangeAspect="1"/>
          </p:cNvGrpSpPr>
          <p:nvPr userDrawn="1"/>
        </p:nvGrpSpPr>
        <p:grpSpPr>
          <a:xfrm>
            <a:off x="7426798" y="3426300"/>
            <a:ext cx="1716299" cy="1717200"/>
            <a:chOff x="-309902" y="1968471"/>
            <a:chExt cx="1716299" cy="1717200"/>
          </a:xfrm>
        </p:grpSpPr>
        <p:sp>
          <p:nvSpPr>
            <p:cNvPr id="10" name="Прямоугольник 9"/>
            <p:cNvSpPr>
              <a:spLocks noChangeAspect="1"/>
            </p:cNvSpPr>
            <p:nvPr userDrawn="1"/>
          </p:nvSpPr>
          <p:spPr bwMode="auto">
            <a:xfrm>
              <a:off x="-309902" y="1968471"/>
              <a:ext cx="1716299" cy="17172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 userDrawn="1"/>
          </p:nvSpPr>
          <p:spPr bwMode="auto">
            <a:xfrm>
              <a:off x="-171753" y="2107071"/>
              <a:ext cx="1440000" cy="1440000"/>
            </a:xfrm>
            <a:custGeom>
              <a:avLst/>
              <a:gdLst>
                <a:gd name="connsiteX0" fmla="*/ 2807084 w 2836652"/>
                <a:gd name="connsiteY0" fmla="*/ 1727294 h 2844000"/>
                <a:gd name="connsiteX1" fmla="*/ 2776855 w 2836652"/>
                <a:gd name="connsiteY1" fmla="*/ 1844860 h 2844000"/>
                <a:gd name="connsiteX2" fmla="*/ 1841645 w 2836652"/>
                <a:gd name="connsiteY2" fmla="*/ 2780070 h 2844000"/>
                <a:gd name="connsiteX3" fmla="*/ 1801654 w 2836652"/>
                <a:gd name="connsiteY3" fmla="*/ 2790353 h 2844000"/>
                <a:gd name="connsiteX4" fmla="*/ 2799360 w 2836652"/>
                <a:gd name="connsiteY4" fmla="*/ 1093539 h 2844000"/>
                <a:gd name="connsiteX5" fmla="*/ 2826362 w 2836652"/>
                <a:gd name="connsiteY5" fmla="*/ 1218703 h 2844000"/>
                <a:gd name="connsiteX6" fmla="*/ 2836652 w 2836652"/>
                <a:gd name="connsiteY6" fmla="*/ 1363744 h 2844000"/>
                <a:gd name="connsiteX7" fmla="*/ 1437536 w 2836652"/>
                <a:gd name="connsiteY7" fmla="*/ 2843053 h 2844000"/>
                <a:gd name="connsiteX8" fmla="*/ 1418785 w 2836652"/>
                <a:gd name="connsiteY8" fmla="*/ 2844000 h 2844000"/>
                <a:gd name="connsiteX9" fmla="*/ 1265558 w 2836652"/>
                <a:gd name="connsiteY9" fmla="*/ 2835841 h 2844000"/>
                <a:gd name="connsiteX10" fmla="*/ 1166585 w 2836652"/>
                <a:gd name="connsiteY10" fmla="*/ 2819901 h 2844000"/>
                <a:gd name="connsiteX11" fmla="*/ 2611803 w 2836652"/>
                <a:gd name="connsiteY11" fmla="*/ 649925 h 2844000"/>
                <a:gd name="connsiteX12" fmla="*/ 2625925 w 2836652"/>
                <a:gd name="connsiteY12" fmla="*/ 670040 h 2844000"/>
                <a:gd name="connsiteX13" fmla="*/ 2716944 w 2836652"/>
                <a:gd name="connsiteY13" fmla="*/ 840735 h 2844000"/>
                <a:gd name="connsiteX14" fmla="*/ 2718971 w 2836652"/>
                <a:gd name="connsiteY14" fmla="*/ 846248 h 2844000"/>
                <a:gd name="connsiteX15" fmla="*/ 917377 w 2836652"/>
                <a:gd name="connsiteY15" fmla="*/ 2751106 h 2844000"/>
                <a:gd name="connsiteX16" fmla="*/ 837521 w 2836652"/>
                <a:gd name="connsiteY16" fmla="*/ 2720160 h 2844000"/>
                <a:gd name="connsiteX17" fmla="*/ 713705 w 2836652"/>
                <a:gd name="connsiteY17" fmla="*/ 2656817 h 2844000"/>
                <a:gd name="connsiteX18" fmla="*/ 2316702 w 2836652"/>
                <a:gd name="connsiteY18" fmla="*/ 320018 h 2844000"/>
                <a:gd name="connsiteX19" fmla="*/ 2323309 w 2836652"/>
                <a:gd name="connsiteY19" fmla="*/ 324716 h 2844000"/>
                <a:gd name="connsiteX20" fmla="*/ 2436281 w 2836652"/>
                <a:gd name="connsiteY20" fmla="*/ 428628 h 2844000"/>
                <a:gd name="connsiteX21" fmla="*/ 2470218 w 2836652"/>
                <a:gd name="connsiteY21" fmla="*/ 467338 h 2844000"/>
                <a:gd name="connsiteX22" fmla="*/ 524088 w 2836652"/>
                <a:gd name="connsiteY22" fmla="*/ 2525015 h 2844000"/>
                <a:gd name="connsiteX23" fmla="*/ 474563 w 2836652"/>
                <a:gd name="connsiteY23" fmla="*/ 2485283 h 2844000"/>
                <a:gd name="connsiteX24" fmla="*/ 371952 w 2836652"/>
                <a:gd name="connsiteY24" fmla="*/ 2384417 h 2844000"/>
                <a:gd name="connsiteX25" fmla="*/ 368400 w 2836652"/>
                <a:gd name="connsiteY25" fmla="*/ 2379992 h 2844000"/>
                <a:gd name="connsiteX26" fmla="*/ 1923462 w 2836652"/>
                <a:gd name="connsiteY26" fmla="*/ 93876 h 2844000"/>
                <a:gd name="connsiteX27" fmla="*/ 1972292 w 2836652"/>
                <a:gd name="connsiteY27" fmla="*/ 111748 h 2844000"/>
                <a:gd name="connsiteX28" fmla="*/ 2125317 w 2836652"/>
                <a:gd name="connsiteY28" fmla="*/ 190086 h 2844000"/>
                <a:gd name="connsiteX29" fmla="*/ 228354 w 2836652"/>
                <a:gd name="connsiteY29" fmla="*/ 2195778 h 2844000"/>
                <a:gd name="connsiteX30" fmla="*/ 152351 w 2836652"/>
                <a:gd name="connsiteY30" fmla="*/ 2069368 h 2844000"/>
                <a:gd name="connsiteX31" fmla="*/ 120718 w 2836652"/>
                <a:gd name="connsiteY31" fmla="*/ 1999949 h 2844000"/>
                <a:gd name="connsiteX32" fmla="*/ 1041461 w 2836652"/>
                <a:gd name="connsiteY32" fmla="*/ 52222 h 2844000"/>
                <a:gd name="connsiteX33" fmla="*/ 28920 w 2836652"/>
                <a:gd name="connsiteY33" fmla="*/ 1122800 h 2844000"/>
                <a:gd name="connsiteX34" fmla="*/ 60716 w 2836652"/>
                <a:gd name="connsiteY34" fmla="*/ 999141 h 2844000"/>
                <a:gd name="connsiteX35" fmla="*/ 995926 w 2836652"/>
                <a:gd name="connsiteY35" fmla="*/ 63930 h 2844000"/>
                <a:gd name="connsiteX36" fmla="*/ 1418785 w 2836652"/>
                <a:gd name="connsiteY36" fmla="*/ 0 h 2844000"/>
                <a:gd name="connsiteX37" fmla="*/ 1564176 w 2836652"/>
                <a:gd name="connsiteY37" fmla="*/ 7342 h 2844000"/>
                <a:gd name="connsiteX38" fmla="*/ 1675030 w 2836652"/>
                <a:gd name="connsiteY38" fmla="*/ 24260 h 2844000"/>
                <a:gd name="connsiteX39" fmla="*/ 37665 w 2836652"/>
                <a:gd name="connsiteY39" fmla="*/ 1755475 h 2844000"/>
                <a:gd name="connsiteX40" fmla="*/ 23926 w 2836652"/>
                <a:gd name="connsiteY40" fmla="*/ 1699895 h 2844000"/>
                <a:gd name="connsiteX41" fmla="*/ 4127 w 2836652"/>
                <a:gd name="connsiteY41" fmla="*/ 1567391 h 2844000"/>
                <a:gd name="connsiteX42" fmla="*/ 0 w 2836652"/>
                <a:gd name="connsiteY42" fmla="*/ 1485664 h 2844000"/>
                <a:gd name="connsiteX43" fmla="*/ 1404441 w 2836652"/>
                <a:gd name="connsiteY43" fmla="*/ 725 h 284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36652" h="2844000">
                  <a:moveTo>
                    <a:pt x="2807084" y="1727294"/>
                  </a:moveTo>
                  <a:lnTo>
                    <a:pt x="2776855" y="1844860"/>
                  </a:lnTo>
                  <a:cubicBezTo>
                    <a:pt x="2638361" y="2290130"/>
                    <a:pt x="2286915" y="2641576"/>
                    <a:pt x="1841645" y="2780070"/>
                  </a:cubicBezTo>
                  <a:lnTo>
                    <a:pt x="1801654" y="2790353"/>
                  </a:lnTo>
                  <a:close/>
                  <a:moveTo>
                    <a:pt x="2799360" y="1093539"/>
                  </a:moveTo>
                  <a:lnTo>
                    <a:pt x="2826362" y="1218703"/>
                  </a:lnTo>
                  <a:lnTo>
                    <a:pt x="2836652" y="1363744"/>
                  </a:lnTo>
                  <a:lnTo>
                    <a:pt x="1437536" y="2843053"/>
                  </a:lnTo>
                  <a:lnTo>
                    <a:pt x="1418785" y="2844000"/>
                  </a:lnTo>
                  <a:cubicBezTo>
                    <a:pt x="1367017" y="2844000"/>
                    <a:pt x="1315894" y="2841234"/>
                    <a:pt x="1265558" y="2835841"/>
                  </a:cubicBezTo>
                  <a:lnTo>
                    <a:pt x="1166585" y="2819901"/>
                  </a:lnTo>
                  <a:close/>
                  <a:moveTo>
                    <a:pt x="2611803" y="649925"/>
                  </a:moveTo>
                  <a:lnTo>
                    <a:pt x="2625925" y="670040"/>
                  </a:lnTo>
                  <a:cubicBezTo>
                    <a:pt x="2659968" y="724575"/>
                    <a:pt x="2690418" y="781584"/>
                    <a:pt x="2716944" y="840735"/>
                  </a:cubicBezTo>
                  <a:lnTo>
                    <a:pt x="2718971" y="846248"/>
                  </a:lnTo>
                  <a:lnTo>
                    <a:pt x="917377" y="2751106"/>
                  </a:lnTo>
                  <a:lnTo>
                    <a:pt x="837521" y="2720160"/>
                  </a:lnTo>
                  <a:lnTo>
                    <a:pt x="713705" y="2656817"/>
                  </a:lnTo>
                  <a:close/>
                  <a:moveTo>
                    <a:pt x="2316702" y="320018"/>
                  </a:moveTo>
                  <a:lnTo>
                    <a:pt x="2323309" y="324716"/>
                  </a:lnTo>
                  <a:cubicBezTo>
                    <a:pt x="2362814" y="357318"/>
                    <a:pt x="2400528" y="392012"/>
                    <a:pt x="2436281" y="428628"/>
                  </a:cubicBezTo>
                  <a:lnTo>
                    <a:pt x="2470218" y="467338"/>
                  </a:lnTo>
                  <a:lnTo>
                    <a:pt x="524088" y="2525015"/>
                  </a:lnTo>
                  <a:lnTo>
                    <a:pt x="474563" y="2485283"/>
                  </a:lnTo>
                  <a:cubicBezTo>
                    <a:pt x="438688" y="2453403"/>
                    <a:pt x="404438" y="2419734"/>
                    <a:pt x="371952" y="2384417"/>
                  </a:cubicBezTo>
                  <a:lnTo>
                    <a:pt x="368400" y="2379992"/>
                  </a:lnTo>
                  <a:close/>
                  <a:moveTo>
                    <a:pt x="1923462" y="93876"/>
                  </a:moveTo>
                  <a:lnTo>
                    <a:pt x="1972292" y="111748"/>
                  </a:lnTo>
                  <a:lnTo>
                    <a:pt x="2125317" y="190086"/>
                  </a:lnTo>
                  <a:lnTo>
                    <a:pt x="228354" y="2195778"/>
                  </a:lnTo>
                  <a:lnTo>
                    <a:pt x="152351" y="2069368"/>
                  </a:lnTo>
                  <a:lnTo>
                    <a:pt x="120718" y="1999949"/>
                  </a:lnTo>
                  <a:close/>
                  <a:moveTo>
                    <a:pt x="1041461" y="52222"/>
                  </a:moveTo>
                  <a:lnTo>
                    <a:pt x="28920" y="1122800"/>
                  </a:lnTo>
                  <a:lnTo>
                    <a:pt x="60716" y="999141"/>
                  </a:lnTo>
                  <a:cubicBezTo>
                    <a:pt x="199209" y="553870"/>
                    <a:pt x="550656" y="202424"/>
                    <a:pt x="995926" y="63930"/>
                  </a:cubicBezTo>
                  <a:close/>
                  <a:moveTo>
                    <a:pt x="1418785" y="0"/>
                  </a:moveTo>
                  <a:cubicBezTo>
                    <a:pt x="1467869" y="0"/>
                    <a:pt x="1516373" y="2487"/>
                    <a:pt x="1564176" y="7342"/>
                  </a:cubicBezTo>
                  <a:lnTo>
                    <a:pt x="1675030" y="24260"/>
                  </a:lnTo>
                  <a:lnTo>
                    <a:pt x="37665" y="1755475"/>
                  </a:lnTo>
                  <a:lnTo>
                    <a:pt x="23926" y="1699895"/>
                  </a:lnTo>
                  <a:cubicBezTo>
                    <a:pt x="15311" y="1656408"/>
                    <a:pt x="8678" y="1612207"/>
                    <a:pt x="4127" y="1567391"/>
                  </a:cubicBezTo>
                  <a:lnTo>
                    <a:pt x="0" y="1485664"/>
                  </a:lnTo>
                  <a:lnTo>
                    <a:pt x="1404441" y="72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954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7 свой вариан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2771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448" y="305219"/>
            <a:ext cx="6849731" cy="682940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5000"/>
              </a:lnSpc>
              <a:defRPr lang="ru-RU" sz="540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7"/>
          <p:cNvSpPr>
            <a:spLocks noGrp="1" noChangeAspect="1"/>
          </p:cNvSpPr>
          <p:nvPr>
            <p:ph type="pic" sz="quarter" idx="11"/>
          </p:nvPr>
        </p:nvSpPr>
        <p:spPr>
          <a:xfrm>
            <a:off x="7426800" y="0"/>
            <a:ext cx="1717200" cy="171720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 noChangeAspect="1"/>
          </p:cNvSpPr>
          <p:nvPr>
            <p:ph type="pic" sz="quarter" idx="12"/>
          </p:nvPr>
        </p:nvSpPr>
        <p:spPr>
          <a:xfrm>
            <a:off x="7428250" y="1713150"/>
            <a:ext cx="1715750" cy="1717200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12" name="Рисунок 11"/>
          <p:cNvSpPr>
            <a:spLocks noGrp="1" noChangeAspect="1"/>
          </p:cNvSpPr>
          <p:nvPr>
            <p:ph type="pic" sz="quarter" idx="13"/>
          </p:nvPr>
        </p:nvSpPr>
        <p:spPr>
          <a:xfrm>
            <a:off x="7426800" y="3426300"/>
            <a:ext cx="1717200" cy="1717200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47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48348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48348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327887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1929516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4452939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290286"/>
            <a:ext cx="8462137" cy="2072896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23050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4" name="Группа 3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7" name="Прямоугольник 3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Прямая соединительная линия 3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Группа 3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0" name="Прямоугольник 3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7" name="TextBox 5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7785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0634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0634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287655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2719306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2158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2158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3716521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3425610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29205" cy="672627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29205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330514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50" y="347883"/>
            <a:ext cx="2447376" cy="672627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7" cy="3419475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1033052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0634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06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4572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616826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101327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524000" y="0"/>
            <a:ext cx="4572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2841749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4444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25444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0" y="0"/>
            <a:ext cx="6096000" cy="30400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44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480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4" name="Рисунок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1008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94470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849" y="347883"/>
            <a:ext cx="2447376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337849" y="1131888"/>
            <a:ext cx="2447376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30400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4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32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5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307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6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3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7" name="Рисунок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571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109006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6491320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олилиния 28"/>
          <p:cNvSpPr>
            <a:spLocks noChangeAspect="1"/>
          </p:cNvSpPr>
          <p:nvPr userDrawn="1"/>
        </p:nvSpPr>
        <p:spPr bwMode="auto">
          <a:xfrm>
            <a:off x="3999600" y="0"/>
            <a:ext cx="5144400" cy="5144400"/>
          </a:xfrm>
          <a:custGeom>
            <a:avLst/>
            <a:gdLst>
              <a:gd name="connsiteX0" fmla="*/ 0 w 5132824"/>
              <a:gd name="connsiteY0" fmla="*/ 4399953 h 5144399"/>
              <a:gd name="connsiteX1" fmla="*/ 505180 w 5132824"/>
              <a:gd name="connsiteY1" fmla="*/ 4891013 h 5144399"/>
              <a:gd name="connsiteX2" fmla="*/ 0 w 5132824"/>
              <a:gd name="connsiteY2" fmla="*/ 5144399 h 5144399"/>
              <a:gd name="connsiteX3" fmla="*/ 0 w 5132824"/>
              <a:gd name="connsiteY3" fmla="*/ 3421556 h 5144399"/>
              <a:gd name="connsiteX4" fmla="*/ 1169120 w 5132824"/>
              <a:gd name="connsiteY4" fmla="*/ 4557997 h 5144399"/>
              <a:gd name="connsiteX5" fmla="*/ 811051 w 5132824"/>
              <a:gd name="connsiteY5" fmla="*/ 4737595 h 5144399"/>
              <a:gd name="connsiteX6" fmla="*/ 0 w 5132824"/>
              <a:gd name="connsiteY6" fmla="*/ 3943515 h 5144399"/>
              <a:gd name="connsiteX7" fmla="*/ 0 w 5132824"/>
              <a:gd name="connsiteY7" fmla="*/ 2443159 h 5144399"/>
              <a:gd name="connsiteX8" fmla="*/ 1833059 w 5132824"/>
              <a:gd name="connsiteY8" fmla="*/ 4224981 h 5144399"/>
              <a:gd name="connsiteX9" fmla="*/ 1476617 w 5132824"/>
              <a:gd name="connsiteY9" fmla="*/ 4403764 h 5144399"/>
              <a:gd name="connsiteX10" fmla="*/ 0 w 5132824"/>
              <a:gd name="connsiteY10" fmla="*/ 2958045 h 5144399"/>
              <a:gd name="connsiteX11" fmla="*/ 4116478 w 5132824"/>
              <a:gd name="connsiteY11" fmla="*/ 2061035 h 5144399"/>
              <a:gd name="connsiteX12" fmla="*/ 5132824 w 5132824"/>
              <a:gd name="connsiteY12" fmla="*/ 2569899 h 5144399"/>
              <a:gd name="connsiteX13" fmla="*/ 4804444 w 5132824"/>
              <a:gd name="connsiteY13" fmla="*/ 2734606 h 5144399"/>
              <a:gd name="connsiteX14" fmla="*/ 0 w 5132824"/>
              <a:gd name="connsiteY14" fmla="*/ 1464763 h 5144399"/>
              <a:gd name="connsiteX15" fmla="*/ 2496999 w 5132824"/>
              <a:gd name="connsiteY15" fmla="*/ 3891965 h 5144399"/>
              <a:gd name="connsiteX16" fmla="*/ 2142183 w 5132824"/>
              <a:gd name="connsiteY16" fmla="*/ 4069932 h 5144399"/>
              <a:gd name="connsiteX17" fmla="*/ 0 w 5132824"/>
              <a:gd name="connsiteY17" fmla="*/ 1972575 h 5144399"/>
              <a:gd name="connsiteX18" fmla="*/ 2056530 w 5132824"/>
              <a:gd name="connsiteY18" fmla="*/ 1029662 h 5144399"/>
              <a:gd name="connsiteX19" fmla="*/ 3119486 w 5132824"/>
              <a:gd name="connsiteY19" fmla="*/ 1561862 h 5144399"/>
              <a:gd name="connsiteX20" fmla="*/ 4488817 w 5132824"/>
              <a:gd name="connsiteY20" fmla="*/ 2892917 h 5144399"/>
              <a:gd name="connsiteX21" fmla="*/ 4138879 w 5132824"/>
              <a:gd name="connsiteY21" fmla="*/ 3068437 h 5144399"/>
              <a:gd name="connsiteX22" fmla="*/ 0 w 5132824"/>
              <a:gd name="connsiteY22" fmla="*/ 486366 h 5144399"/>
              <a:gd name="connsiteX23" fmla="*/ 3160939 w 5132824"/>
              <a:gd name="connsiteY23" fmla="*/ 3558949 h 5144399"/>
              <a:gd name="connsiteX24" fmla="*/ 2807748 w 5132824"/>
              <a:gd name="connsiteY24" fmla="*/ 3736100 h 5144399"/>
              <a:gd name="connsiteX25" fmla="*/ 0 w 5132824"/>
              <a:gd name="connsiteY25" fmla="*/ 987105 h 5144399"/>
              <a:gd name="connsiteX26" fmla="*/ 0 w 5132824"/>
              <a:gd name="connsiteY26" fmla="*/ 0 h 5144399"/>
              <a:gd name="connsiteX27" fmla="*/ 1043834 w 5132824"/>
              <a:gd name="connsiteY27" fmla="*/ 522626 h 5144399"/>
              <a:gd name="connsiteX28" fmla="*/ 3824878 w 5132824"/>
              <a:gd name="connsiteY28" fmla="*/ 3225933 h 5144399"/>
              <a:gd name="connsiteX29" fmla="*/ 3473314 w 5132824"/>
              <a:gd name="connsiteY29" fmla="*/ 3402269 h 5144399"/>
              <a:gd name="connsiteX30" fmla="*/ 0 w 5132824"/>
              <a:gd name="connsiteY30" fmla="*/ 1635 h 514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32824" h="5144399">
                <a:moveTo>
                  <a:pt x="0" y="4399953"/>
                </a:moveTo>
                <a:lnTo>
                  <a:pt x="505180" y="4891013"/>
                </a:lnTo>
                <a:lnTo>
                  <a:pt x="0" y="5144399"/>
                </a:lnTo>
                <a:close/>
                <a:moveTo>
                  <a:pt x="0" y="3421556"/>
                </a:moveTo>
                <a:lnTo>
                  <a:pt x="1169120" y="4557997"/>
                </a:lnTo>
                <a:lnTo>
                  <a:pt x="811051" y="4737595"/>
                </a:lnTo>
                <a:lnTo>
                  <a:pt x="0" y="3943515"/>
                </a:lnTo>
                <a:close/>
                <a:moveTo>
                  <a:pt x="0" y="2443159"/>
                </a:moveTo>
                <a:lnTo>
                  <a:pt x="1833059" y="4224981"/>
                </a:lnTo>
                <a:lnTo>
                  <a:pt x="1476617" y="4403764"/>
                </a:lnTo>
                <a:lnTo>
                  <a:pt x="0" y="2958045"/>
                </a:lnTo>
                <a:close/>
                <a:moveTo>
                  <a:pt x="4116478" y="2061035"/>
                </a:moveTo>
                <a:lnTo>
                  <a:pt x="5132824" y="2569899"/>
                </a:lnTo>
                <a:lnTo>
                  <a:pt x="4804444" y="2734606"/>
                </a:lnTo>
                <a:close/>
                <a:moveTo>
                  <a:pt x="0" y="1464763"/>
                </a:moveTo>
                <a:lnTo>
                  <a:pt x="2496999" y="3891965"/>
                </a:lnTo>
                <a:lnTo>
                  <a:pt x="2142183" y="4069932"/>
                </a:lnTo>
                <a:lnTo>
                  <a:pt x="0" y="1972575"/>
                </a:lnTo>
                <a:close/>
                <a:moveTo>
                  <a:pt x="2056530" y="1029662"/>
                </a:moveTo>
                <a:lnTo>
                  <a:pt x="3119486" y="1561862"/>
                </a:lnTo>
                <a:lnTo>
                  <a:pt x="4488817" y="2892917"/>
                </a:lnTo>
                <a:lnTo>
                  <a:pt x="4138879" y="3068437"/>
                </a:lnTo>
                <a:close/>
                <a:moveTo>
                  <a:pt x="0" y="486366"/>
                </a:moveTo>
                <a:lnTo>
                  <a:pt x="3160939" y="3558949"/>
                </a:lnTo>
                <a:lnTo>
                  <a:pt x="2807748" y="3736100"/>
                </a:lnTo>
                <a:lnTo>
                  <a:pt x="0" y="987105"/>
                </a:lnTo>
                <a:close/>
                <a:moveTo>
                  <a:pt x="0" y="0"/>
                </a:moveTo>
                <a:lnTo>
                  <a:pt x="1043834" y="522626"/>
                </a:lnTo>
                <a:lnTo>
                  <a:pt x="3824878" y="3225933"/>
                </a:lnTo>
                <a:lnTo>
                  <a:pt x="3473314" y="3402269"/>
                </a:lnTo>
                <a:lnTo>
                  <a:pt x="0" y="1635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7" y="304800"/>
            <a:ext cx="8462137" cy="2058382"/>
          </a:xfrm>
          <a:effectLst/>
        </p:spPr>
        <p:txBody>
          <a:bodyPr vert="horz" lIns="0" tIns="0" rIns="0" bIns="72000">
            <a:normAutofit/>
          </a:bodyPr>
          <a:lstStyle>
            <a:lvl1pPr>
              <a:lnSpc>
                <a:spcPct val="85000"/>
              </a:lnSpc>
              <a:defRPr lang="ru-RU" sz="5400" b="0" i="0" u="none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3194631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solidFill>
                  <a:schemeClr val="bg1"/>
                </a:solidFill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623050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682200"/>
            <a:ext cx="1104679" cy="208800"/>
          </a:xfrm>
          <a:prstGeom prst="rect">
            <a:avLst/>
          </a:prstGeom>
        </p:spPr>
      </p:pic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2536019"/>
            <a:ext cx="8426449" cy="48577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ru-RU" dirty="0"/>
              <a:t>Подзаголовок (заполняется по необходимости)</a:t>
            </a:r>
          </a:p>
          <a:p>
            <a:pPr lvl="0"/>
            <a:endParaRPr lang="ru-RU" dirty="0"/>
          </a:p>
        </p:txBody>
      </p:sp>
      <p:grpSp>
        <p:nvGrpSpPr>
          <p:cNvPr id="34" name="Группа 33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7" name="Прямоугольник 36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Прямая соединительная линия 37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" name="Группа 38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0" name="Прямоугольник 39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7" name="TextBox 56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3728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3048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616826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646841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880" y="347883"/>
            <a:ext cx="403034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754880" y="1131888"/>
            <a:ext cx="4030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524000" y="0"/>
            <a:ext cx="3048000" cy="45513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514282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4226983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6" y="0"/>
            <a:ext cx="4567624" cy="3028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6168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94024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576376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2796972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6" y="0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6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8" hasCustomPrompt="1"/>
          </p:nvPr>
        </p:nvSpPr>
        <p:spPr>
          <a:xfrm>
            <a:off x="6098400" y="1518540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7621200" y="0"/>
            <a:ext cx="1522800" cy="1522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7621200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 bwMode="auto">
          <a:xfrm>
            <a:off x="4575600" y="1518541"/>
            <a:ext cx="1522800" cy="1522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19"/>
          </p:nvPr>
        </p:nvSpPr>
        <p:spPr>
          <a:xfrm>
            <a:off x="7707337" y="3149601"/>
            <a:ext cx="1074058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20"/>
          </p:nvPr>
        </p:nvSpPr>
        <p:spPr>
          <a:xfrm>
            <a:off x="4737334" y="1659593"/>
            <a:ext cx="1242551" cy="130628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21"/>
          </p:nvPr>
        </p:nvSpPr>
        <p:spPr>
          <a:xfrm>
            <a:off x="7707337" y="352871"/>
            <a:ext cx="1074058" cy="1086436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21287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098400" y="0"/>
            <a:ext cx="3045600" cy="3045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6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4576376" y="0"/>
            <a:ext cx="1522800" cy="3045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7621200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8"/>
          </p:nvPr>
        </p:nvSpPr>
        <p:spPr>
          <a:xfrm>
            <a:off x="7707086" y="3149601"/>
            <a:ext cx="1074058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5" y="347884"/>
            <a:ext cx="1271579" cy="2554973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4041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6" y="0"/>
            <a:ext cx="3045600" cy="3045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098400" y="3037081"/>
            <a:ext cx="304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7621200" y="0"/>
            <a:ext cx="1522800" cy="3045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4576376" y="3037081"/>
            <a:ext cx="1522800" cy="1522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4737335" y="3149601"/>
            <a:ext cx="1242551" cy="1306286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7740490" y="347884"/>
            <a:ext cx="1044735" cy="2554973"/>
          </a:xfrm>
        </p:spPr>
        <p:txBody>
          <a:bodyPr lIns="0" tIns="0" rIns="0" bIns="0">
            <a:noAutofit/>
          </a:bodyPr>
          <a:lstStyle/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137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686018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4576375" y="2276069"/>
            <a:ext cx="2283813" cy="2283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86018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4737335" y="2487904"/>
            <a:ext cx="1895694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7037284" y="347885"/>
            <a:ext cx="1747942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4489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686018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4576375" y="2276069"/>
            <a:ext cx="2283813" cy="2283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637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86018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4737335" y="2487904"/>
            <a:ext cx="1895694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7037284" y="347885"/>
            <a:ext cx="1747942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4188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457637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6860187" y="2276069"/>
            <a:ext cx="2283813" cy="228381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86018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7009515" y="2487904"/>
            <a:ext cx="1775710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4" y="347885"/>
            <a:ext cx="1945755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3741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>
            <a:spLocks/>
          </p:cNvSpPr>
          <p:nvPr userDrawn="1"/>
        </p:nvSpPr>
        <p:spPr bwMode="auto">
          <a:xfrm>
            <a:off x="4576377" y="0"/>
            <a:ext cx="2283813" cy="22838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 userDrawn="1"/>
        </p:nvSpPr>
        <p:spPr bwMode="auto">
          <a:xfrm>
            <a:off x="6860187" y="2276069"/>
            <a:ext cx="2283813" cy="2283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4050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404050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860187" y="0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6377" y="2276069"/>
            <a:ext cx="2283813" cy="22838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7009515" y="2487904"/>
            <a:ext cx="1775710" cy="1967983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/>
          </p:nvPr>
        </p:nvSpPr>
        <p:spPr>
          <a:xfrm>
            <a:off x="4737334" y="347885"/>
            <a:ext cx="1945755" cy="177120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5384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006773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6992" y="290286"/>
            <a:ext cx="5908549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61138" cy="2570351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60" name="Группа 59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6782475" y="209550"/>
              <a:ext cx="2152650" cy="215265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9" name="Группа 3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0" name="Прямоугольник 3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" name="Прямая соединительная линия 4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Группа 4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3" name="TextBox 62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402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8433201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2074376" y="2846281"/>
            <a:ext cx="25020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289976" y="2846281"/>
            <a:ext cx="25020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360776" y="2846281"/>
            <a:ext cx="17136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 bwMode="auto">
          <a:xfrm>
            <a:off x="4576376" y="2846281"/>
            <a:ext cx="17136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/>
          </p:nvPr>
        </p:nvSpPr>
        <p:spPr>
          <a:xfrm>
            <a:off x="4572000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/>
          </p:nvPr>
        </p:nvSpPr>
        <p:spPr>
          <a:xfrm>
            <a:off x="487953" y="2943671"/>
            <a:ext cx="149767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0"/>
          </p:nvPr>
        </p:nvSpPr>
        <p:spPr>
          <a:xfrm>
            <a:off x="4701178" y="2943671"/>
            <a:ext cx="149767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6637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8433201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58775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360776" y="2846281"/>
            <a:ext cx="17136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4571626" y="2846281"/>
            <a:ext cx="1713600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Прямоугольник 14"/>
          <p:cNvSpPr/>
          <p:nvPr userDrawn="1"/>
        </p:nvSpPr>
        <p:spPr bwMode="auto">
          <a:xfrm>
            <a:off x="2069626" y="2846281"/>
            <a:ext cx="2502000" cy="171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 bwMode="auto">
          <a:xfrm>
            <a:off x="6285226" y="2846281"/>
            <a:ext cx="25020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18"/>
          </p:nvPr>
        </p:nvSpPr>
        <p:spPr>
          <a:xfrm>
            <a:off x="4572000" y="1131889"/>
            <a:ext cx="4040505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19"/>
          </p:nvPr>
        </p:nvSpPr>
        <p:spPr>
          <a:xfrm>
            <a:off x="2212811" y="2957660"/>
            <a:ext cx="2186469" cy="1518818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20"/>
          </p:nvPr>
        </p:nvSpPr>
        <p:spPr>
          <a:xfrm>
            <a:off x="6442991" y="2957660"/>
            <a:ext cx="2186469" cy="1518818"/>
          </a:xfr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2619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880" y="347883"/>
            <a:ext cx="403034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754880" y="1143388"/>
            <a:ext cx="4030345" cy="3419475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572000" cy="30400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2460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49200" y="30400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504843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4568400" y="3028563"/>
            <a:ext cx="457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5228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0456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256967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028563"/>
            <a:ext cx="45756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756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2" name="Рисунок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984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212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040166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522800" y="3028563"/>
            <a:ext cx="76212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0" name="Рисунок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3787664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6" y="347883"/>
            <a:ext cx="8426450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362888" y="1131889"/>
            <a:ext cx="8422337" cy="1789442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-1200" y="3028563"/>
            <a:ext cx="76212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620000" y="3028563"/>
            <a:ext cx="1522800" cy="15228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</p:spTree>
    <p:extLst>
      <p:ext uri="{BB962C8B-B14F-4D97-AF65-F5344CB8AC3E}">
        <p14:creationId xmlns:p14="http://schemas.microsoft.com/office/powerpoint/2010/main" val="1486359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бод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962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4128844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76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0879734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986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78532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5902453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73598" cy="2570351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4" name="Группа 3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олилиния 58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9" name="Группа 38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0" name="Прямоугольник 39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1" name="Прямая соединительная линия 40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2" name="Группа 41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2" name="TextBox 61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009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9239277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5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0"/>
            <a:ext cx="9144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00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5548540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556305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0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5577569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03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47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00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096000" y="1131888"/>
            <a:ext cx="3048000" cy="34194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89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49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9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498323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290286"/>
            <a:ext cx="5902453" cy="990709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2665413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/>
          </p:nvPr>
        </p:nvSpPr>
        <p:spPr>
          <a:xfrm>
            <a:off x="0" y="2573149"/>
            <a:ext cx="6573598" cy="2570351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2" name="Группа 1"/>
          <p:cNvGrpSpPr>
            <a:grpSpLocks noChangeAspect="1"/>
          </p:cNvGrpSpPr>
          <p:nvPr userDrawn="1"/>
        </p:nvGrpSpPr>
        <p:grpSpPr>
          <a:xfrm>
            <a:off x="6573600" y="0"/>
            <a:ext cx="2570400" cy="2571750"/>
            <a:chOff x="6573600" y="0"/>
            <a:chExt cx="2570400" cy="2571750"/>
          </a:xfrm>
        </p:grpSpPr>
        <p:sp>
          <p:nvSpPr>
            <p:cNvPr id="14" name="Прямоугольник 13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 bwMode="auto">
            <a:xfrm>
              <a:off x="78588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рямоугольник 55"/>
            <p:cNvSpPr/>
            <p:nvPr userDrawn="1"/>
          </p:nvSpPr>
          <p:spPr bwMode="auto">
            <a:xfrm>
              <a:off x="6573600" y="0"/>
              <a:ext cx="1285200" cy="2571750"/>
            </a:xfrm>
            <a:custGeom>
              <a:avLst/>
              <a:gdLst>
                <a:gd name="connsiteX0" fmla="*/ 0 w 2570400"/>
                <a:gd name="connsiteY0" fmla="*/ 0 h 2571750"/>
                <a:gd name="connsiteX1" fmla="*/ 2570400 w 2570400"/>
                <a:gd name="connsiteY1" fmla="*/ 0 h 2571750"/>
                <a:gd name="connsiteX2" fmla="*/ 2570400 w 2570400"/>
                <a:gd name="connsiteY2" fmla="*/ 2571750 h 2571750"/>
                <a:gd name="connsiteX3" fmla="*/ 0 w 2570400"/>
                <a:gd name="connsiteY3" fmla="*/ 2571750 h 2571750"/>
                <a:gd name="connsiteX4" fmla="*/ 0 w 2570400"/>
                <a:gd name="connsiteY4" fmla="*/ 0 h 2571750"/>
                <a:gd name="connsiteX0" fmla="*/ 0 w 2570480"/>
                <a:gd name="connsiteY0" fmla="*/ 0 h 2571750"/>
                <a:gd name="connsiteX1" fmla="*/ 2570400 w 2570480"/>
                <a:gd name="connsiteY1" fmla="*/ 0 h 2571750"/>
                <a:gd name="connsiteX2" fmla="*/ 2570480 w 2570480"/>
                <a:gd name="connsiteY2" fmla="*/ 1285240 h 2571750"/>
                <a:gd name="connsiteX3" fmla="*/ 2570400 w 2570480"/>
                <a:gd name="connsiteY3" fmla="*/ 2571750 h 2571750"/>
                <a:gd name="connsiteX4" fmla="*/ 0 w 2570480"/>
                <a:gd name="connsiteY4" fmla="*/ 2571750 h 2571750"/>
                <a:gd name="connsiteX5" fmla="*/ 0 w 2570480"/>
                <a:gd name="connsiteY5" fmla="*/ 0 h 2571750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2570400 w 2570480"/>
                <a:gd name="connsiteY2" fmla="*/ 2571750 h 2571750"/>
                <a:gd name="connsiteX3" fmla="*/ 0 w 2570480"/>
                <a:gd name="connsiteY3" fmla="*/ 2571750 h 2571750"/>
                <a:gd name="connsiteX4" fmla="*/ 0 w 2570480"/>
                <a:gd name="connsiteY4" fmla="*/ 0 h 2571750"/>
                <a:gd name="connsiteX0" fmla="*/ 0 w 2570480"/>
                <a:gd name="connsiteY0" fmla="*/ 0 h 2599737"/>
                <a:gd name="connsiteX1" fmla="*/ 2570480 w 2570480"/>
                <a:gd name="connsiteY1" fmla="*/ 1285240 h 2599737"/>
                <a:gd name="connsiteX2" fmla="*/ 0 w 2570480"/>
                <a:gd name="connsiteY2" fmla="*/ 2571750 h 2599737"/>
                <a:gd name="connsiteX3" fmla="*/ 0 w 2570480"/>
                <a:gd name="connsiteY3" fmla="*/ 0 h 2599737"/>
                <a:gd name="connsiteX0" fmla="*/ 0 w 2570480"/>
                <a:gd name="connsiteY0" fmla="*/ 0 h 2605277"/>
                <a:gd name="connsiteX1" fmla="*/ 2570480 w 2570480"/>
                <a:gd name="connsiteY1" fmla="*/ 1285240 h 2605277"/>
                <a:gd name="connsiteX2" fmla="*/ 0 w 2570480"/>
                <a:gd name="connsiteY2" fmla="*/ 2571750 h 2605277"/>
                <a:gd name="connsiteX3" fmla="*/ 0 w 2570480"/>
                <a:gd name="connsiteY3" fmla="*/ 0 h 2605277"/>
                <a:gd name="connsiteX0" fmla="*/ 0 w 2570480"/>
                <a:gd name="connsiteY0" fmla="*/ 0 h 2571750"/>
                <a:gd name="connsiteX1" fmla="*/ 2570480 w 2570480"/>
                <a:gd name="connsiteY1" fmla="*/ 1285240 h 2571750"/>
                <a:gd name="connsiteX2" fmla="*/ 0 w 2570480"/>
                <a:gd name="connsiteY2" fmla="*/ 2571750 h 2571750"/>
                <a:gd name="connsiteX3" fmla="*/ 0 w 2570480"/>
                <a:gd name="connsiteY3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480" h="2571750">
                  <a:moveTo>
                    <a:pt x="0" y="0"/>
                  </a:moveTo>
                  <a:lnTo>
                    <a:pt x="2570480" y="128524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41" name="Прямоугольник 40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" name="Прямая соединительная линия 41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Группа 42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5" name="Прямоугольник 84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Прямоугольник 86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20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1131888"/>
            <a:ext cx="4572000" cy="34194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72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4068083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5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4" y="347883"/>
            <a:ext cx="4039055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92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10026" cy="672627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572000" y="0"/>
            <a:ext cx="4572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5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935691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41040" y="347883"/>
            <a:ext cx="554418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4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2090482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0880" y="347883"/>
            <a:ext cx="555434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3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9183916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41040" y="347883"/>
            <a:ext cx="5544185" cy="672627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3048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9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6046823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1917" y="347883"/>
            <a:ext cx="403034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4065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464308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8775" y="347883"/>
            <a:ext cx="4020185" cy="67262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29772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829005"/>
              </p:ext>
            </p:extLst>
          </p:nvPr>
        </p:nvGraphicFramePr>
        <p:xfrm>
          <a:off x="1477" y="1204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7" y="1204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4572000" cy="455136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58775" y="347883"/>
            <a:ext cx="4035425" cy="6731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0821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623748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/>
          <p:nvPr userDrawn="1"/>
        </p:nvSpPr>
        <p:spPr bwMode="auto">
          <a:xfrm>
            <a:off x="6573600" y="2571750"/>
            <a:ext cx="2570400" cy="25717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9" y="290285"/>
            <a:ext cx="5902452" cy="937045"/>
          </a:xfrm>
          <a:effectLst/>
        </p:spPr>
        <p:txBody>
          <a:bodyPr vert="horz" lIns="0" tIns="0" rIns="0" bIns="72000">
            <a:no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1958085"/>
            <a:ext cx="586676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44" y="4302594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155828" y="459559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49"/>
            <a:ext cx="6573598" cy="25703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573600" y="0"/>
            <a:ext cx="2570400" cy="2570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Пиктограмма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511394"/>
            <a:ext cx="586676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334779"/>
            <a:ext cx="586676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7" name="Группа 36"/>
          <p:cNvGrpSpPr/>
          <p:nvPr userDrawn="1"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8" name="Прямоугольник 37"/>
            <p:cNvSpPr/>
            <p:nvPr userDrawn="1"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 userDrawn="1"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Группа 39"/>
            <p:cNvGrpSpPr/>
            <p:nvPr userDrawn="1"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1" name="Прямоугольник 40"/>
              <p:cNvSpPr/>
              <p:nvPr userDrawn="1"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 userDrawn="1"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3" name="Прямоугольник 42"/>
              <p:cNvSpPr/>
              <p:nvPr userDrawn="1"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4" name="Прямоугольник 43"/>
              <p:cNvSpPr/>
              <p:nvPr userDrawn="1"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5" name="Прямоугольник 44"/>
              <p:cNvSpPr/>
              <p:nvPr userDrawn="1"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6" name="Прямоугольник 45"/>
              <p:cNvSpPr/>
              <p:nvPr userDrawn="1"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 userDrawn="1"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 userDrawn="1"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49" name="Прямоугольник 48"/>
              <p:cNvSpPr/>
              <p:nvPr userDrawn="1"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Прямоугольник 49"/>
              <p:cNvSpPr/>
              <p:nvPr userDrawn="1"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 userDrawn="1"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 userDrawn="1"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 userDrawn="1"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 userDrawn="1"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 userDrawn="1"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 userDrawn="1"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Прямоугольник 59"/>
              <p:cNvSpPr/>
              <p:nvPr userDrawn="1"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 userDrawn="1"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 userDrawn="1"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 userDrawn="1"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7592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Обложка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1931796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0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Прямоугольник 56"/>
          <p:cNvSpPr>
            <a:spLocks noChangeAspect="1"/>
          </p:cNvSpPr>
          <p:nvPr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088" y="314974"/>
            <a:ext cx="6768592" cy="1380754"/>
          </a:xfrm>
          <a:effectLst/>
        </p:spPr>
        <p:txBody>
          <a:bodyPr vert="horz" lIns="0" tIns="0" rIns="0" bIns="0">
            <a:normAutofit/>
          </a:bodyPr>
          <a:lstStyle>
            <a:lvl1pPr>
              <a:lnSpc>
                <a:spcPct val="85000"/>
              </a:lnSpc>
              <a:defRPr lang="ru-RU" sz="4000" b="0" i="0" u="none" cap="none" spc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2342780"/>
            <a:ext cx="6732905" cy="561280"/>
          </a:xfrm>
          <a:prstGeom prst="rect">
            <a:avLst/>
          </a:prstGeom>
          <a:effectLst/>
        </p:spPr>
        <p:txBody>
          <a:bodyPr vert="horz" lIns="0" tIns="0" rIns="0" bIns="0" rtlCol="0">
            <a:noAutofit/>
          </a:bodyPr>
          <a:lstStyle>
            <a:lvl1pPr>
              <a:defRPr lang="ru-RU" sz="1200" b="0" baseline="0" dirty="0">
                <a:effectLst/>
              </a:defRPr>
            </a:lvl1pPr>
          </a:lstStyle>
          <a:p>
            <a:pPr lvl="0">
              <a:spcAft>
                <a:spcPts val="0"/>
              </a:spcAft>
            </a:pP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</a:t>
            </a:r>
            <a:br>
              <a:rPr lang="ru-RU" dirty="0"/>
            </a:br>
            <a:r>
              <a:rPr lang="ru-RU" dirty="0"/>
              <a:t>Компания / функция / направление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3047472"/>
            <a:ext cx="6732905" cy="345810"/>
          </a:xfrm>
          <a:prstGeom prst="rect">
            <a:avLst/>
          </a:prstGeom>
          <a:effectLst/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 проведения</a:t>
            </a:r>
          </a:p>
          <a:p>
            <a:pPr lvl="0"/>
            <a:endParaRPr lang="ru-RU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900"/>
            <a:ext cx="7430397" cy="17136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6" name="Рисунок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430400" y="0"/>
            <a:ext cx="1713600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" name="Рисунок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430401" y="1714950"/>
            <a:ext cx="1713599" cy="1713600"/>
          </a:xfrm>
        </p:spPr>
        <p:txBody>
          <a:bodyPr vert="horz" lIns="0" tIns="0" rIns="0" bIns="0" rtlCol="0">
            <a:no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Пиктограмма</a:t>
            </a:r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1755830"/>
            <a:ext cx="6732905" cy="4857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Подзаголовок (заполняется по необходимости)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101894" y="-42611"/>
            <a:ext cx="2861508" cy="5186113"/>
            <a:chOff x="9101894" y="-42611"/>
            <a:chExt cx="2861508" cy="518611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181869" y="3"/>
              <a:ext cx="2781533" cy="51434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48000">
              <a:noAutofit/>
            </a:bodyPr>
            <a:lstStyle/>
            <a:p>
              <a:r>
                <a:rPr lang="ru-RU" sz="12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200" b="0" dirty="0">
                  <a:solidFill>
                    <a:schemeClr val="bg1"/>
                  </a:solidFill>
                </a:rPr>
              </a:br>
              <a:r>
                <a:rPr lang="ru-RU" sz="12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58" rtl="0" eaLnBrk="1" latinLnBrk="0" hangingPunct="1"/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indent="-182561" algn="l" defTabSz="779158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80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800" b="0" baseline="0" dirty="0">
                  <a:solidFill>
                    <a:schemeClr val="bg1"/>
                  </a:solidFill>
                </a:rPr>
                <a:t> </a:t>
              </a:r>
              <a:r>
                <a:rPr lang="ru-RU" sz="800" baseline="0" dirty="0">
                  <a:solidFill>
                    <a:schemeClr val="bg1"/>
                  </a:solidFill>
                </a:rPr>
                <a:t>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en-US" sz="800" b="1" dirty="0">
                  <a:solidFill>
                    <a:schemeClr val="bg1"/>
                  </a:solidFill>
                </a:rPr>
                <a:t>Arial</a:t>
              </a:r>
              <a:r>
                <a:rPr lang="ru-RU" sz="800" dirty="0">
                  <a:solidFill>
                    <a:schemeClr val="bg1"/>
                  </a:solidFill>
                </a:rPr>
                <a:t> (</a:t>
              </a:r>
              <a:r>
                <a:rPr lang="ru-RU" sz="800" i="1" dirty="0">
                  <a:solidFill>
                    <a:schemeClr val="bg1"/>
                  </a:solidFill>
                </a:rPr>
                <a:t>д</a:t>
              </a:r>
              <a:r>
                <a:rPr lang="ru-RU" sz="80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r>
                <a:rPr lang="en-US" sz="80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800" baseline="0" dirty="0">
                  <a:solidFill>
                    <a:schemeClr val="bg1"/>
                  </a:solidFill>
                </a:rPr>
                <a:t>)</a:t>
              </a: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10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80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800" b="1" baseline="0" dirty="0">
                  <a:solidFill>
                    <a:schemeClr val="bg1"/>
                  </a:solidFill>
                </a:rPr>
                <a:t>8</a:t>
              </a:r>
              <a:r>
                <a:rPr lang="ru-RU" sz="800" b="1" baseline="0" dirty="0">
                  <a:solidFill>
                    <a:schemeClr val="bg1"/>
                  </a:solidFill>
                </a:rPr>
                <a:t> </a:t>
              </a:r>
              <a:r>
                <a:rPr lang="ru-RU" sz="800" b="1" baseline="0" dirty="0" err="1">
                  <a:solidFill>
                    <a:schemeClr val="bg1"/>
                  </a:solidFill>
                </a:rPr>
                <a:t>пт</a:t>
              </a:r>
              <a:endParaRPr lang="ru-RU" sz="800" b="1" baseline="0" dirty="0">
                <a:solidFill>
                  <a:schemeClr val="bg1"/>
                </a:solidFill>
              </a:endParaRPr>
            </a:p>
            <a:p>
              <a:pPr marL="266698" lvl="4" indent="-88899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800" b="1" baseline="0" dirty="0">
                <a:solidFill>
                  <a:schemeClr val="bg1"/>
                </a:solidFill>
              </a:endParaRPr>
            </a:p>
            <a:p>
              <a:pPr marL="182561" indent="-182561" algn="l" defTabSz="779158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698" lvl="1" indent="-79375" algn="l" defTabSz="779158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80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698" lvl="1" indent="-79375" algn="l" defTabSz="779158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698" marR="0" lvl="1" indent="-84138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800" dirty="0">
                  <a:solidFill>
                    <a:schemeClr val="bg1"/>
                  </a:solidFill>
                </a:rPr>
                <a:t>в</a:t>
              </a:r>
              <a:r>
                <a:rPr lang="ru-RU" sz="80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80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698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Нельзя</a:t>
              </a:r>
              <a:r>
                <a:rPr lang="ru-RU" sz="80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698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800" baseline="0" dirty="0">
                  <a:solidFill>
                    <a:schemeClr val="bg1"/>
                  </a:solidFill>
                </a:rPr>
                <a:t> – </a:t>
              </a:r>
              <a:br>
                <a:rPr lang="ru-RU" sz="800" baseline="0" dirty="0">
                  <a:solidFill>
                    <a:schemeClr val="bg1"/>
                  </a:solidFill>
                </a:rPr>
              </a:br>
              <a:r>
                <a:rPr lang="ru-RU" sz="80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800" b="1" dirty="0">
                <a:solidFill>
                  <a:schemeClr val="bg1"/>
                </a:solidFill>
              </a:endParaRPr>
            </a:p>
            <a:p>
              <a:pPr marL="182561" marR="0" lvl="0" indent="-182561" algn="l" defTabSz="77915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698" marR="0" lvl="1" indent="-92075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2" marR="0" lvl="1" indent="-182561" algn="l" defTabSz="779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9753602" y="444502"/>
              <a:ext cx="2051050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" name="Группа 40"/>
            <p:cNvGrpSpPr/>
            <p:nvPr/>
          </p:nvGrpSpPr>
          <p:grpSpPr>
            <a:xfrm>
              <a:off x="9101894" y="-42611"/>
              <a:ext cx="671979" cy="5155816"/>
              <a:chOff x="9101894" y="-42611"/>
              <a:chExt cx="671979" cy="5155816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9249089" y="154103"/>
                <a:ext cx="377590" cy="436959"/>
              </a:xfrm>
              <a:prstGeom prst="rect">
                <a:avLst/>
              </a:prstGeom>
              <a:solidFill>
                <a:srgbClr val="008C95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140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</a:t>
                </a:r>
                <a:r>
                  <a:rPr lang="en-US" sz="700" dirty="0">
                    <a:solidFill>
                      <a:srgbClr val="FFFFFF"/>
                    </a:solidFill>
                  </a:rPr>
                  <a:t>49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9249089" y="873918"/>
                <a:ext cx="377590" cy="438150"/>
              </a:xfrm>
              <a:prstGeom prst="rect">
                <a:avLst/>
              </a:prstGeom>
              <a:solidFill>
                <a:srgbClr val="D0D0D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208</a:t>
                </a: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9249089" y="3830254"/>
                <a:ext cx="377590" cy="436960"/>
              </a:xfrm>
              <a:prstGeom prst="rect">
                <a:avLst/>
              </a:prstGeom>
              <a:solidFill>
                <a:srgbClr val="E5F2F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229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242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9249089" y="2519364"/>
                <a:ext cx="377590" cy="436959"/>
              </a:xfrm>
              <a:prstGeom prst="rect">
                <a:avLst/>
              </a:prstGeom>
              <a:solidFill>
                <a:srgbClr val="B2D2D8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178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216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249089" y="2956327"/>
                <a:ext cx="377590" cy="436960"/>
              </a:xfrm>
              <a:prstGeom prst="rect">
                <a:avLst/>
              </a:prstGeom>
              <a:solidFill>
                <a:srgbClr val="FFC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255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249089" y="3393282"/>
                <a:ext cx="377590" cy="436959"/>
              </a:xfrm>
              <a:prstGeom prst="rect">
                <a:avLst/>
              </a:prstGeom>
              <a:solidFill>
                <a:srgbClr val="C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192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249089" y="4267214"/>
                <a:ext cx="377590" cy="169200"/>
              </a:xfrm>
              <a:prstGeom prst="rect">
                <a:avLst/>
              </a:prstGeom>
              <a:solidFill>
                <a:srgbClr val="000000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0,0,0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9249091" y="588086"/>
                <a:ext cx="377590" cy="43815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br>
                  <a:rPr lang="en-US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49</a:t>
                </a:r>
                <a:br>
                  <a:rPr lang="ru-RU" sz="700" dirty="0">
                    <a:solidFill>
                      <a:schemeClr val="bg1"/>
                    </a:solidFill>
                  </a:rPr>
                </a:br>
                <a:r>
                  <a:rPr lang="ru-RU" sz="700" dirty="0">
                    <a:solidFill>
                      <a:schemeClr val="bg1"/>
                    </a:solidFill>
                  </a:rPr>
                  <a:t>60</a:t>
                </a: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9249091" y="1022665"/>
                <a:ext cx="377590" cy="436960"/>
              </a:xfrm>
              <a:prstGeom prst="rect">
                <a:avLst/>
              </a:prstGeom>
              <a:solidFill>
                <a:schemeClr val="bg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119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226</a:t>
                </a:r>
                <a:b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9249091" y="3830257"/>
                <a:ext cx="377590" cy="436960"/>
              </a:xfrm>
              <a:prstGeom prst="rect">
                <a:avLst/>
              </a:prstGeom>
              <a:solidFill>
                <a:srgbClr val="2D3287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45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50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135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9249091" y="1466152"/>
                <a:ext cx="377590" cy="43815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000000"/>
                    </a:solidFill>
                  </a:rPr>
                  <a:t>255</a:t>
                </a:r>
                <a:endParaRPr lang="ru-RU" sz="7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9249091" y="2519364"/>
                <a:ext cx="377590" cy="436959"/>
              </a:xfrm>
              <a:prstGeom prst="rect">
                <a:avLst/>
              </a:prstGeom>
              <a:solidFill>
                <a:srgbClr val="FABE19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190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25</a:t>
                </a:r>
                <a:endParaRPr lang="ru-RU" sz="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249091" y="2956327"/>
                <a:ext cx="377590" cy="436960"/>
              </a:xfrm>
              <a:prstGeom prst="rect">
                <a:avLst/>
              </a:prstGeom>
              <a:solidFill>
                <a:srgbClr val="008CFA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ru-RU" sz="700" dirty="0">
                    <a:solidFill>
                      <a:schemeClr val="bg1"/>
                    </a:solidFill>
                  </a:rPr>
                  <a:t>1</a:t>
                </a:r>
                <a:r>
                  <a:rPr lang="en-US" sz="700" dirty="0">
                    <a:solidFill>
                      <a:schemeClr val="bg1"/>
                    </a:solidFill>
                  </a:rPr>
                  <a:t>40</a:t>
                </a:r>
                <a:endParaRPr lang="ru-RU" sz="7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chemeClr val="bg1"/>
                    </a:solidFill>
                  </a:rPr>
                  <a:t>250</a:t>
                </a:r>
                <a:endParaRPr lang="ru-RU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9249091" y="3393282"/>
                <a:ext cx="377590" cy="436959"/>
              </a:xfrm>
              <a:prstGeom prst="rect">
                <a:avLst/>
              </a:prstGeom>
              <a:solidFill>
                <a:srgbClr val="FA786E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250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120</a:t>
                </a:r>
                <a:endParaRPr lang="ru-RU" sz="700" dirty="0">
                  <a:solidFill>
                    <a:srgbClr val="FFFFFF"/>
                  </a:solidFill>
                </a:endParaRPr>
              </a:p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110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9249091" y="1916373"/>
                <a:ext cx="377590" cy="438150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77903" tIns="38952" rIns="77903" bIns="38952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700" dirty="0">
                    <a:solidFill>
                      <a:srgbClr val="FFFFFF"/>
                    </a:solidFill>
                  </a:rPr>
                  <a:t>224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78</a:t>
                </a:r>
                <a:br>
                  <a:rPr lang="en-US" sz="700" dirty="0">
                    <a:solidFill>
                      <a:srgbClr val="FFFFFF"/>
                    </a:solidFill>
                  </a:rPr>
                </a:br>
                <a:r>
                  <a:rPr lang="en-US" sz="700" dirty="0">
                    <a:solidFill>
                      <a:srgbClr val="FFFFFF"/>
                    </a:solidFill>
                  </a:rPr>
                  <a:t>57</a:t>
                </a:r>
                <a:endParaRPr lang="ru-RU" sz="7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101894" y="-42611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>
                    <a:solidFill>
                      <a:schemeClr val="bg1"/>
                    </a:solidFill>
                  </a:rPr>
                  <a:t>Основные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101894" y="2320575"/>
                <a:ext cx="6719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800" dirty="0" err="1">
                    <a:solidFill>
                      <a:schemeClr val="bg1"/>
                    </a:solidFill>
                  </a:rPr>
                  <a:t>Доп.цвета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9249088" y="4436414"/>
                <a:ext cx="377591" cy="169200"/>
              </a:xfrm>
              <a:prstGeom prst="rect">
                <a:avLst/>
              </a:prstGeom>
              <a:solidFill>
                <a:srgbClr val="4D4D4D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70%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9249087" y="4605611"/>
                <a:ext cx="377593" cy="169200"/>
              </a:xfrm>
              <a:prstGeom prst="rect">
                <a:avLst/>
              </a:prstGeom>
              <a:solidFill>
                <a:srgbClr val="7F7F7F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50%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249088" y="4774808"/>
                <a:ext cx="377591" cy="169200"/>
              </a:xfrm>
              <a:prstGeom prst="rect">
                <a:avLst/>
              </a:prstGeom>
              <a:solidFill>
                <a:srgbClr val="B2B2B2"/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rgbClr val="FFFFFF"/>
                    </a:solidFill>
                  </a:rPr>
                  <a:t>30%</a:t>
                </a:r>
                <a:endParaRPr lang="ru-RU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249087" y="4944005"/>
                <a:ext cx="377593" cy="169200"/>
              </a:xfrm>
              <a:prstGeom prst="rect">
                <a:avLst/>
              </a:prstGeom>
              <a:solidFill>
                <a:srgbClr val="E5E5E5"/>
              </a:solidFill>
              <a:ln w="3175">
                <a:solidFill>
                  <a:srgbClr val="B2B2B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ru-RU"/>
                </a:defPPr>
                <a:lvl1pPr marL="0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8958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79163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168745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558326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947908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337489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727071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116652" algn="l" defTabSz="779163" rtl="0" eaLnBrk="1" latinLnBrk="0" hangingPunct="1">
                  <a:defRPr sz="15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" dirty="0">
                    <a:solidFill>
                      <a:schemeClr val="tx1"/>
                    </a:solidFill>
                  </a:rPr>
                  <a:t>10%</a:t>
                </a:r>
                <a:endParaRPr lang="ru-RU" sz="600" dirty="0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65" name="Объект 64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1" name="Слайд think-cell" r:id="rId8" imgW="270" imgH="270" progId="TCLayout.ActiveDocument.1">
                  <p:embed/>
                </p:oleObj>
              </mc:Choice>
              <mc:Fallback>
                <p:oleObj name="Слайд think-cell" r:id="rId8" imgW="270" imgH="270" progId="TCLayout.ActiveDocument.1">
                  <p:embed/>
                  <p:pic>
                    <p:nvPicPr>
                      <p:cNvPr id="65" name="Объект 6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>
            <a:spLocks noChangeAspect="1"/>
          </p:cNvSpPr>
          <p:nvPr userDrawn="1"/>
        </p:nvSpPr>
        <p:spPr bwMode="auto">
          <a:xfrm>
            <a:off x="7431300" y="3429900"/>
            <a:ext cx="1712700" cy="171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7" name="Picture 29"/>
          <p:cNvPicPr>
            <a:picLocks noChangeAspect="1"/>
          </p:cNvPicPr>
          <p:nvPr userDrawn="1"/>
        </p:nvPicPr>
        <p:blipFill>
          <a:blip r:embed="rId7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45" y="4048240"/>
            <a:ext cx="1104679" cy="208800"/>
          </a:xfrm>
          <a:prstGeom prst="rect">
            <a:avLst/>
          </a:prstGeom>
        </p:spPr>
      </p:pic>
      <p:sp>
        <p:nvSpPr>
          <p:cNvPr id="68" name="TextBox 67"/>
          <p:cNvSpPr txBox="1"/>
          <p:nvPr userDrawn="1"/>
        </p:nvSpPr>
        <p:spPr>
          <a:xfrm>
            <a:off x="7543929" y="4341240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Партнеры</a:t>
            </a:r>
            <a:r>
              <a:rPr lang="ru-RU" sz="1100" baseline="0" dirty="0">
                <a:solidFill>
                  <a:schemeClr val="bg1"/>
                </a:solidFill>
              </a:rPr>
              <a:t> для роста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8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Буллиты 06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ru-RU"/>
          </a:p>
        </p:txBody>
      </p:sp>
      <p:sp>
        <p:nvSpPr>
          <p:cNvPr id="20" name="Текст 8"/>
          <p:cNvSpPr>
            <a:spLocks noGrp="1"/>
          </p:cNvSpPr>
          <p:nvPr>
            <p:ph type="body" sz="quarter" idx="44"/>
          </p:nvPr>
        </p:nvSpPr>
        <p:spPr>
          <a:xfrm>
            <a:off x="354011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45"/>
          </p:nvPr>
        </p:nvSpPr>
        <p:spPr>
          <a:xfrm>
            <a:off x="3273618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0" name="Текст 8"/>
          <p:cNvSpPr>
            <a:spLocks noGrp="1"/>
          </p:cNvSpPr>
          <p:nvPr>
            <p:ph type="body" sz="quarter" idx="46"/>
          </p:nvPr>
        </p:nvSpPr>
        <p:spPr>
          <a:xfrm>
            <a:off x="6193225" y="1528614"/>
            <a:ext cx="2592000" cy="1123384"/>
          </a:xfrm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354012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3273618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6193225" y="1150964"/>
            <a:ext cx="358775" cy="360000"/>
          </a:xfrm>
          <a:ln>
            <a:noFill/>
          </a:ln>
        </p:spPr>
        <p:txBody>
          <a:bodyPr anchor="ctr"/>
          <a:lstStyle>
            <a:lvl1pPr algn="ctr">
              <a:defRPr sz="2400"/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r>
              <a:rPr lang="ru-RU" dirty="0" smtClean="0"/>
              <a:t>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03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8528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ru-RU" dirty="0"/>
              <a:t>Контакты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0" y="1131888"/>
            <a:ext cx="3419475" cy="3419475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4061171" y="2064543"/>
            <a:ext cx="203483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1898557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Наша 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1" y="1276063"/>
            <a:ext cx="1764000" cy="1764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711696" y="1276063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2263771" y="1472242"/>
            <a:ext cx="2181229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6603996" y="1472242"/>
            <a:ext cx="2181229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771124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Наша 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71471" y="1131888"/>
            <a:ext cx="1764000" cy="1764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3371301" y="1131888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6301225" y="1131888"/>
            <a:ext cx="1764001" cy="1764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71471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3371301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6301225" y="2997199"/>
            <a:ext cx="2484000" cy="155416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187029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Наша 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548000" cy="154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504892" y="1131888"/>
            <a:ext cx="1548001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663714" y="1131888"/>
            <a:ext cx="1548001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822535" y="1131888"/>
            <a:ext cx="1548000" cy="154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517591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4676408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6835224" y="2781300"/>
            <a:ext cx="1944000" cy="1589576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3121779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Наша 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2016053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686036" y="1131888"/>
            <a:ext cx="1368001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5356019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7026000" y="1131888"/>
            <a:ext cx="1368000" cy="136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4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2028752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698730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5368708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7038685" y="2637326"/>
            <a:ext cx="1368000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417422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6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Наша команда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6071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Рисунок 8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756514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12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3166958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4577402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9" name="Рисунок 18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5987845" y="1131888"/>
            <a:ext cx="1188000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2" name="Рисунок 21"/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7398286" y="1131888"/>
            <a:ext cx="1188001" cy="1188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43" hasCustomPrompt="1"/>
          </p:nvPr>
        </p:nvSpPr>
        <p:spPr>
          <a:xfrm>
            <a:off x="358775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0" name="Текст 23"/>
          <p:cNvSpPr>
            <a:spLocks noGrp="1"/>
          </p:cNvSpPr>
          <p:nvPr>
            <p:ph type="body" sz="quarter" idx="44" hasCustomPrompt="1"/>
          </p:nvPr>
        </p:nvSpPr>
        <p:spPr>
          <a:xfrm>
            <a:off x="1769214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1" name="Текст 23"/>
          <p:cNvSpPr>
            <a:spLocks noGrp="1"/>
          </p:cNvSpPr>
          <p:nvPr>
            <p:ph type="body" sz="quarter" idx="45" hasCustomPrompt="1"/>
          </p:nvPr>
        </p:nvSpPr>
        <p:spPr>
          <a:xfrm>
            <a:off x="3179653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2" name="Текст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90092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3" name="Текст 23"/>
          <p:cNvSpPr>
            <a:spLocks noGrp="1"/>
          </p:cNvSpPr>
          <p:nvPr>
            <p:ph type="body" sz="quarter" idx="47" hasCustomPrompt="1"/>
          </p:nvPr>
        </p:nvSpPr>
        <p:spPr>
          <a:xfrm>
            <a:off x="6000531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  <p:sp>
        <p:nvSpPr>
          <p:cNvPr id="64" name="Текст 23"/>
          <p:cNvSpPr>
            <a:spLocks noGrp="1"/>
          </p:cNvSpPr>
          <p:nvPr>
            <p:ph type="body" sz="quarter" idx="48" hasCustomPrompt="1"/>
          </p:nvPr>
        </p:nvSpPr>
        <p:spPr>
          <a:xfrm>
            <a:off x="7410970" y="2429112"/>
            <a:ext cx="1165225" cy="1733550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Фамилия</a:t>
            </a:r>
          </a:p>
          <a:p>
            <a:pPr lvl="2"/>
            <a:r>
              <a:rPr lang="ru-RU" dirty="0"/>
              <a:t>Должность</a:t>
            </a:r>
          </a:p>
          <a:p>
            <a:pPr lvl="3"/>
            <a:r>
              <a:rPr lang="ru-RU" dirty="0"/>
              <a:t>Наименование направления</a:t>
            </a:r>
          </a:p>
          <a:p>
            <a:pPr lvl="4"/>
            <a:r>
              <a:rPr lang="en-US" dirty="0"/>
              <a:t>email@sibur.ru</a:t>
            </a:r>
            <a:br>
              <a:rPr lang="en-US" dirty="0"/>
            </a:br>
            <a:r>
              <a:rPr lang="ru-RU" dirty="0"/>
              <a:t>+7 (495) 777 55 00</a:t>
            </a:r>
            <a:br>
              <a:rPr lang="ru-RU" dirty="0"/>
            </a:br>
            <a:r>
              <a:rPr lang="ru-RU" dirty="0"/>
              <a:t>доб. 00 00</a:t>
            </a:r>
          </a:p>
        </p:txBody>
      </p:sp>
    </p:spTree>
    <p:extLst>
      <p:ext uri="{BB962C8B-B14F-4D97-AF65-F5344CB8AC3E}">
        <p14:creationId xmlns:p14="http://schemas.microsoft.com/office/powerpoint/2010/main" val="1857686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 userDrawn="1"/>
        </p:nvSpPr>
        <p:spPr bwMode="auto">
          <a:xfrm>
            <a:off x="0" y="1131888"/>
            <a:ext cx="9144000" cy="1908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Контакты компании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921528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3082345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082345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921528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7403978" y="4005399"/>
            <a:ext cx="1656000" cy="252000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5243162" y="4005399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5243162" y="3538117"/>
            <a:ext cx="1656000" cy="252000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7403978" y="3538117"/>
            <a:ext cx="1656000" cy="252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2592000" y="1721491"/>
            <a:ext cx="4031219" cy="289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Тел.: +7 (495) 777-55-00; +7 (495) 780-55-00</a:t>
            </a:r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2592000" y="2116778"/>
            <a:ext cx="4031219" cy="289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E-mail: info@sibur.ru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 hasCustomPrompt="1"/>
          </p:nvPr>
        </p:nvSpPr>
        <p:spPr>
          <a:xfrm>
            <a:off x="358773" y="1401185"/>
            <a:ext cx="1353913" cy="13528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</p:spTree>
    <p:extLst>
      <p:ext uri="{BB962C8B-B14F-4D97-AF65-F5344CB8AC3E}">
        <p14:creationId xmlns:p14="http://schemas.microsoft.com/office/powerpoint/2010/main" val="541228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 userDrawn="1"/>
        </p:nvSpPr>
        <p:spPr bwMode="auto">
          <a:xfrm>
            <a:off x="0" y="1510917"/>
            <a:ext cx="9144000" cy="30404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Контакты компании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Рисунок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58773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6819429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2512327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6819429" y="4267201"/>
            <a:ext cx="1692000" cy="2841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665877" y="426720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21" hasCustomPrompt="1"/>
          </p:nvPr>
        </p:nvSpPr>
        <p:spPr>
          <a:xfrm>
            <a:off x="2512327" y="2739581"/>
            <a:ext cx="1692000" cy="28416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2" hasCustomPrompt="1"/>
          </p:nvPr>
        </p:nvSpPr>
        <p:spPr>
          <a:xfrm>
            <a:off x="4665877" y="2739581"/>
            <a:ext cx="1692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Адрес</a:t>
            </a:r>
          </a:p>
        </p:txBody>
      </p:sp>
      <p:sp>
        <p:nvSpPr>
          <p:cNvPr id="18" name="Рисунок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512325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19" name="Рисунок 6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819429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20" name="Рисунок 6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665877" y="169558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21" name="Рисунок 6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58773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22" name="Рисунок 6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512325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23" name="Рисунок 6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819429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24" name="Рисунок 6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665877" y="3223201"/>
            <a:ext cx="1044000" cy="10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QR</a:t>
            </a:r>
            <a:r>
              <a:rPr lang="ru-RU" dirty="0"/>
              <a:t> код</a:t>
            </a:r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358775" y="1131888"/>
            <a:ext cx="3960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Тел.: +7 (495) 777-55-00; +7 (495) 780-55-00</a:t>
            </a:r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4665877" y="1131888"/>
            <a:ext cx="3960000" cy="284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E-mail: info@sibur.ru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699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vmlDrawing" Target="../drawings/vmlDrawing1.v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ags" Target="../tags/tag35.xml"/><Relationship Id="rId5" Type="http://schemas.openxmlformats.org/officeDocument/2006/relationships/slideLayout" Target="../slideLayouts/slideLayout35.xml"/><Relationship Id="rId10" Type="http://schemas.openxmlformats.org/officeDocument/2006/relationships/tags" Target="../tags/tag34.xml"/><Relationship Id="rId4" Type="http://schemas.openxmlformats.org/officeDocument/2006/relationships/slideLayout" Target="../slideLayouts/slideLayout34.xml"/><Relationship Id="rId9" Type="http://schemas.openxmlformats.org/officeDocument/2006/relationships/vmlDrawing" Target="../drawings/vmlDrawing3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oleObject" Target="../embeddings/oleObject40.bin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tags" Target="../tags/tag4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tags" Target="../tags/tag43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vmlDrawing" Target="../drawings/vmlDrawing40.v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theme" Target="../theme/theme3.xml"/><Relationship Id="rId35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tags" Target="../tags/tag7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tags" Target="../tags/tag74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vmlDrawing" Target="../drawings/vmlDrawing70.vml"/><Relationship Id="rId30" Type="http://schemas.openxmlformats.org/officeDocument/2006/relationships/oleObject" Target="../embeddings/oleObject70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oleObject" Target="../embeddings/oleObject97.bin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ags" Target="../tags/tag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tags" Target="../tags/tag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96.vml"/><Relationship Id="rId4" Type="http://schemas.openxmlformats.org/officeDocument/2006/relationships/slideLayout" Target="../slideLayouts/slideLayout95.xml"/><Relationship Id="rId9" Type="http://schemas.openxmlformats.org/officeDocument/2006/relationships/theme" Target="../theme/theme5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9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133.xml"/><Relationship Id="rId42" Type="http://schemas.openxmlformats.org/officeDocument/2006/relationships/slideLayout" Target="../slideLayouts/slideLayout141.xml"/><Relationship Id="rId47" Type="http://schemas.openxmlformats.org/officeDocument/2006/relationships/tags" Target="../tags/tag106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slideLayout" Target="../slideLayouts/slideLayout132.xml"/><Relationship Id="rId38" Type="http://schemas.openxmlformats.org/officeDocument/2006/relationships/slideLayout" Target="../slideLayouts/slideLayout137.xml"/><Relationship Id="rId46" Type="http://schemas.openxmlformats.org/officeDocument/2006/relationships/tags" Target="../tags/tag105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41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31.xml"/><Relationship Id="rId37" Type="http://schemas.openxmlformats.org/officeDocument/2006/relationships/slideLayout" Target="../slideLayouts/slideLayout136.xml"/><Relationship Id="rId40" Type="http://schemas.openxmlformats.org/officeDocument/2006/relationships/slideLayout" Target="../slideLayouts/slideLayout139.xml"/><Relationship Id="rId45" Type="http://schemas.openxmlformats.org/officeDocument/2006/relationships/vmlDrawing" Target="../drawings/vmlDrawing98.v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36" Type="http://schemas.openxmlformats.org/officeDocument/2006/relationships/slideLayout" Target="../slideLayouts/slideLayout135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0.xml"/><Relationship Id="rId44" Type="http://schemas.openxmlformats.org/officeDocument/2006/relationships/theme" Target="../theme/theme6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slideLayout" Target="../slideLayouts/slideLayout134.xml"/><Relationship Id="rId43" Type="http://schemas.openxmlformats.org/officeDocument/2006/relationships/slideLayout" Target="../slideLayouts/slideLayout142.xml"/><Relationship Id="rId48" Type="http://schemas.openxmlformats.org/officeDocument/2006/relationships/oleObject" Target="../embeddings/oleObject99.bin"/><Relationship Id="rId8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2072131180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Слайд think-cell" r:id="rId35" imgW="270" imgH="270" progId="TCLayout.ActiveDocument.1">
                  <p:embed/>
                </p:oleObj>
              </mc:Choice>
              <mc:Fallback>
                <p:oleObj name="Слайд think-cell" r:id="rId3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4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4"/>
            <a:ext cx="8426451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4918" y="4757635"/>
            <a:ext cx="329472" cy="1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98" y="4757635"/>
            <a:ext cx="5311574" cy="198551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7" y="4757635"/>
            <a:ext cx="955492" cy="1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6" name="Прямоугольник 35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49</a:t>
              </a:r>
              <a:br>
                <a:rPr lang="ru-RU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4" name="Прямоугольник 53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/>
                <a:t>Основные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/>
                <a:t>Доп.цвета</a:t>
              </a:r>
              <a:endParaRPr lang="ru-RU" sz="800" dirty="0"/>
            </a:p>
          </p:txBody>
        </p:sp>
        <p:sp>
          <p:nvSpPr>
            <p:cNvPr id="31" name="Прямоугольник 30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33" name="Прямоугольник 32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34" name="Прямоугольник 33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8775" y="1131888"/>
            <a:ext cx="8426450" cy="3419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27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36" r:id="rId3"/>
    <p:sldLayoutId id="2147484637" r:id="rId4"/>
    <p:sldLayoutId id="2147484638" r:id="rId5"/>
    <p:sldLayoutId id="2147484207" r:id="rId6"/>
    <p:sldLayoutId id="2147484559" r:id="rId7"/>
    <p:sldLayoutId id="2147484581" r:id="rId8"/>
    <p:sldLayoutId id="2147484560" r:id="rId9"/>
    <p:sldLayoutId id="2147484564" r:id="rId10"/>
    <p:sldLayoutId id="2147484566" r:id="rId11"/>
    <p:sldLayoutId id="2147484562" r:id="rId12"/>
    <p:sldLayoutId id="2147484574" r:id="rId13"/>
    <p:sldLayoutId id="2147484563" r:id="rId14"/>
    <p:sldLayoutId id="2147484583" r:id="rId15"/>
    <p:sldLayoutId id="2147484584" r:id="rId16"/>
    <p:sldLayoutId id="2147484561" r:id="rId17"/>
    <p:sldLayoutId id="2147484585" r:id="rId18"/>
    <p:sldLayoutId id="2147484565" r:id="rId19"/>
    <p:sldLayoutId id="2147484567" r:id="rId20"/>
    <p:sldLayoutId id="2147484580" r:id="rId21"/>
    <p:sldLayoutId id="2147484568" r:id="rId22"/>
    <p:sldLayoutId id="2147484582" r:id="rId23"/>
    <p:sldLayoutId id="2147484573" r:id="rId24"/>
    <p:sldLayoutId id="2147484572" r:id="rId25"/>
    <p:sldLayoutId id="2147484775" r:id="rId26"/>
    <p:sldLayoutId id="2147484776" r:id="rId27"/>
    <p:sldLayoutId id="2147484777" r:id="rId28"/>
    <p:sldLayoutId id="2147484774" r:id="rId29"/>
    <p:sldLayoutId id="2147484778" r:id="rId30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ru-RU" sz="2000" b="1" smtClean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0"/>
        </a:spcAft>
        <a:buClr>
          <a:schemeClr val="tx2"/>
        </a:buClr>
        <a:buFont typeface="Wingdings" charset="2"/>
        <a:buNone/>
        <a:defRPr sz="1400" b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200" b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0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90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80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1920" userDrawn="1">
          <p15:clr>
            <a:srgbClr val="F26B43"/>
          </p15:clr>
        </p15:guide>
        <p15:guide id="9" pos="4800" userDrawn="1">
          <p15:clr>
            <a:srgbClr val="F26B43"/>
          </p15:clr>
        </p15:guide>
        <p15:guide id="10" pos="960" userDrawn="1">
          <p15:clr>
            <a:srgbClr val="F26B43"/>
          </p15:clr>
        </p15:guide>
        <p15:guide id="11" pos="2880" userDrawn="1">
          <p15:clr>
            <a:srgbClr val="F26B43"/>
          </p15:clr>
        </p15:guide>
        <p15:guide id="12" orient="horz" pos="957" userDrawn="1">
          <p15:clr>
            <a:srgbClr val="F26B43"/>
          </p15:clr>
        </p15:guide>
        <p15:guide id="13" orient="horz" pos="1914" userDrawn="1">
          <p15:clr>
            <a:srgbClr val="F26B43"/>
          </p15:clr>
        </p15:guide>
        <p15:guide id="14" orient="horz" pos="16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Слайд think-cell" r:id="rId12" imgW="270" imgH="270" progId="TCLayout.ActiveDocument.1">
                  <p:embed/>
                </p:oleObj>
              </mc:Choice>
              <mc:Fallback>
                <p:oleObj name="Слайд think-cell" r:id="rId12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11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4" y="1131887"/>
            <a:ext cx="8426451" cy="3417927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2" y="339723"/>
            <a:ext cx="8423271" cy="6829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952" y="4755453"/>
            <a:ext cx="322438" cy="2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1" name="Прямоугольник 30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2" name="Прямоугольник 31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3" name="Прямоугольник 32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4" name="Прямоугольник 33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35" name="Прямоугольник 34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6" name="Прямоугольник 35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49</a:t>
              </a:r>
              <a:br>
                <a:rPr lang="ru-RU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41" name="Прямоугольник 40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Прямоугольник 41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44" name="Прямоугольник 43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Прямоугольник 44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/>
                <a:t>Основные</a:t>
              </a: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/>
                <a:t>Доп.цвета</a:t>
              </a:r>
              <a:endParaRPr lang="ru-RU" sz="800" dirty="0"/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79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32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" name="Слайд think-cell" r:id="rId34" imgW="270" imgH="270" progId="TCLayout.ActiveDocument.1">
                  <p:embed/>
                </p:oleObj>
              </mc:Choice>
              <mc:Fallback>
                <p:oleObj name="Слайд think-cell" r:id="rId3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3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4" y="1145282"/>
            <a:ext cx="8426451" cy="340128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2" y="353118"/>
            <a:ext cx="8426453" cy="3077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2" y="4755455"/>
            <a:ext cx="324954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2087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5" y="4759819"/>
            <a:ext cx="957248" cy="1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33" name="Группа 32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4" name="Прямоугольник 33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5" name="Прямоугольник 34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6" name="Прямоугольник 35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4" name="Прямоугольник 43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5" name="Прямоугольник 44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49</a:t>
              </a:r>
              <a:br>
                <a:rPr lang="ru-RU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49" name="Прямоугольник 48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/>
                <a:t>Основные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/>
                <a:t>Доп.цвета</a:t>
              </a:r>
              <a:endParaRPr lang="ru-RU" sz="800" dirty="0"/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8" name="Прямоугольник 57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60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22" r:id="rId9"/>
    <p:sldLayoutId id="2147484711" r:id="rId10"/>
    <p:sldLayoutId id="2147484712" r:id="rId11"/>
    <p:sldLayoutId id="2147484713" r:id="rId12"/>
    <p:sldLayoutId id="2147484714" r:id="rId13"/>
    <p:sldLayoutId id="2147484715" r:id="rId14"/>
    <p:sldLayoutId id="2147484716" r:id="rId15"/>
    <p:sldLayoutId id="2147484740" r:id="rId16"/>
    <p:sldLayoutId id="2147484741" r:id="rId17"/>
    <p:sldLayoutId id="2147484742" r:id="rId18"/>
    <p:sldLayoutId id="2147484745" r:id="rId19"/>
    <p:sldLayoutId id="2147484746" r:id="rId20"/>
    <p:sldLayoutId id="2147484747" r:id="rId21"/>
    <p:sldLayoutId id="2147484748" r:id="rId22"/>
    <p:sldLayoutId id="2147484743" r:id="rId23"/>
    <p:sldLayoutId id="2147484744" r:id="rId24"/>
    <p:sldLayoutId id="2147484717" r:id="rId25"/>
    <p:sldLayoutId id="2147484718" r:id="rId26"/>
    <p:sldLayoutId id="2147484719" r:id="rId27"/>
    <p:sldLayoutId id="2147484720" r:id="rId28"/>
    <p:sldLayoutId id="2147484721" r:id="rId29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baseline="0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91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355684280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" name="Слайд think-cell" r:id="rId30" imgW="270" imgH="270" progId="TCLayout.ActiveDocument.1">
                  <p:embed/>
                </p:oleObj>
              </mc:Choice>
              <mc:Fallback>
                <p:oleObj name="Слайд think-cell" r:id="rId30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29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47883"/>
            <a:ext cx="8426451" cy="6726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2888" y="4760859"/>
            <a:ext cx="319083" cy="18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99" y="4755454"/>
            <a:ext cx="531784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37849" y="4760860"/>
            <a:ext cx="958450" cy="19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8774" y="1145282"/>
            <a:ext cx="8426452" cy="34060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33" name="Группа 32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4" name="Прямоугольник 33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5" name="Прямоугольник 34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6" name="Прямоугольник 35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4" name="Прямоугольник 43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5" name="Прямоугольник 44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49</a:t>
              </a:r>
              <a:br>
                <a:rPr lang="ru-RU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49" name="Прямоугольник 48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/>
                <a:t>Основные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/>
                <a:t>Доп.цвета</a:t>
              </a:r>
              <a:endParaRPr lang="ru-RU" sz="800" dirty="0"/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8" name="Прямоугольник 57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52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6" r:id="rId2"/>
    <p:sldLayoutId id="2147484684" r:id="rId3"/>
    <p:sldLayoutId id="2147484686" r:id="rId4"/>
    <p:sldLayoutId id="2147484685" r:id="rId5"/>
    <p:sldLayoutId id="2147484672" r:id="rId6"/>
    <p:sldLayoutId id="2147484674" r:id="rId7"/>
    <p:sldLayoutId id="2147484673" r:id="rId8"/>
    <p:sldLayoutId id="2147484752" r:id="rId9"/>
    <p:sldLayoutId id="2147484753" r:id="rId10"/>
    <p:sldLayoutId id="2147484754" r:id="rId11"/>
    <p:sldLayoutId id="2147484675" r:id="rId12"/>
    <p:sldLayoutId id="2147484676" r:id="rId13"/>
    <p:sldLayoutId id="2147484751" r:id="rId14"/>
    <p:sldLayoutId id="2147484677" r:id="rId15"/>
    <p:sldLayoutId id="2147484749" r:id="rId16"/>
    <p:sldLayoutId id="2147484750" r:id="rId17"/>
    <p:sldLayoutId id="2147484681" r:id="rId18"/>
    <p:sldLayoutId id="2147484682" r:id="rId19"/>
    <p:sldLayoutId id="2147484683" r:id="rId20"/>
    <p:sldLayoutId id="2147484678" r:id="rId21"/>
    <p:sldLayoutId id="2147484679" r:id="rId22"/>
    <p:sldLayoutId id="2147484680" r:id="rId23"/>
    <p:sldLayoutId id="2147484780" r:id="rId24"/>
    <p:sldLayoutId id="2147484782" r:id="rId25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lang="ru-RU" sz="1400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2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000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4800" userDrawn="1">
          <p15:clr>
            <a:srgbClr val="F26B43"/>
          </p15:clr>
        </p15:guide>
        <p15:guide id="8" orient="horz" pos="1915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960" userDrawn="1">
          <p15:clr>
            <a:srgbClr val="F26B43"/>
          </p15:clr>
        </p15:guide>
        <p15:guide id="11" pos="1920" userDrawn="1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orient="horz" pos="962" userDrawn="1">
          <p15:clr>
            <a:srgbClr val="F26B43"/>
          </p15:clr>
        </p15:guide>
        <p15:guide id="14" orient="horz" pos="162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7" name="Слайд think-cell" r:id="rId13" imgW="270" imgH="270" progId="TCLayout.ActiveDocument.1">
                  <p:embed/>
                </p:oleObj>
              </mc:Choice>
              <mc:Fallback>
                <p:oleObj name="Слайд think-cell" r:id="rId13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12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45282"/>
            <a:ext cx="8405216" cy="340128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395536" y="154103"/>
            <a:ext cx="8497326" cy="5274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95"/>
            <a:endParaRPr lang="ru-RU" sz="180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2" y="353118"/>
            <a:ext cx="8426453" cy="6695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2" y="4755455"/>
            <a:ext cx="324954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20871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5" y="4759819"/>
            <a:ext cx="957248" cy="1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33" name="Группа 32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4" name="Прямоугольник 33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5" name="Прямоугольник 34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6" name="Прямоугольник 35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4" name="Прямоугольник 43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5" name="Прямоугольник 44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49</a:t>
              </a:r>
              <a:br>
                <a:rPr lang="ru-RU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49" name="Прямоугольник 48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/>
                <a:t>Основные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/>
                <a:t>Доп.цвета</a:t>
              </a:r>
              <a:endParaRPr lang="ru-RU" sz="800" dirty="0"/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8" name="Прямоугольник 57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93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55" r:id="rId2"/>
    <p:sldLayoutId id="2147484737" r:id="rId3"/>
    <p:sldLayoutId id="2147484736" r:id="rId4"/>
    <p:sldLayoutId id="2147484735" r:id="rId5"/>
    <p:sldLayoutId id="2147484734" r:id="rId6"/>
    <p:sldLayoutId id="2147484729" r:id="rId7"/>
    <p:sldLayoutId id="2147484730" r:id="rId8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None/>
        <a:defRPr lang="ru-RU" altLang="en-US" sz="1400" b="1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200" b="1" dirty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1000" b="1" dirty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altLang="en-US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2880">
          <p15:clr>
            <a:srgbClr val="F26B43"/>
          </p15:clr>
        </p15:guide>
        <p15:guide id="8" pos="1920">
          <p15:clr>
            <a:srgbClr val="F26B43"/>
          </p15:clr>
        </p15:guide>
        <p15:guide id="9" pos="960">
          <p15:clr>
            <a:srgbClr val="F26B43"/>
          </p15:clr>
        </p15:guide>
        <p15:guide id="10" pos="3840">
          <p15:clr>
            <a:srgbClr val="F26B43"/>
          </p15:clr>
        </p15:guide>
        <p15:guide id="11" pos="4800">
          <p15:clr>
            <a:srgbClr val="F26B43"/>
          </p15:clr>
        </p15:guide>
        <p15:guide id="12" orient="horz" pos="162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91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1503372853"/>
              </p:ext>
            </p:extLst>
          </p:nvPr>
        </p:nvGraphicFramePr>
        <p:xfrm>
          <a:off x="1475" y="1201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5" name="Слайд think-cell" r:id="rId48" imgW="270" imgH="270" progId="TCLayout.ActiveDocument.1">
                  <p:embed/>
                </p:oleObj>
              </mc:Choice>
              <mc:Fallback>
                <p:oleObj name="Слайд think-cell" r:id="rId48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475" y="1201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47"/>
            </p:custDataLst>
          </p:nvPr>
        </p:nvSpPr>
        <p:spPr bwMode="auto">
          <a:xfrm>
            <a:off x="0" y="1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4"/>
            <a:ext cx="8426451" cy="6842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774" y="4754388"/>
            <a:ext cx="323197" cy="20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00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21528" y="4755454"/>
            <a:ext cx="5311643" cy="2007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340807" y="4755454"/>
            <a:ext cx="955492" cy="2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8774" y="1131889"/>
            <a:ext cx="8426451" cy="34146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35" y="4783244"/>
            <a:ext cx="761990" cy="144000"/>
          </a:xfrm>
          <a:prstGeom prst="rect">
            <a:avLst/>
          </a:prstGeom>
          <a:effectLst/>
        </p:spPr>
      </p:pic>
      <p:grpSp>
        <p:nvGrpSpPr>
          <p:cNvPr id="32" name="Группа 31"/>
          <p:cNvGrpSpPr/>
          <p:nvPr userDrawn="1"/>
        </p:nvGrpSpPr>
        <p:grpSpPr>
          <a:xfrm>
            <a:off x="9101894" y="-42611"/>
            <a:ext cx="671979" cy="5155816"/>
            <a:chOff x="9101894" y="-42611"/>
            <a:chExt cx="671979" cy="5155816"/>
          </a:xfrm>
        </p:grpSpPr>
        <p:sp>
          <p:nvSpPr>
            <p:cNvPr id="33" name="Прямоугольник 32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140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</a:t>
              </a:r>
              <a:r>
                <a:rPr lang="en-US" sz="700" dirty="0">
                  <a:solidFill>
                    <a:srgbClr val="FFFFFF"/>
                  </a:solidFill>
                </a:rPr>
                <a:t>49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34" name="Прямоугольник 33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35" name="Прямоугольник 34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36" name="Прямоугольник 35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8" name="Прямоугольник 37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0,0,0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rgbClr val="00313C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br>
                <a:rPr lang="en-US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49</a:t>
              </a:r>
              <a:br>
                <a:rPr lang="ru-RU" sz="700" dirty="0">
                  <a:solidFill>
                    <a:schemeClr val="bg1"/>
                  </a:solidFill>
                </a:rPr>
              </a:br>
              <a:r>
                <a:rPr lang="ru-RU" sz="700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44" name="Прямоугольник 43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Прямоугольник 44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45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50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135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000000"/>
                  </a:solidFill>
                </a:rPr>
                <a:t>255</a:t>
              </a:r>
              <a:endParaRPr lang="ru-RU" sz="700" dirty="0">
                <a:solidFill>
                  <a:srgbClr val="000000"/>
                </a:solidFill>
              </a:endParaRP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00" dirty="0">
                  <a:solidFill>
                    <a:schemeClr val="bg1"/>
                  </a:solidFill>
                </a:rPr>
                <a:t>1</a:t>
              </a:r>
              <a:r>
                <a:rPr lang="en-US" sz="700" dirty="0">
                  <a:solidFill>
                    <a:schemeClr val="bg1"/>
                  </a:solidFill>
                </a:rPr>
                <a:t>40</a:t>
              </a:r>
              <a:endParaRPr lang="ru-RU" sz="700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chemeClr val="bg1"/>
                  </a:solidFill>
                </a:rPr>
                <a:t>250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  <p:sp>
          <p:nvSpPr>
            <p:cNvPr id="49" name="Прямоугольник 48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250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120</a:t>
              </a:r>
              <a:endParaRPr lang="ru-RU" sz="7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110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00" dirty="0">
                  <a:solidFill>
                    <a:srgbClr val="FFFFFF"/>
                  </a:solidFill>
                </a:rPr>
                <a:t>224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78</a:t>
              </a:r>
              <a:br>
                <a:rPr lang="en-US" sz="700" dirty="0">
                  <a:solidFill>
                    <a:srgbClr val="FFFFFF"/>
                  </a:solidFill>
                </a:rPr>
              </a:br>
              <a:r>
                <a:rPr lang="en-US" sz="700" dirty="0">
                  <a:solidFill>
                    <a:srgbClr val="FFFFFF"/>
                  </a:solidFill>
                </a:rPr>
                <a:t>57</a:t>
              </a:r>
              <a:endParaRPr lang="ru-RU" sz="700" dirty="0">
                <a:solidFill>
                  <a:srgbClr val="FFFFFF"/>
                </a:solidFill>
              </a:endParaRP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9101894" y="-42611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/>
                <a:t>Основные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9101894" y="2320575"/>
              <a:ext cx="6719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err="1"/>
                <a:t>Доп.цвета</a:t>
              </a:r>
              <a:endParaRPr lang="ru-RU" sz="800" dirty="0"/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70%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4" name="Прямоугольник 53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50%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30%</a:t>
              </a:r>
              <a:endParaRPr lang="ru-RU" sz="600" dirty="0">
                <a:solidFill>
                  <a:srgbClr val="FFFFFF"/>
                </a:solidFill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00" dirty="0">
                  <a:solidFill>
                    <a:schemeClr val="tx1"/>
                  </a:solidFill>
                </a:rPr>
                <a:t>10%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1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612" r:id="rId2"/>
    <p:sldLayoutId id="2147484631" r:id="rId3"/>
    <p:sldLayoutId id="2147484635" r:id="rId4"/>
    <p:sldLayoutId id="2147484622" r:id="rId5"/>
    <p:sldLayoutId id="2147484621" r:id="rId6"/>
    <p:sldLayoutId id="2147484633" r:id="rId7"/>
    <p:sldLayoutId id="2147484615" r:id="rId8"/>
    <p:sldLayoutId id="2147484619" r:id="rId9"/>
    <p:sldLayoutId id="2147484617" r:id="rId10"/>
    <p:sldLayoutId id="2147484618" r:id="rId11"/>
    <p:sldLayoutId id="2147484614" r:id="rId12"/>
    <p:sldLayoutId id="2147484616" r:id="rId13"/>
    <p:sldLayoutId id="2147484620" r:id="rId14"/>
    <p:sldLayoutId id="2147484634" r:id="rId15"/>
    <p:sldLayoutId id="2147484695" r:id="rId16"/>
    <p:sldLayoutId id="2147484632" r:id="rId17"/>
    <p:sldLayoutId id="2147484696" r:id="rId18"/>
    <p:sldLayoutId id="2147484629" r:id="rId19"/>
    <p:sldLayoutId id="2147484670" r:id="rId20"/>
    <p:sldLayoutId id="2147484697" r:id="rId21"/>
    <p:sldLayoutId id="2147484698" r:id="rId22"/>
    <p:sldLayoutId id="2147484541" r:id="rId23"/>
    <p:sldLayoutId id="2147484613" r:id="rId24"/>
    <p:sldLayoutId id="2147484624" r:id="rId25"/>
    <p:sldLayoutId id="2147484623" r:id="rId26"/>
    <p:sldLayoutId id="2147484627" r:id="rId27"/>
    <p:sldLayoutId id="2147484628" r:id="rId28"/>
    <p:sldLayoutId id="2147484605" r:id="rId29"/>
    <p:sldLayoutId id="2147484542" r:id="rId30"/>
    <p:sldLayoutId id="2147484604" r:id="rId31"/>
    <p:sldLayoutId id="2147484663" r:id="rId32"/>
    <p:sldLayoutId id="2147484664" r:id="rId33"/>
    <p:sldLayoutId id="2147484665" r:id="rId34"/>
    <p:sldLayoutId id="2147484666" r:id="rId35"/>
    <p:sldLayoutId id="2147484667" r:id="rId36"/>
    <p:sldLayoutId id="2147484668" r:id="rId37"/>
    <p:sldLayoutId id="2147484543" r:id="rId38"/>
    <p:sldLayoutId id="2147484544" r:id="rId39"/>
    <p:sldLayoutId id="2147484756" r:id="rId40"/>
    <p:sldLayoutId id="2147484606" r:id="rId41"/>
    <p:sldLayoutId id="2147484757" r:id="rId42"/>
    <p:sldLayoutId id="2147484546" r:id="rId43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000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38950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77902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168531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558042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lang="ru-RU" sz="1400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2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1000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900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lang="ru-RU" sz="800" dirty="0">
          <a:solidFill>
            <a:schemeClr val="tx2"/>
          </a:solidFill>
          <a:latin typeface="+mn-lt"/>
        </a:defRPr>
      </a:lvl5pPr>
      <a:lvl6pPr marL="1751445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6pPr>
      <a:lvl7pPr marL="214095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7pPr>
      <a:lvl8pPr marL="253046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8pPr>
      <a:lvl9pPr marL="2919976" indent="-26914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09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2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531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04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552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065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573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084" algn="l" defTabSz="7790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2867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1620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2880" userDrawn="1">
          <p15:clr>
            <a:srgbClr val="F26B43"/>
          </p15:clr>
        </p15:guide>
        <p15:guide id="8" pos="1920" userDrawn="1">
          <p15:clr>
            <a:srgbClr val="F26B43"/>
          </p15:clr>
        </p15:guide>
        <p15:guide id="9" pos="960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1" pos="4800" userDrawn="1">
          <p15:clr>
            <a:srgbClr val="F26B43"/>
          </p15:clr>
        </p15:guide>
        <p15:guide id="12" orient="horz" pos="1915" userDrawn="1">
          <p15:clr>
            <a:srgbClr val="F26B43"/>
          </p15:clr>
        </p15:guide>
        <p15:guide id="13" orient="horz" pos="645" userDrawn="1">
          <p15:clr>
            <a:srgbClr val="F26B43"/>
          </p15:clr>
        </p15:guide>
        <p15:guide id="14" orient="horz" pos="9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5.jpeg"/><Relationship Id="rId2" Type="http://schemas.openxmlformats.org/officeDocument/2006/relationships/tags" Target="../tags/tag150.xml"/><Relationship Id="rId1" Type="http://schemas.openxmlformats.org/officeDocument/2006/relationships/vmlDrawing" Target="../drawings/vmlDrawing14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3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23.jpg"/><Relationship Id="rId2" Type="http://schemas.openxmlformats.org/officeDocument/2006/relationships/tags" Target="../tags/tag158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22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9.jpeg"/><Relationship Id="rId2" Type="http://schemas.openxmlformats.org/officeDocument/2006/relationships/tags" Target="../tags/tag159.xml"/><Relationship Id="rId1" Type="http://schemas.openxmlformats.org/officeDocument/2006/relationships/vmlDrawing" Target="../drawings/vmlDrawing15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2.bin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15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9.jpeg"/><Relationship Id="rId2" Type="http://schemas.openxmlformats.org/officeDocument/2006/relationships/tags" Target="../tags/tag161.xml"/><Relationship Id="rId1" Type="http://schemas.openxmlformats.org/officeDocument/2006/relationships/vmlDrawing" Target="../drawings/vmlDrawing15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4.bin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slideLayout" Target="../slideLayouts/slideLayout105.xml"/><Relationship Id="rId7" Type="http://schemas.openxmlformats.org/officeDocument/2006/relationships/image" Target="../media/image26.jpg"/><Relationship Id="rId2" Type="http://schemas.openxmlformats.org/officeDocument/2006/relationships/tags" Target="../tags/tag162.xml"/><Relationship Id="rId1" Type="http://schemas.openxmlformats.org/officeDocument/2006/relationships/vmlDrawing" Target="../drawings/vmlDrawing154.vml"/><Relationship Id="rId6" Type="http://schemas.openxmlformats.org/officeDocument/2006/relationships/image" Target="../media/image25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9.jpeg"/><Relationship Id="rId2" Type="http://schemas.openxmlformats.org/officeDocument/2006/relationships/tags" Target="../tags/tag163.xml"/><Relationship Id="rId1" Type="http://schemas.openxmlformats.org/officeDocument/2006/relationships/vmlDrawing" Target="../drawings/vmlDrawing15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6.bin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slideLayout" Target="../slideLayouts/slideLayout109.xml"/><Relationship Id="rId7" Type="http://schemas.microsoft.com/office/2007/relationships/hdphoto" Target="../media/hdphoto1.wdp"/><Relationship Id="rId12" Type="http://schemas.openxmlformats.org/officeDocument/2006/relationships/image" Target="../media/image32.jpg"/><Relationship Id="rId2" Type="http://schemas.openxmlformats.org/officeDocument/2006/relationships/tags" Target="../tags/tag164.xml"/><Relationship Id="rId1" Type="http://schemas.openxmlformats.org/officeDocument/2006/relationships/vmlDrawing" Target="../drawings/vmlDrawing156.vml"/><Relationship Id="rId6" Type="http://schemas.openxmlformats.org/officeDocument/2006/relationships/image" Target="../media/image28.png"/><Relationship Id="rId11" Type="http://schemas.microsoft.com/office/2007/relationships/hdphoto" Target="../media/hdphoto2.wdp"/><Relationship Id="rId5" Type="http://schemas.openxmlformats.org/officeDocument/2006/relationships/image" Target="../media/image4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57.bin"/><Relationship Id="rId9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57.vml"/><Relationship Id="rId6" Type="http://schemas.openxmlformats.org/officeDocument/2006/relationships/image" Target="../media/image33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tags" Target="../tags/tag166.xml"/><Relationship Id="rId1" Type="http://schemas.openxmlformats.org/officeDocument/2006/relationships/vmlDrawing" Target="../drawings/vmlDrawing158.v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4.e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.xml"/><Relationship Id="rId2" Type="http://schemas.openxmlformats.org/officeDocument/2006/relationships/tags" Target="../tags/tag167.xml"/><Relationship Id="rId1" Type="http://schemas.openxmlformats.org/officeDocument/2006/relationships/vmlDrawing" Target="../drawings/vmlDrawing15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160.vml"/><Relationship Id="rId6" Type="http://schemas.openxmlformats.org/officeDocument/2006/relationships/image" Target="../media/image42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43.jpeg"/><Relationship Id="rId2" Type="http://schemas.openxmlformats.org/officeDocument/2006/relationships/tags" Target="../tags/tag169.xml"/><Relationship Id="rId1" Type="http://schemas.openxmlformats.org/officeDocument/2006/relationships/vmlDrawing" Target="../drawings/vmlDrawing16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2.bin"/><Relationship Id="rId4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44.jpeg"/><Relationship Id="rId2" Type="http://schemas.openxmlformats.org/officeDocument/2006/relationships/tags" Target="../tags/tag170.xml"/><Relationship Id="rId1" Type="http://schemas.openxmlformats.org/officeDocument/2006/relationships/vmlDrawing" Target="../drawings/vmlDrawing16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3.bin"/><Relationship Id="rId4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45.jpeg"/><Relationship Id="rId2" Type="http://schemas.openxmlformats.org/officeDocument/2006/relationships/tags" Target="../tags/tag171.xml"/><Relationship Id="rId1" Type="http://schemas.openxmlformats.org/officeDocument/2006/relationships/vmlDrawing" Target="../drawings/vmlDrawing16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4.bin"/><Relationship Id="rId4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164.vml"/><Relationship Id="rId6" Type="http://schemas.openxmlformats.org/officeDocument/2006/relationships/image" Target="../media/image46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65.vml"/><Relationship Id="rId6" Type="http://schemas.openxmlformats.org/officeDocument/2006/relationships/image" Target="../media/image4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166.vml"/><Relationship Id="rId6" Type="http://schemas.openxmlformats.org/officeDocument/2006/relationships/image" Target="../media/image48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9.jpeg"/><Relationship Id="rId2" Type="http://schemas.openxmlformats.org/officeDocument/2006/relationships/tags" Target="../tags/tag175.xml"/><Relationship Id="rId1" Type="http://schemas.openxmlformats.org/officeDocument/2006/relationships/vmlDrawing" Target="../drawings/vmlDrawing16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8.bin"/><Relationship Id="rId4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168.vml"/><Relationship Id="rId6" Type="http://schemas.openxmlformats.org/officeDocument/2006/relationships/image" Target="../media/image49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9.jpeg"/><Relationship Id="rId2" Type="http://schemas.openxmlformats.org/officeDocument/2006/relationships/tags" Target="../tags/tag177.xml"/><Relationship Id="rId1" Type="http://schemas.openxmlformats.org/officeDocument/2006/relationships/vmlDrawing" Target="../drawings/vmlDrawing16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0.bin"/><Relationship Id="rId4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1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microsoft.com/office/2007/relationships/hdphoto" Target="../media/hdphoto3.wdp"/><Relationship Id="rId2" Type="http://schemas.openxmlformats.org/officeDocument/2006/relationships/tags" Target="../tags/tag178.xml"/><Relationship Id="rId1" Type="http://schemas.openxmlformats.org/officeDocument/2006/relationships/vmlDrawing" Target="../drawings/vmlDrawing170.vml"/><Relationship Id="rId6" Type="http://schemas.openxmlformats.org/officeDocument/2006/relationships/image" Target="../media/image5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9.jpeg"/><Relationship Id="rId2" Type="http://schemas.openxmlformats.org/officeDocument/2006/relationships/tags" Target="../tags/tag179.xml"/><Relationship Id="rId1" Type="http://schemas.openxmlformats.org/officeDocument/2006/relationships/vmlDrawing" Target="../drawings/vmlDrawing17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2.bin"/><Relationship Id="rId4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51.jpeg"/><Relationship Id="rId2" Type="http://schemas.openxmlformats.org/officeDocument/2006/relationships/tags" Target="../tags/tag180.xml"/><Relationship Id="rId1" Type="http://schemas.openxmlformats.org/officeDocument/2006/relationships/vmlDrawing" Target="../drawings/vmlDrawing17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3.bin"/><Relationship Id="rId4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7.jpeg"/><Relationship Id="rId2" Type="http://schemas.openxmlformats.org/officeDocument/2006/relationships/tags" Target="../tags/tag152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5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9.jpeg"/><Relationship Id="rId2" Type="http://schemas.openxmlformats.org/officeDocument/2006/relationships/tags" Target="../tags/tag153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6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46.vml"/><Relationship Id="rId6" Type="http://schemas.openxmlformats.org/officeDocument/2006/relationships/image" Target="../media/image20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14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21.jpg"/><Relationship Id="rId2" Type="http://schemas.openxmlformats.org/officeDocument/2006/relationships/tags" Target="../tags/tag156.xml"/><Relationship Id="rId1" Type="http://schemas.openxmlformats.org/officeDocument/2006/relationships/vmlDrawing" Target="../drawings/vmlDrawing14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9.bin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9.jpeg"/><Relationship Id="rId2" Type="http://schemas.openxmlformats.org/officeDocument/2006/relationships/tags" Target="../tags/tag157.xml"/><Relationship Id="rId1" Type="http://schemas.openxmlformats.org/officeDocument/2006/relationships/vmlDrawing" Target="../drawings/vmlDrawing14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0.bin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8141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4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Рисунок 23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25" b="15625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6096" y="4189500"/>
            <a:ext cx="954000" cy="954000"/>
          </a:xfrm>
        </p:spPr>
      </p:pic>
      <p:pic>
        <p:nvPicPr>
          <p:cNvPr id="16" name="Рисунок 15"/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" b="200"/>
          <a:stretch>
            <a:fillRect/>
          </a:stretch>
        </p:blipFill>
        <p:spPr/>
      </p:pic>
      <p:pic>
        <p:nvPicPr>
          <p:cNvPr id="18" name="Рисунок 17"/>
          <p:cNvPicPr>
            <a:picLocks noGrp="1" noChangeAspect="1"/>
          </p:cNvPicPr>
          <p:nvPr>
            <p:ph type="pic" sz="quarter" idx="1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9244" y="4189500"/>
            <a:ext cx="954000" cy="954000"/>
          </a:xfrm>
        </p:spPr>
      </p:pic>
      <p:sp>
        <p:nvSpPr>
          <p:cNvPr id="27" name="Прямоугольник 26"/>
          <p:cNvSpPr/>
          <p:nvPr/>
        </p:nvSpPr>
        <p:spPr bwMode="auto">
          <a:xfrm>
            <a:off x="0" y="0"/>
            <a:ext cx="8681013" cy="4189500"/>
          </a:xfrm>
          <a:prstGeom prst="rect">
            <a:avLst/>
          </a:prstGeom>
          <a:gradFill>
            <a:gsLst>
              <a:gs pos="11000">
                <a:schemeClr val="accent1">
                  <a:lumMod val="5000"/>
                  <a:lumOff val="95000"/>
                  <a:alpha val="0"/>
                </a:schemeClr>
              </a:gs>
              <a:gs pos="55000">
                <a:schemeClr val="accent5">
                  <a:alpha val="40000"/>
                </a:schemeClr>
              </a:gs>
              <a:gs pos="100000">
                <a:schemeClr val="tx2">
                  <a:alpha val="74000"/>
                </a:schemeClr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vert="horz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4400" b="1" dirty="0" smtClean="0"/>
              <a:t>МЕНТОРИНГ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8775" y="2992551"/>
            <a:ext cx="5866765" cy="561280"/>
          </a:xfrm>
        </p:spPr>
        <p:txBody>
          <a:bodyPr/>
          <a:lstStyle/>
          <a:p>
            <a:r>
              <a:rPr lang="ru-RU" sz="1600" b="1" dirty="0" smtClean="0"/>
              <a:t>Константин Владимирович Белкин</a:t>
            </a:r>
          </a:p>
          <a:p>
            <a:r>
              <a:rPr lang="ru-RU" dirty="0"/>
              <a:t>Советник Генерального директора, Председателя правления, </a:t>
            </a:r>
            <a:br>
              <a:rPr lang="ru-RU" dirty="0"/>
            </a:br>
            <a:r>
              <a:rPr lang="ru-RU" dirty="0"/>
              <a:t>Старший ментор ООО «СИБУР»</a:t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358776" y="2252220"/>
            <a:ext cx="5879250" cy="485775"/>
          </a:xfrm>
        </p:spPr>
        <p:txBody>
          <a:bodyPr/>
          <a:lstStyle/>
          <a:p>
            <a:r>
              <a:rPr lang="ru-RU" sz="2000" dirty="0" smtClean="0"/>
              <a:t>Управленческая мастерская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432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69796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Я </a:t>
            </a:r>
            <a:r>
              <a:rPr lang="ru-RU" dirty="0" smtClean="0">
                <a:solidFill>
                  <a:schemeClr val="accent6"/>
                </a:solidFill>
              </a:rPr>
              <a:t>эффективен</a:t>
            </a:r>
            <a:r>
              <a:rPr lang="ru-RU" dirty="0" smtClean="0"/>
              <a:t> как ментор, если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2" name="object 7"/>
          <p:cNvPicPr>
            <a:picLocks noChangeAspect="1"/>
          </p:cNvPicPr>
          <p:nvPr/>
        </p:nvPicPr>
        <p:blipFill rotWithShape="1">
          <a:blip r:embed="rId6" cstate="print"/>
          <a:srcRect l="21" r="21"/>
          <a:stretch/>
        </p:blipFill>
        <p:spPr>
          <a:xfrm>
            <a:off x="353110" y="1131888"/>
            <a:ext cx="2592000" cy="172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auto">
          <a:xfrm>
            <a:off x="353110" y="2851951"/>
            <a:ext cx="1296000" cy="1296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649110" y="2851951"/>
            <a:ext cx="1296000" cy="129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object 4"/>
          <p:cNvPicPr>
            <a:picLocks noChangeAspect="1"/>
          </p:cNvPicPr>
          <p:nvPr/>
        </p:nvPicPr>
        <p:blipFill rotWithShape="1">
          <a:blip r:embed="rId7" cstate="print"/>
          <a:srcRect t="22" b="22"/>
          <a:stretch/>
        </p:blipFill>
        <p:spPr>
          <a:xfrm>
            <a:off x="3273167" y="1131888"/>
            <a:ext cx="2592000" cy="172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 bwMode="auto">
          <a:xfrm>
            <a:off x="3273167" y="2851951"/>
            <a:ext cx="1296000" cy="1296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569167" y="2851951"/>
            <a:ext cx="1296000" cy="129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object 3"/>
          <p:cNvPicPr>
            <a:picLocks noChangeAspect="1"/>
          </p:cNvPicPr>
          <p:nvPr/>
        </p:nvPicPr>
        <p:blipFill rotWithShape="1">
          <a:blip r:embed="rId8" cstate="print"/>
          <a:srcRect t="1256" b="1256"/>
          <a:stretch/>
        </p:blipFill>
        <p:spPr>
          <a:xfrm>
            <a:off x="6193225" y="1131888"/>
            <a:ext cx="2592000" cy="17280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 bwMode="auto">
          <a:xfrm>
            <a:off x="6193225" y="2851951"/>
            <a:ext cx="1296000" cy="1296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489225" y="2851951"/>
            <a:ext cx="1296000" cy="129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bject 11"/>
          <p:cNvSpPr txBox="1"/>
          <p:nvPr/>
        </p:nvSpPr>
        <p:spPr>
          <a:xfrm>
            <a:off x="7565859" y="3040063"/>
            <a:ext cx="1037776" cy="828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ru-RU" sz="1200" dirty="0">
                <a:cs typeface="Calibri"/>
              </a:rPr>
              <a:t>Место, </a:t>
            </a:r>
            <a:r>
              <a:rPr lang="ru-RU" sz="1200" dirty="0" smtClean="0">
                <a:cs typeface="Calibri"/>
              </a:rPr>
              <a:t/>
            </a:r>
            <a:br>
              <a:rPr lang="ru-RU" sz="1200" dirty="0" smtClean="0">
                <a:cs typeface="Calibri"/>
              </a:rPr>
            </a:br>
            <a:r>
              <a:rPr lang="ru-RU" sz="1200" dirty="0" smtClean="0">
                <a:cs typeface="Calibri"/>
              </a:rPr>
              <a:t>время</a:t>
            </a:r>
            <a:endParaRPr lang="ru-RU" sz="1200" dirty="0">
              <a:cs typeface="Calibri"/>
            </a:endParaRP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ru-RU" sz="1200" dirty="0">
                <a:cs typeface="Calibri"/>
              </a:rPr>
              <a:t>Средства общения</a:t>
            </a:r>
          </a:p>
        </p:txBody>
      </p:sp>
      <p:sp>
        <p:nvSpPr>
          <p:cNvPr id="37" name="Прямоугольник 36"/>
          <p:cNvSpPr>
            <a:spLocks noChangeAspect="1"/>
          </p:cNvSpPr>
          <p:nvPr/>
        </p:nvSpPr>
        <p:spPr bwMode="auto">
          <a:xfrm rot="5400000">
            <a:off x="353109" y="2851759"/>
            <a:ext cx="1296003" cy="1296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latin typeface="Arial" charset="0"/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 bwMode="auto">
          <a:xfrm rot="5400000">
            <a:off x="352918" y="2851758"/>
            <a:ext cx="1296385" cy="1296000"/>
          </a:xfrm>
          <a:prstGeom prst="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latin typeface="Arial" charset="0"/>
            </a:endParaRPr>
          </a:p>
        </p:txBody>
      </p:sp>
      <p:sp>
        <p:nvSpPr>
          <p:cNvPr id="40" name="Прямоугольник 39"/>
          <p:cNvSpPr>
            <a:spLocks noChangeAspect="1"/>
          </p:cNvSpPr>
          <p:nvPr/>
        </p:nvSpPr>
        <p:spPr bwMode="auto">
          <a:xfrm rot="5400000">
            <a:off x="3273166" y="2851760"/>
            <a:ext cx="1296003" cy="1296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latin typeface="Arial" charset="0"/>
            </a:endParaRPr>
          </a:p>
        </p:txBody>
      </p:sp>
      <p:sp>
        <p:nvSpPr>
          <p:cNvPr id="41" name="Равнобедренный треугольник 40"/>
          <p:cNvSpPr/>
          <p:nvPr/>
        </p:nvSpPr>
        <p:spPr bwMode="auto">
          <a:xfrm rot="5400000">
            <a:off x="3272975" y="2851759"/>
            <a:ext cx="1296385" cy="1296000"/>
          </a:xfrm>
          <a:prstGeom prst="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latin typeface="Arial" charset="0"/>
            </a:endParaRPr>
          </a:p>
        </p:txBody>
      </p:sp>
      <p:sp>
        <p:nvSpPr>
          <p:cNvPr id="43" name="Прямоугольник 42"/>
          <p:cNvSpPr>
            <a:spLocks noChangeAspect="1"/>
          </p:cNvSpPr>
          <p:nvPr/>
        </p:nvSpPr>
        <p:spPr bwMode="auto">
          <a:xfrm rot="5400000">
            <a:off x="6193224" y="2851761"/>
            <a:ext cx="1296003" cy="1296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latin typeface="Arial" charset="0"/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 bwMode="auto">
          <a:xfrm rot="5400000">
            <a:off x="6193033" y="2851760"/>
            <a:ext cx="1296385" cy="1296000"/>
          </a:xfrm>
          <a:prstGeom prst="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latin typeface="Arial" charset="0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512270" y="3233992"/>
            <a:ext cx="799050" cy="4667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556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80"/>
              </a:spcBef>
            </a:pPr>
            <a:r>
              <a:rPr lang="ru-RU" sz="1400" b="1" dirty="0" smtClean="0">
                <a:solidFill>
                  <a:srgbClr val="FFFFFF"/>
                </a:solidFill>
                <a:cs typeface="Calibri"/>
              </a:rPr>
              <a:t>Знаю</a:t>
            </a:r>
            <a:r>
              <a:rPr lang="ru-RU" sz="1400" b="1" spc="-2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1400" b="1" spc="-25" dirty="0" smtClean="0">
                <a:solidFill>
                  <a:srgbClr val="FFFFFF"/>
                </a:solidFill>
                <a:cs typeface="Calibri"/>
              </a:rPr>
              <a:t>как</a:t>
            </a:r>
            <a:endParaRPr lang="ru-RU" sz="1400" b="1" dirty="0">
              <a:cs typeface="Calibri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1725744" y="3040063"/>
            <a:ext cx="1037776" cy="828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ru-RU" sz="1200" dirty="0" smtClean="0">
                <a:cs typeface="Calibri"/>
              </a:rPr>
              <a:t>Как я могу</a:t>
            </a:r>
            <a:r>
              <a:rPr lang="ru-RU" sz="1200" spc="-20" dirty="0" smtClean="0">
                <a:cs typeface="Calibri"/>
              </a:rPr>
              <a:t> </a:t>
            </a:r>
            <a:r>
              <a:rPr lang="ru-RU" sz="1200" spc="-10" dirty="0" smtClean="0">
                <a:cs typeface="Calibri"/>
              </a:rPr>
              <a:t>помочь?</a:t>
            </a:r>
            <a:endParaRPr lang="ru-RU" sz="1200" dirty="0" smtClean="0">
              <a:cs typeface="Calibri"/>
            </a:endParaRP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ru-RU" sz="1200" dirty="0" smtClean="0">
                <a:cs typeface="Calibri"/>
              </a:rPr>
              <a:t>Что</a:t>
            </a:r>
            <a:r>
              <a:rPr lang="ru-RU" sz="1200" spc="-55" dirty="0" smtClean="0">
                <a:cs typeface="Calibri"/>
              </a:rPr>
              <a:t> </a:t>
            </a:r>
            <a:r>
              <a:rPr lang="ru-RU" sz="1200" dirty="0" smtClean="0">
                <a:cs typeface="Calibri"/>
              </a:rPr>
              <a:t>я</a:t>
            </a:r>
            <a:r>
              <a:rPr lang="ru-RU" sz="1200" spc="-25" dirty="0" smtClean="0">
                <a:cs typeface="Calibri"/>
              </a:rPr>
              <a:t> </a:t>
            </a:r>
            <a:r>
              <a:rPr lang="ru-RU" sz="1200" spc="-20" dirty="0" smtClean="0">
                <a:cs typeface="Calibri"/>
              </a:rPr>
              <a:t>готов</a:t>
            </a:r>
            <a:r>
              <a:rPr lang="ru-RU" sz="1200" spc="-50" dirty="0" smtClean="0">
                <a:cs typeface="Calibri"/>
              </a:rPr>
              <a:t> </a:t>
            </a:r>
            <a:r>
              <a:rPr lang="ru-RU" sz="1200" spc="-10" dirty="0" smtClean="0">
                <a:cs typeface="Calibri"/>
              </a:rPr>
              <a:t>дать</a:t>
            </a:r>
            <a:r>
              <a:rPr lang="ru-RU" sz="1200" spc="-25" dirty="0" smtClean="0">
                <a:cs typeface="Calibri"/>
              </a:rPr>
              <a:t> </a:t>
            </a:r>
            <a:r>
              <a:rPr lang="ru-RU" sz="1200" dirty="0" smtClean="0">
                <a:cs typeface="Calibri"/>
              </a:rPr>
              <a:t>|</a:t>
            </a:r>
            <a:r>
              <a:rPr lang="ru-RU" sz="1200" spc="-20" dirty="0" smtClean="0">
                <a:cs typeface="Calibri"/>
              </a:rPr>
              <a:t> </a:t>
            </a:r>
            <a:r>
              <a:rPr lang="ru-RU" sz="1200" spc="-10" dirty="0" smtClean="0">
                <a:cs typeface="Calibri"/>
              </a:rPr>
              <a:t>делать?</a:t>
            </a:r>
            <a:endParaRPr lang="ru-RU" sz="1200" dirty="0">
              <a:cs typeface="Calibri"/>
            </a:endParaRPr>
          </a:p>
        </p:txBody>
      </p:sp>
      <p:sp>
        <p:nvSpPr>
          <p:cNvPr id="24" name="object 8"/>
          <p:cNvSpPr txBox="1"/>
          <p:nvPr/>
        </p:nvSpPr>
        <p:spPr>
          <a:xfrm>
            <a:off x="3432327" y="3341714"/>
            <a:ext cx="799050" cy="2513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556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80"/>
              </a:spcBef>
            </a:pPr>
            <a:r>
              <a:rPr lang="ru-RU" sz="1400" b="1" dirty="0" smtClean="0">
                <a:solidFill>
                  <a:srgbClr val="FFFFFF"/>
                </a:solidFill>
                <a:cs typeface="Calibri"/>
              </a:rPr>
              <a:t>Хочу</a:t>
            </a:r>
            <a:endParaRPr lang="ru-RU" sz="1400" b="1" dirty="0">
              <a:cs typeface="Calibri"/>
            </a:endParaRPr>
          </a:p>
        </p:txBody>
      </p:sp>
      <p:sp>
        <p:nvSpPr>
          <p:cNvPr id="25" name="object 11"/>
          <p:cNvSpPr txBox="1"/>
          <p:nvPr/>
        </p:nvSpPr>
        <p:spPr>
          <a:xfrm>
            <a:off x="4645801" y="3040063"/>
            <a:ext cx="1219366" cy="828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ru-RU" sz="1200" dirty="0">
                <a:cs typeface="Calibri"/>
              </a:rPr>
              <a:t>Почему </a:t>
            </a:r>
            <a:r>
              <a:rPr lang="ru-RU" sz="1200" dirty="0" smtClean="0">
                <a:cs typeface="Calibri"/>
              </a:rPr>
              <a:t/>
            </a:r>
            <a:br>
              <a:rPr lang="ru-RU" sz="1200" dirty="0" smtClean="0">
                <a:cs typeface="Calibri"/>
              </a:rPr>
            </a:br>
            <a:r>
              <a:rPr lang="ru-RU" sz="1200" dirty="0" smtClean="0">
                <a:cs typeface="Calibri"/>
              </a:rPr>
              <a:t>я </a:t>
            </a:r>
            <a:r>
              <a:rPr lang="ru-RU" sz="1200" dirty="0">
                <a:cs typeface="Calibri"/>
              </a:rPr>
              <a:t>это делаю?</a:t>
            </a: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ru-RU" sz="1200" dirty="0">
                <a:cs typeface="Calibri"/>
              </a:rPr>
              <a:t>Какова моя вовлеченность?</a:t>
            </a:r>
          </a:p>
        </p:txBody>
      </p:sp>
      <p:sp>
        <p:nvSpPr>
          <p:cNvPr id="29" name="object 8"/>
          <p:cNvSpPr txBox="1"/>
          <p:nvPr/>
        </p:nvSpPr>
        <p:spPr>
          <a:xfrm>
            <a:off x="6352385" y="3233992"/>
            <a:ext cx="799050" cy="4667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556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80"/>
              </a:spcBef>
            </a:pPr>
            <a:r>
              <a:rPr lang="ru-RU" sz="1400" b="1" dirty="0" smtClean="0">
                <a:solidFill>
                  <a:srgbClr val="FFFFFF"/>
                </a:solidFill>
                <a:cs typeface="Calibri"/>
              </a:rPr>
              <a:t>Нахожу время</a:t>
            </a:r>
            <a:endParaRPr lang="ru-RU" sz="1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702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97160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7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15" name="Объект 1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3D307-C1CF-C159-9E01-8F641374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84B453-A711-E208-FC86-70A88054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Заголовок 10">
            <a:extLst>
              <a:ext uri="{FF2B5EF4-FFF2-40B4-BE49-F238E27FC236}">
                <a16:creationId xmlns:a16="http://schemas.microsoft.com/office/drawing/2014/main" id="{E6C4252D-AD38-15D2-616F-176A6AB1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2317751" cy="684889"/>
          </a:xfrm>
        </p:spPr>
        <p:txBody>
          <a:bodyPr vert="horz"/>
          <a:lstStyle/>
          <a:p>
            <a:r>
              <a:rPr lang="ru-RU" dirty="0" smtClean="0"/>
              <a:t>Как вы думаете, </a:t>
            </a:r>
            <a:br>
              <a:rPr lang="ru-RU" dirty="0" smtClean="0"/>
            </a:br>
            <a:r>
              <a:rPr lang="ru-RU" dirty="0" smtClean="0">
                <a:solidFill>
                  <a:schemeClr val="accent6"/>
                </a:solidFill>
              </a:rPr>
              <a:t>какие запросы  </a:t>
            </a:r>
            <a:r>
              <a:rPr lang="ru-RU" dirty="0" smtClean="0">
                <a:solidFill>
                  <a:schemeClr val="accent1"/>
                </a:solidFill>
              </a:rPr>
              <a:t>могут поступать ментору?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9BC55-818F-0804-D048-4DF1D6CAEF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7" r="10042"/>
          <a:stretch/>
        </p:blipFill>
        <p:spPr>
          <a:xfrm>
            <a:off x="3048000" y="0"/>
            <a:ext cx="6096000" cy="45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62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5458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 bwMode="auto">
          <a:xfrm>
            <a:off x="0" y="3845919"/>
            <a:ext cx="9144000" cy="70544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Запросы и заказы </a:t>
            </a:r>
            <a:r>
              <a:rPr lang="ru-RU" dirty="0" smtClean="0">
                <a:solidFill>
                  <a:schemeClr val="accent6"/>
                </a:solidFill>
              </a:rPr>
              <a:t>на развитие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44"/>
          </p:nvPr>
        </p:nvSpPr>
        <p:spPr>
          <a:xfrm>
            <a:off x="354010" y="1136848"/>
            <a:ext cx="4068000" cy="1954381"/>
          </a:xfrm>
        </p:spPr>
        <p:txBody>
          <a:bodyPr/>
          <a:lstStyle/>
          <a:p>
            <a:r>
              <a:rPr lang="ru-RU" dirty="0" smtClean="0"/>
              <a:t>Сотрудники приходят </a:t>
            </a:r>
            <a:br>
              <a:rPr lang="ru-RU" dirty="0" smtClean="0"/>
            </a:br>
            <a:r>
              <a:rPr lang="ru-RU" dirty="0" smtClean="0"/>
              <a:t>с запросом на развитие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dirty="0" smtClean="0"/>
              <a:t>Большая загрузка, не успеваю, проваливаюсь по задачам, руководитель делает замечания. Как все успеть?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dirty="0" smtClean="0"/>
              <a:t>Правильно ли я делаю, если поступаю вот так… (сомнение в своих действиях)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dirty="0" smtClean="0"/>
              <a:t>Как бы вы поступили в моей ситуации… (какой вариант выбрать)</a:t>
            </a:r>
            <a:endParaRPr lang="ru-RU" sz="1200" b="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45"/>
          </p:nvPr>
        </p:nvSpPr>
        <p:spPr>
          <a:xfrm>
            <a:off x="4736438" y="1136848"/>
            <a:ext cx="4068000" cy="2585323"/>
          </a:xfrm>
        </p:spPr>
        <p:txBody>
          <a:bodyPr/>
          <a:lstStyle/>
          <a:p>
            <a:r>
              <a:rPr lang="ru-RU" dirty="0" smtClean="0"/>
              <a:t>Заказы на развитие сотрудников </a:t>
            </a:r>
            <a:br>
              <a:rPr lang="ru-RU" dirty="0" smtClean="0"/>
            </a:br>
            <a:r>
              <a:rPr lang="ru-RU" dirty="0" smtClean="0"/>
              <a:t>от ТОП-руководителей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0" dirty="0" smtClean="0"/>
              <a:t>Управленческий масштаб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0" dirty="0" smtClean="0"/>
              <a:t>Бизнес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0" dirty="0" smtClean="0"/>
              <a:t>Кросс-функциональная работа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0" dirty="0" smtClean="0"/>
              <a:t>Завышенная – заниженная самооценка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0" dirty="0" smtClean="0"/>
              <a:t>Выход из </a:t>
            </a:r>
            <a:r>
              <a:rPr lang="ru-RU" sz="1200" b="0" dirty="0" err="1" smtClean="0"/>
              <a:t>превычной</a:t>
            </a:r>
            <a:r>
              <a:rPr lang="ru-RU" sz="1200" b="0" dirty="0" smtClean="0"/>
              <a:t> профессии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0" dirty="0" smtClean="0"/>
              <a:t>Разные стили работы и принятие решений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0" dirty="0" smtClean="0"/>
              <a:t>Развитие людей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0" dirty="0" smtClean="0"/>
              <a:t>Работа в команде</a:t>
            </a:r>
            <a:endParaRPr lang="ru-RU" sz="1200" b="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52"/>
          </p:nvPr>
        </p:nvSpPr>
        <p:spPr>
          <a:xfrm>
            <a:off x="354012" y="754014"/>
            <a:ext cx="358775" cy="360000"/>
          </a:xfrm>
        </p:spPr>
        <p:txBody>
          <a:bodyPr/>
          <a:lstStyle/>
          <a:p>
            <a:r>
              <a:rPr lang="ru-RU" dirty="0" smtClean="0"/>
              <a:t>01</a:t>
            </a:r>
            <a:endParaRPr lang="en-US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54"/>
          </p:nvPr>
        </p:nvSpPr>
        <p:spPr>
          <a:xfrm>
            <a:off x="4736441" y="754014"/>
            <a:ext cx="358775" cy="360000"/>
          </a:xfrm>
        </p:spPr>
        <p:txBody>
          <a:bodyPr/>
          <a:lstStyle/>
          <a:p>
            <a:r>
              <a:rPr lang="ru-RU" dirty="0" smtClean="0"/>
              <a:t>02</a:t>
            </a:r>
            <a:endParaRPr lang="en-US" dirty="0"/>
          </a:p>
        </p:txBody>
      </p:sp>
      <p:sp>
        <p:nvSpPr>
          <p:cNvPr id="22" name="object 5"/>
          <p:cNvSpPr txBox="1"/>
          <p:nvPr/>
        </p:nvSpPr>
        <p:spPr>
          <a:xfrm>
            <a:off x="358775" y="4051165"/>
            <a:ext cx="8345170" cy="26205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325"/>
              </a:lnSpc>
            </a:pPr>
            <a:r>
              <a:rPr lang="ru-RU" sz="1400" b="1" spc="-20" dirty="0" smtClean="0">
                <a:solidFill>
                  <a:schemeClr val="bg1"/>
                </a:solidFill>
                <a:cs typeface="Calibri"/>
              </a:rPr>
              <a:t>Задача</a:t>
            </a:r>
            <a:r>
              <a:rPr lang="ru-RU" sz="1400" b="1" spc="-25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cs typeface="Calibri"/>
              </a:rPr>
              <a:t>–</a:t>
            </a:r>
            <a:r>
              <a:rPr lang="ru-RU" sz="1400" b="1" spc="-85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cs typeface="Calibri"/>
              </a:rPr>
              <a:t>соединить</a:t>
            </a:r>
            <a:r>
              <a:rPr lang="ru-RU" sz="1400" b="1" spc="-25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cs typeface="Calibri"/>
              </a:rPr>
              <a:t>запрос</a:t>
            </a:r>
            <a:r>
              <a:rPr lang="ru-RU" sz="1400" b="1" spc="-6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400" b="1" spc="-25" dirty="0" smtClean="0">
                <a:solidFill>
                  <a:schemeClr val="bg1"/>
                </a:solidFill>
                <a:cs typeface="Calibri"/>
              </a:rPr>
              <a:t>сотрудника </a:t>
            </a:r>
            <a:r>
              <a:rPr lang="ru-RU" sz="1400" b="1" dirty="0" smtClean="0">
                <a:solidFill>
                  <a:schemeClr val="bg1"/>
                </a:solidFill>
                <a:cs typeface="Calibri"/>
              </a:rPr>
              <a:t>с</a:t>
            </a:r>
            <a:r>
              <a:rPr lang="ru-RU" sz="1400" b="1" spc="-85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cs typeface="Calibri"/>
              </a:rPr>
              <a:t>заказом</a:t>
            </a:r>
            <a:r>
              <a:rPr lang="ru-RU" sz="1400" b="1" spc="-2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cs typeface="Calibri"/>
              </a:rPr>
              <a:t>на</a:t>
            </a:r>
            <a:r>
              <a:rPr lang="ru-RU" sz="1400" b="1" spc="-85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400" b="1" spc="-10" dirty="0" smtClean="0">
                <a:solidFill>
                  <a:schemeClr val="bg1"/>
                </a:solidFill>
                <a:cs typeface="Calibri"/>
              </a:rPr>
              <a:t>развитие</a:t>
            </a:r>
            <a:r>
              <a:rPr lang="ru-RU" sz="1400" b="1" spc="5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cs typeface="Calibri"/>
              </a:rPr>
              <a:t>от</a:t>
            </a:r>
            <a:r>
              <a:rPr lang="ru-RU" sz="1400" b="1" spc="-9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400" b="1" spc="-20" dirty="0" smtClean="0">
                <a:solidFill>
                  <a:schemeClr val="bg1"/>
                </a:solidFill>
                <a:cs typeface="Calibri"/>
              </a:rPr>
              <a:t>ТОП-руководителей</a:t>
            </a:r>
            <a:r>
              <a:rPr lang="ru-RU" sz="1400" b="1" spc="-10" dirty="0" smtClean="0">
                <a:solidFill>
                  <a:schemeClr val="bg1"/>
                </a:solidFill>
                <a:cs typeface="Calibri"/>
              </a:rPr>
              <a:t> компании</a:t>
            </a:r>
            <a:endParaRPr lang="ru-RU" sz="14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2660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3194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4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15" name="Объект 1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3D307-C1CF-C159-9E01-8F641374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84B453-A711-E208-FC86-70A88054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Заголовок 10">
            <a:extLst>
              <a:ext uri="{FF2B5EF4-FFF2-40B4-BE49-F238E27FC236}">
                <a16:creationId xmlns:a16="http://schemas.microsoft.com/office/drawing/2014/main" id="{E6C4252D-AD38-15D2-616F-176A6AB1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2317751" cy="684889"/>
          </a:xfrm>
        </p:spPr>
        <p:txBody>
          <a:bodyPr vert="horz"/>
          <a:lstStyle/>
          <a:p>
            <a:r>
              <a:rPr lang="ru-RU" dirty="0" smtClean="0"/>
              <a:t>Как вы думаете, </a:t>
            </a:r>
            <a:br>
              <a:rPr lang="ru-RU" dirty="0" smtClean="0"/>
            </a:br>
            <a:r>
              <a:rPr lang="ru-RU" dirty="0" smtClean="0">
                <a:solidFill>
                  <a:schemeClr val="accent6"/>
                </a:solidFill>
              </a:rPr>
              <a:t>на каких основных принципах </a:t>
            </a:r>
            <a:r>
              <a:rPr lang="ru-RU" dirty="0" smtClean="0">
                <a:solidFill>
                  <a:schemeClr val="accent1"/>
                </a:solidFill>
              </a:rPr>
              <a:t>построена работа ментора?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9BC55-818F-0804-D048-4DF1D6CAEF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7" r="10042"/>
          <a:stretch/>
        </p:blipFill>
        <p:spPr>
          <a:xfrm>
            <a:off x="3048000" y="0"/>
            <a:ext cx="6096000" cy="45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89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Объект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8009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Основные </a:t>
            </a:r>
            <a:r>
              <a:rPr lang="ru-RU" dirty="0" smtClean="0">
                <a:solidFill>
                  <a:schemeClr val="accent6"/>
                </a:solidFill>
              </a:rPr>
              <a:t>принципы</a:t>
            </a:r>
            <a:r>
              <a:rPr lang="ru-RU" dirty="0" smtClean="0"/>
              <a:t> </a:t>
            </a:r>
            <a:r>
              <a:rPr lang="ru-RU" dirty="0" err="1" smtClean="0"/>
              <a:t>менторинга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44"/>
          </p:nvPr>
        </p:nvSpPr>
        <p:spPr>
          <a:xfrm>
            <a:off x="354011" y="3010797"/>
            <a:ext cx="2592000" cy="661720"/>
          </a:xfrm>
        </p:spPr>
        <p:txBody>
          <a:bodyPr/>
          <a:lstStyle/>
          <a:p>
            <a:r>
              <a:rPr lang="ru-RU" dirty="0"/>
              <a:t>Конфиденциальность</a:t>
            </a:r>
          </a:p>
          <a:p>
            <a:r>
              <a:rPr lang="ru-RU" sz="1200" b="0" dirty="0"/>
              <a:t>Все, что обсуждается на сессии – остается на </a:t>
            </a:r>
            <a:r>
              <a:rPr lang="ru-RU" sz="1200" b="0" dirty="0" smtClean="0"/>
              <a:t>сессии</a:t>
            </a:r>
            <a:endParaRPr lang="ru-RU" sz="1200" b="0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45"/>
          </p:nvPr>
        </p:nvSpPr>
        <p:spPr>
          <a:xfrm>
            <a:off x="3273618" y="3010797"/>
            <a:ext cx="2592000" cy="661720"/>
          </a:xfrm>
        </p:spPr>
        <p:txBody>
          <a:bodyPr/>
          <a:lstStyle/>
          <a:p>
            <a:r>
              <a:rPr lang="ru-RU" dirty="0"/>
              <a:t>Доверие</a:t>
            </a:r>
          </a:p>
          <a:p>
            <a:r>
              <a:rPr lang="ru-RU" sz="1200" b="0" dirty="0"/>
              <a:t>Открытое обсуждение проблем и сомнений, открытая обратная </a:t>
            </a:r>
            <a:r>
              <a:rPr lang="ru-RU" sz="1200" b="0" dirty="0" smtClean="0"/>
              <a:t>связь</a:t>
            </a:r>
            <a:endParaRPr lang="ru-RU" sz="1200" b="0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46"/>
          </p:nvPr>
        </p:nvSpPr>
        <p:spPr>
          <a:xfrm>
            <a:off x="6193225" y="3010797"/>
            <a:ext cx="2592000" cy="954107"/>
          </a:xfrm>
        </p:spPr>
        <p:txBody>
          <a:bodyPr/>
          <a:lstStyle/>
          <a:p>
            <a:r>
              <a:rPr lang="ru-RU" dirty="0"/>
              <a:t>Ответственность</a:t>
            </a:r>
          </a:p>
          <a:p>
            <a:r>
              <a:rPr lang="ru-RU" sz="1200" b="0" dirty="0" smtClean="0"/>
              <a:t>Выполнение самостоятельной </a:t>
            </a:r>
            <a:r>
              <a:rPr lang="ru-RU" sz="1200" b="0" dirty="0"/>
              <a:t>работы,</a:t>
            </a:r>
          </a:p>
          <a:p>
            <a:r>
              <a:rPr lang="ru-RU" sz="1200" b="0" dirty="0"/>
              <a:t>Подготовка к </a:t>
            </a:r>
            <a:r>
              <a:rPr lang="ru-RU" sz="1200" b="0" dirty="0" smtClean="0"/>
              <a:t>сессиям</a:t>
            </a:r>
            <a:endParaRPr lang="ru-RU" sz="1200" b="0" dirty="0"/>
          </a:p>
        </p:txBody>
      </p:sp>
      <p:pic>
        <p:nvPicPr>
          <p:cNvPr id="9" name="object 2"/>
          <p:cNvPicPr>
            <a:picLocks noChangeAspect="1"/>
          </p:cNvPicPr>
          <p:nvPr/>
        </p:nvPicPr>
        <p:blipFill rotWithShape="1">
          <a:blip r:embed="rId6" cstate="print"/>
          <a:srcRect t="832" b="832"/>
          <a:stretch/>
        </p:blipFill>
        <p:spPr>
          <a:xfrm>
            <a:off x="6096000" y="1360142"/>
            <a:ext cx="2688000" cy="1512000"/>
          </a:xfrm>
          <a:prstGeom prst="rect">
            <a:avLst/>
          </a:prstGeom>
        </p:spPr>
      </p:pic>
      <p:pic>
        <p:nvPicPr>
          <p:cNvPr id="10" name="object 3"/>
          <p:cNvPicPr>
            <a:picLocks noChangeAspect="1"/>
          </p:cNvPicPr>
          <p:nvPr/>
        </p:nvPicPr>
        <p:blipFill rotWithShape="1">
          <a:blip r:embed="rId7" cstate="print"/>
          <a:srcRect t="17453" b="8063"/>
          <a:stretch/>
        </p:blipFill>
        <p:spPr>
          <a:xfrm>
            <a:off x="3218787" y="1360142"/>
            <a:ext cx="2688000" cy="1512000"/>
          </a:xfrm>
          <a:prstGeom prst="rect">
            <a:avLst/>
          </a:prstGeom>
        </p:spPr>
      </p:pic>
      <p:pic>
        <p:nvPicPr>
          <p:cNvPr id="11" name="object 4"/>
          <p:cNvPicPr>
            <a:picLocks noChangeAspect="1"/>
          </p:cNvPicPr>
          <p:nvPr/>
        </p:nvPicPr>
        <p:blipFill rotWithShape="1">
          <a:blip r:embed="rId8" cstate="print"/>
          <a:srcRect t="349" b="349"/>
          <a:stretch/>
        </p:blipFill>
        <p:spPr>
          <a:xfrm>
            <a:off x="365763" y="1360142"/>
            <a:ext cx="2688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66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91593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1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15" name="Объект 1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3D307-C1CF-C159-9E01-8F641374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84B453-A711-E208-FC86-70A88054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Заголовок 10">
            <a:extLst>
              <a:ext uri="{FF2B5EF4-FFF2-40B4-BE49-F238E27FC236}">
                <a16:creationId xmlns:a16="http://schemas.microsoft.com/office/drawing/2014/main" id="{E6C4252D-AD38-15D2-616F-176A6AB1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2317751" cy="684889"/>
          </a:xfrm>
        </p:spPr>
        <p:txBody>
          <a:bodyPr vert="horz"/>
          <a:lstStyle/>
          <a:p>
            <a:r>
              <a:rPr lang="ru-RU" dirty="0" smtClean="0"/>
              <a:t>Ты стал ментором. </a:t>
            </a:r>
            <a:br>
              <a:rPr lang="ru-RU" dirty="0" smtClean="0"/>
            </a:br>
            <a:r>
              <a:rPr lang="ru-RU" dirty="0" smtClean="0">
                <a:solidFill>
                  <a:schemeClr val="accent6"/>
                </a:solidFill>
              </a:rPr>
              <a:t>Как работать </a:t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accent6"/>
                </a:solidFill>
              </a:rPr>
              <a:t>с подопечным?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9BC55-818F-0804-D048-4DF1D6CAEF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7" r="10042"/>
          <a:stretch/>
        </p:blipFill>
        <p:spPr>
          <a:xfrm>
            <a:off x="3048000" y="0"/>
            <a:ext cx="6096000" cy="45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32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2245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Основные </a:t>
            </a:r>
            <a:r>
              <a:rPr lang="ru-RU" dirty="0" smtClean="0">
                <a:solidFill>
                  <a:schemeClr val="accent6"/>
                </a:solidFill>
              </a:rPr>
              <a:t>шаги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4"/>
          </p:nvPr>
        </p:nvSpPr>
        <p:spPr>
          <a:xfrm>
            <a:off x="354011" y="2058373"/>
            <a:ext cx="1476000" cy="1908215"/>
          </a:xfrm>
        </p:spPr>
        <p:txBody>
          <a:bodyPr/>
          <a:lstStyle/>
          <a:p>
            <a:r>
              <a:rPr lang="ru-RU" dirty="0" smtClean="0"/>
              <a:t>Знакомство</a:t>
            </a:r>
          </a:p>
          <a:p>
            <a:r>
              <a:rPr lang="ru-RU" sz="900" b="0" dirty="0" smtClean="0"/>
              <a:t>Подготовьте </a:t>
            </a:r>
            <a:r>
              <a:rPr lang="ru-RU" sz="900" b="0" dirty="0" err="1" smtClean="0"/>
              <a:t>самопрезентацию</a:t>
            </a:r>
            <a:endParaRPr lang="ru-RU" sz="900" b="0" dirty="0" smtClean="0"/>
          </a:p>
          <a:p>
            <a:r>
              <a:rPr lang="ru-RU" sz="900" b="0" dirty="0" smtClean="0"/>
              <a:t>Попросите подопечного рассказать подробно про себя</a:t>
            </a:r>
          </a:p>
          <a:p>
            <a:r>
              <a:rPr lang="ru-RU" sz="900" b="0" dirty="0" smtClean="0"/>
              <a:t>Обсудите общие интересы определите цели и задачи совместной работы</a:t>
            </a:r>
          </a:p>
          <a:p>
            <a:r>
              <a:rPr lang="ru-RU" sz="900" b="0" dirty="0" smtClean="0"/>
              <a:t>Обсудите конкретные шаги поддержки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45"/>
          </p:nvPr>
        </p:nvSpPr>
        <p:spPr>
          <a:xfrm>
            <a:off x="2089583" y="2058373"/>
            <a:ext cx="1476000" cy="2123658"/>
          </a:xfrm>
        </p:spPr>
        <p:txBody>
          <a:bodyPr/>
          <a:lstStyle/>
          <a:p>
            <a:r>
              <a:rPr lang="ru-RU" dirty="0" smtClean="0"/>
              <a:t>Старт </a:t>
            </a:r>
            <a:br>
              <a:rPr lang="ru-RU" dirty="0" smtClean="0"/>
            </a:br>
            <a:r>
              <a:rPr lang="ru-RU" dirty="0" smtClean="0"/>
              <a:t>работы</a:t>
            </a:r>
          </a:p>
          <a:p>
            <a:r>
              <a:rPr lang="ru-RU" sz="900" b="0" dirty="0" smtClean="0"/>
              <a:t>Подробно обсудите задачу</a:t>
            </a:r>
          </a:p>
          <a:p>
            <a:r>
              <a:rPr lang="ru-RU" sz="900" b="0" dirty="0" smtClean="0"/>
              <a:t>Расставьте шаги для ее достижения</a:t>
            </a:r>
          </a:p>
          <a:p>
            <a:r>
              <a:rPr lang="ru-RU" sz="900" b="0" dirty="0" smtClean="0"/>
              <a:t>Сфокусируйтесь на результате</a:t>
            </a:r>
          </a:p>
          <a:p>
            <a:r>
              <a:rPr lang="ru-RU" sz="900" b="0" dirty="0" smtClean="0"/>
              <a:t>Определите </a:t>
            </a:r>
            <a:r>
              <a:rPr lang="ru-RU" sz="900" b="0" dirty="0" err="1" smtClean="0"/>
              <a:t>ближайщий</a:t>
            </a:r>
            <a:r>
              <a:rPr lang="ru-RU" sz="900" b="0" dirty="0" smtClean="0"/>
              <a:t> прогресс: какой, когда определите, что необходимо сделать до следующей встречи</a:t>
            </a:r>
            <a:endParaRPr lang="ru-RU" sz="900" b="0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46"/>
          </p:nvPr>
        </p:nvSpPr>
        <p:spPr>
          <a:xfrm>
            <a:off x="3825154" y="2058373"/>
            <a:ext cx="1569805" cy="2339102"/>
          </a:xfrm>
        </p:spPr>
        <p:txBody>
          <a:bodyPr/>
          <a:lstStyle/>
          <a:p>
            <a:r>
              <a:rPr lang="ru-RU" dirty="0" smtClean="0"/>
              <a:t>Движение </a:t>
            </a:r>
            <a:br>
              <a:rPr lang="ru-RU" dirty="0" smtClean="0"/>
            </a:br>
            <a:r>
              <a:rPr lang="ru-RU" dirty="0" smtClean="0"/>
              <a:t>к цели</a:t>
            </a:r>
          </a:p>
          <a:p>
            <a:r>
              <a:rPr lang="ru-RU" sz="900" b="0" dirty="0" smtClean="0"/>
              <a:t>Создайте доверительные отношения</a:t>
            </a:r>
          </a:p>
          <a:p>
            <a:r>
              <a:rPr lang="ru-RU" sz="900" b="0" dirty="0" smtClean="0"/>
              <a:t>Используйте рефлексивный диалог (обсуждайте сложности на пути к решению)</a:t>
            </a:r>
          </a:p>
          <a:p>
            <a:r>
              <a:rPr lang="ru-RU" sz="900" b="0" dirty="0" smtClean="0"/>
              <a:t>Открыто делитесь опытом</a:t>
            </a:r>
          </a:p>
          <a:p>
            <a:r>
              <a:rPr lang="ru-RU" sz="900" b="0" dirty="0" smtClean="0"/>
              <a:t>Просите подопечного подводить итог разговора</a:t>
            </a:r>
          </a:p>
          <a:p>
            <a:r>
              <a:rPr lang="ru-RU" sz="900" b="0" dirty="0" smtClean="0"/>
              <a:t>Проверяйте ожидания, эффективность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47"/>
          </p:nvPr>
        </p:nvSpPr>
        <p:spPr>
          <a:xfrm>
            <a:off x="5560726" y="2058373"/>
            <a:ext cx="1627573" cy="2492990"/>
          </a:xfrm>
        </p:spPr>
        <p:txBody>
          <a:bodyPr/>
          <a:lstStyle/>
          <a:p>
            <a:r>
              <a:rPr lang="ru-RU" dirty="0" smtClean="0"/>
              <a:t>Обсуждение прогресса</a:t>
            </a:r>
          </a:p>
          <a:p>
            <a:r>
              <a:rPr lang="ru-RU" sz="900" b="0" dirty="0" smtClean="0"/>
              <a:t>Обсуждайте, какие результаты вы получаете на каждом этапе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0" dirty="0" smtClean="0"/>
              <a:t>В чем продвинулся?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0" dirty="0" smtClean="0"/>
              <a:t>Что сделал из того, что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0" dirty="0" smtClean="0"/>
              <a:t>Хотел?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0" dirty="0" smtClean="0"/>
              <a:t>Что запланировал?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0" dirty="0" smtClean="0"/>
              <a:t>Что сработало, а что нет?</a:t>
            </a:r>
          </a:p>
          <a:p>
            <a:r>
              <a:rPr lang="ru-RU" sz="900" b="0" dirty="0" smtClean="0"/>
              <a:t>Сверяйте достигнутые результаты с первичной целью</a:t>
            </a:r>
            <a:endParaRPr lang="ru-RU" sz="900" b="0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48"/>
          </p:nvPr>
        </p:nvSpPr>
        <p:spPr>
          <a:xfrm>
            <a:off x="7296299" y="2058373"/>
            <a:ext cx="1476000" cy="1631216"/>
          </a:xfrm>
        </p:spPr>
        <p:txBody>
          <a:bodyPr/>
          <a:lstStyle/>
          <a:p>
            <a:r>
              <a:rPr lang="ru-RU" dirty="0" smtClean="0"/>
              <a:t>Завершение</a:t>
            </a:r>
          </a:p>
          <a:p>
            <a:r>
              <a:rPr lang="ru-RU" sz="900" b="0" dirty="0" smtClean="0"/>
              <a:t>Проведите итоговое обсуждение прогресса</a:t>
            </a:r>
          </a:p>
          <a:p>
            <a:r>
              <a:rPr lang="ru-RU" sz="900" b="0" dirty="0" smtClean="0"/>
              <a:t>Обсудите способы дальнейшей поддержки</a:t>
            </a:r>
          </a:p>
          <a:p>
            <a:r>
              <a:rPr lang="ru-RU" sz="900" b="0" dirty="0" smtClean="0"/>
              <a:t>Обсудите будущее вне менторской деятельности</a:t>
            </a:r>
          </a:p>
          <a:p>
            <a:r>
              <a:rPr lang="ru-RU" sz="900" b="0" dirty="0" smtClean="0"/>
              <a:t>Обменяйтесь прощальным напутствием</a:t>
            </a:r>
            <a:endParaRPr lang="ru-RU" sz="900" b="0" dirty="0"/>
          </a:p>
        </p:txBody>
      </p:sp>
      <p:pic>
        <p:nvPicPr>
          <p:cNvPr id="26" name="object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2000"/>
                    </a14:imgEffect>
                  </a14:imgLayer>
                </a14:imgProps>
              </a:ext>
            </a:extLst>
          </a:blip>
          <a:srcRect l="843" t="14184" r="843" b="6488"/>
          <a:stretch/>
        </p:blipFill>
        <p:spPr>
          <a:xfrm>
            <a:off x="368315" y="894150"/>
            <a:ext cx="1620000" cy="1080000"/>
          </a:xfrm>
          <a:prstGeom prst="rect">
            <a:avLst/>
          </a:prstGeom>
        </p:spPr>
      </p:pic>
      <p:pic>
        <p:nvPicPr>
          <p:cNvPr id="29" name="object 10"/>
          <p:cNvPicPr>
            <a:picLocks noChangeAspect="1"/>
          </p:cNvPicPr>
          <p:nvPr/>
        </p:nvPicPr>
        <p:blipFill rotWithShape="1">
          <a:blip r:embed="rId8" cstate="print"/>
          <a:srcRect l="586" r="586"/>
          <a:stretch/>
        </p:blipFill>
        <p:spPr>
          <a:xfrm>
            <a:off x="3778307" y="894150"/>
            <a:ext cx="1620000" cy="1080000"/>
          </a:xfrm>
          <a:prstGeom prst="rect">
            <a:avLst/>
          </a:prstGeom>
        </p:spPr>
      </p:pic>
      <p:pic>
        <p:nvPicPr>
          <p:cNvPr id="31" name="object 13"/>
          <p:cNvPicPr>
            <a:picLocks noChangeAspect="1"/>
          </p:cNvPicPr>
          <p:nvPr/>
        </p:nvPicPr>
        <p:blipFill rotWithShape="1">
          <a:blip r:embed="rId9" cstate="print"/>
          <a:srcRect t="37" b="37"/>
          <a:stretch/>
        </p:blipFill>
        <p:spPr>
          <a:xfrm>
            <a:off x="5483303" y="894150"/>
            <a:ext cx="1620000" cy="1080000"/>
          </a:xfrm>
          <a:prstGeom prst="rect">
            <a:avLst/>
          </a:prstGeom>
        </p:spPr>
      </p:pic>
      <p:pic>
        <p:nvPicPr>
          <p:cNvPr id="33" name="object 1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7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73311" y="894150"/>
            <a:ext cx="1620000" cy="1080000"/>
          </a:xfrm>
          <a:prstGeom prst="rect">
            <a:avLst/>
          </a:prstGeom>
        </p:spPr>
      </p:pic>
      <p:pic>
        <p:nvPicPr>
          <p:cNvPr id="36" name="object 19"/>
          <p:cNvPicPr>
            <a:picLocks noChangeAspect="1"/>
          </p:cNvPicPr>
          <p:nvPr/>
        </p:nvPicPr>
        <p:blipFill rotWithShape="1">
          <a:blip r:embed="rId12" cstate="print"/>
          <a:srcRect t="3862" b="3862"/>
          <a:stretch/>
        </p:blipFill>
        <p:spPr>
          <a:xfrm>
            <a:off x="7188299" y="894150"/>
            <a:ext cx="1620000" cy="1080000"/>
          </a:xfrm>
          <a:prstGeom prst="rect">
            <a:avLst/>
          </a:prstGeom>
        </p:spPr>
      </p:pic>
      <p:sp>
        <p:nvSpPr>
          <p:cNvPr id="17" name="Текст 16"/>
          <p:cNvSpPr>
            <a:spLocks noGrp="1"/>
          </p:cNvSpPr>
          <p:nvPr>
            <p:ph type="body" sz="quarter" idx="52"/>
          </p:nvPr>
        </p:nvSpPr>
        <p:spPr>
          <a:xfrm>
            <a:off x="354012" y="1580937"/>
            <a:ext cx="358775" cy="360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54"/>
          </p:nvPr>
        </p:nvSpPr>
        <p:spPr>
          <a:xfrm>
            <a:off x="2089583" y="1580937"/>
            <a:ext cx="358775" cy="360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56"/>
          </p:nvPr>
        </p:nvSpPr>
        <p:spPr>
          <a:xfrm>
            <a:off x="3825155" y="1580937"/>
            <a:ext cx="358775" cy="360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03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58"/>
          </p:nvPr>
        </p:nvSpPr>
        <p:spPr>
          <a:xfrm>
            <a:off x="5560727" y="1580937"/>
            <a:ext cx="358775" cy="360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60"/>
          </p:nvPr>
        </p:nvSpPr>
        <p:spPr>
          <a:xfrm>
            <a:off x="7296299" y="1580937"/>
            <a:ext cx="358775" cy="360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05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88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36768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рямоугольник 41"/>
          <p:cNvSpPr/>
          <p:nvPr/>
        </p:nvSpPr>
        <p:spPr bwMode="auto">
          <a:xfrm>
            <a:off x="1" y="3048001"/>
            <a:ext cx="3047999" cy="1523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048000" y="3048001"/>
            <a:ext cx="1523999" cy="152399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Задание </a:t>
            </a:r>
            <a:r>
              <a:rPr lang="ru-RU" dirty="0" smtClean="0">
                <a:solidFill>
                  <a:schemeClr val="accent6"/>
                </a:solidFill>
              </a:rPr>
              <a:t>на </a:t>
            </a:r>
            <a:r>
              <a:rPr lang="ru-RU" dirty="0" err="1" smtClean="0">
                <a:solidFill>
                  <a:schemeClr val="accent6"/>
                </a:solidFill>
              </a:rPr>
              <a:t>самопрезентацию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3" name="object 11"/>
          <p:cNvSpPr txBox="1"/>
          <p:nvPr/>
        </p:nvSpPr>
        <p:spPr>
          <a:xfrm>
            <a:off x="692467" y="1012573"/>
            <a:ext cx="370522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ru-RU" sz="1200" b="1" dirty="0" smtClean="0">
                <a:cs typeface="Calibri"/>
              </a:rPr>
              <a:t>Подумайте, как вы будете презентовать себя</a:t>
            </a:r>
          </a:p>
        </p:txBody>
      </p:sp>
      <p:sp>
        <p:nvSpPr>
          <p:cNvPr id="24" name="object 11"/>
          <p:cNvSpPr txBox="1"/>
          <p:nvPr/>
        </p:nvSpPr>
        <p:spPr>
          <a:xfrm>
            <a:off x="3186747" y="3512143"/>
            <a:ext cx="115506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ru-RU" sz="1200" b="1" dirty="0" smtClean="0">
                <a:solidFill>
                  <a:schemeClr val="bg1"/>
                </a:solidFill>
                <a:cs typeface="Calibri"/>
              </a:rPr>
              <a:t>Представьте группе свои размышления</a:t>
            </a:r>
            <a:endParaRPr lang="ru-RU" sz="12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5" name="object 11"/>
          <p:cNvSpPr txBox="1"/>
          <p:nvPr/>
        </p:nvSpPr>
        <p:spPr>
          <a:xfrm>
            <a:off x="358774" y="3512143"/>
            <a:ext cx="66738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ru-RU" sz="1200" b="1" dirty="0" smtClean="0">
                <a:solidFill>
                  <a:schemeClr val="accent6"/>
                </a:solidFill>
                <a:cs typeface="Calibri"/>
              </a:rPr>
              <a:t>Время: </a:t>
            </a:r>
            <a:r>
              <a:rPr lang="ru-RU" sz="2400" b="1" dirty="0" smtClean="0">
                <a:solidFill>
                  <a:schemeClr val="accent6"/>
                </a:solidFill>
                <a:cs typeface="Calibri"/>
              </a:rPr>
              <a:t>5</a:t>
            </a:r>
            <a:r>
              <a:rPr lang="ru-RU" sz="1200" b="1" dirty="0" smtClean="0">
                <a:solidFill>
                  <a:schemeClr val="accent6"/>
                </a:solidFill>
                <a:cs typeface="Calibri"/>
              </a:rPr>
              <a:t> мин</a:t>
            </a:r>
          </a:p>
        </p:txBody>
      </p:sp>
      <p:sp>
        <p:nvSpPr>
          <p:cNvPr id="26" name="object 11"/>
          <p:cNvSpPr txBox="1"/>
          <p:nvPr/>
        </p:nvSpPr>
        <p:spPr>
          <a:xfrm>
            <a:off x="692467" y="1463507"/>
            <a:ext cx="3705226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ru-RU" sz="1200" b="1" dirty="0" smtClean="0">
                <a:cs typeface="Calibri"/>
              </a:rPr>
              <a:t>Ответьте на несколько вопросов:</a:t>
            </a:r>
          </a:p>
          <a:p>
            <a:pPr marL="1841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cs typeface="Calibri"/>
              </a:rPr>
              <a:t>Факты о себе: возраст, образование, интересы</a:t>
            </a:r>
          </a:p>
          <a:p>
            <a:pPr marL="1841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cs typeface="Calibri"/>
              </a:rPr>
              <a:t>Профессиональные факты: род деятельности,</a:t>
            </a:r>
          </a:p>
          <a:p>
            <a:pPr marL="1841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cs typeface="Calibri"/>
              </a:rPr>
              <a:t>Профессиональные интересы, сферы применения опыта и навыков</a:t>
            </a:r>
          </a:p>
          <a:p>
            <a:pPr marL="1841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cs typeface="Calibri"/>
              </a:rPr>
              <a:t>Другая информация, которая видится значимой</a:t>
            </a:r>
          </a:p>
        </p:txBody>
      </p:sp>
      <p:sp>
        <p:nvSpPr>
          <p:cNvPr id="27" name="Овал 26"/>
          <p:cNvSpPr/>
          <p:nvPr/>
        </p:nvSpPr>
        <p:spPr bwMode="auto">
          <a:xfrm>
            <a:off x="358774" y="983116"/>
            <a:ext cx="256404" cy="25640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358774" y="1447315"/>
            <a:ext cx="256404" cy="25640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358774" y="3164931"/>
            <a:ext cx="256404" cy="25640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3186747" y="3164931"/>
            <a:ext cx="256404" cy="25640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Прямая со стрелкой 31"/>
          <p:cNvCxnSpPr>
            <a:stCxn id="27" idx="4"/>
            <a:endCxn id="28" idx="0"/>
          </p:cNvCxnSpPr>
          <p:nvPr/>
        </p:nvCxnSpPr>
        <p:spPr bwMode="auto">
          <a:xfrm>
            <a:off x="486976" y="1239520"/>
            <a:ext cx="0" cy="2077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 стрелкой 32"/>
          <p:cNvCxnSpPr>
            <a:stCxn id="28" idx="4"/>
            <a:endCxn id="29" idx="0"/>
          </p:cNvCxnSpPr>
          <p:nvPr/>
        </p:nvCxnSpPr>
        <p:spPr bwMode="auto">
          <a:xfrm>
            <a:off x="486976" y="1703719"/>
            <a:ext cx="0" cy="14612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 стрелкой 34"/>
          <p:cNvCxnSpPr>
            <a:stCxn id="29" idx="6"/>
          </p:cNvCxnSpPr>
          <p:nvPr/>
        </p:nvCxnSpPr>
        <p:spPr bwMode="auto">
          <a:xfrm>
            <a:off x="615178" y="3293133"/>
            <a:ext cx="243282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1" r="31943"/>
          <a:stretch/>
        </p:blipFill>
        <p:spPr>
          <a:xfrm>
            <a:off x="4572000" y="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21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92062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Движение к цели </a:t>
            </a:r>
            <a:r>
              <a:rPr lang="ru-RU" dirty="0" smtClean="0">
                <a:solidFill>
                  <a:schemeClr val="accent6"/>
                </a:solidFill>
              </a:rPr>
              <a:t>и обсуждение прогресса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18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23088" y="3179248"/>
            <a:ext cx="8485632" cy="1299688"/>
            <a:chOff x="323088" y="1411224"/>
            <a:chExt cx="10646664" cy="1630679"/>
          </a:xfrm>
        </p:grpSpPr>
        <p:pic>
          <p:nvPicPr>
            <p:cNvPr id="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088" y="1414272"/>
              <a:ext cx="9055608" cy="1627631"/>
            </a:xfrm>
            <a:prstGeom prst="rect">
              <a:avLst/>
            </a:prstGeom>
          </p:spPr>
        </p:pic>
        <p:pic>
          <p:nvPicPr>
            <p:cNvPr id="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55480" y="1411224"/>
              <a:ext cx="1414272" cy="163067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743268" y="1131889"/>
            <a:ext cx="16732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Создайте свою систему фиксирования прогресса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3507" y="1131888"/>
            <a:ext cx="229298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Отмечайте частоту обращений к каждой из тем, фиксируйте частоту встреч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0880" y="1131889"/>
            <a:ext cx="25196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Определите тот круг вопросов / навыков / компетенций, которые будете развивать с подопечными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268" y="2076334"/>
            <a:ext cx="13176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Записывайте свои комментарии и наблюдения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73507" y="2076334"/>
            <a:ext cx="229298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Не жалейте времени на ведение таблицы – это поможет вам и подопечному оценить совместную работу </a:t>
            </a:r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0880" y="2076334"/>
            <a:ext cx="22656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Встречайтесь с руководителем подопечного, обсуждайте изменения в его достижениях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1111578"/>
            <a:ext cx="360000" cy="36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00" y="1111578"/>
            <a:ext cx="360000" cy="36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387" y="1111578"/>
            <a:ext cx="360000" cy="36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3" y="2037940"/>
            <a:ext cx="360000" cy="36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00" y="2037940"/>
            <a:ext cx="360000" cy="36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387" y="203794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76709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 bwMode="auto">
          <a:xfrm>
            <a:off x="1054088" y="3718560"/>
            <a:ext cx="8089912" cy="83280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1980117" y="3803173"/>
            <a:ext cx="216000" cy="216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3757717" y="3803173"/>
            <a:ext cx="216000" cy="216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5495477" y="3803173"/>
            <a:ext cx="216000" cy="216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7273077" y="3803173"/>
            <a:ext cx="216000" cy="216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Как создать </a:t>
            </a:r>
            <a:r>
              <a:rPr lang="ru-RU" dirty="0" smtClean="0">
                <a:solidFill>
                  <a:schemeClr val="accent6"/>
                </a:solidFill>
              </a:rPr>
              <a:t>программу </a:t>
            </a:r>
            <a:r>
              <a:rPr lang="ru-RU" dirty="0" err="1" smtClean="0">
                <a:solidFill>
                  <a:schemeClr val="accent6"/>
                </a:solidFill>
              </a:rPr>
              <a:t>менторинга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smtClean="0"/>
              <a:t>в компании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4"/>
          </p:nvPr>
        </p:nvSpPr>
        <p:spPr>
          <a:xfrm>
            <a:off x="354011" y="1193334"/>
            <a:ext cx="1476000" cy="1908215"/>
          </a:xfrm>
        </p:spPr>
        <p:txBody>
          <a:bodyPr/>
          <a:lstStyle/>
          <a:p>
            <a:r>
              <a:rPr lang="ru-RU" dirty="0" smtClean="0"/>
              <a:t>Подготовка</a:t>
            </a:r>
          </a:p>
          <a:p>
            <a:r>
              <a:rPr lang="ru-RU" sz="900" b="0" dirty="0" smtClean="0"/>
              <a:t>Что такое </a:t>
            </a:r>
            <a:r>
              <a:rPr lang="ru-RU" sz="900" b="0" dirty="0" err="1" smtClean="0"/>
              <a:t>менторинг</a:t>
            </a:r>
            <a:r>
              <a:rPr lang="ru-RU" sz="900" b="0" dirty="0" smtClean="0"/>
              <a:t> для компании?</a:t>
            </a:r>
          </a:p>
          <a:p>
            <a:r>
              <a:rPr lang="ru-RU" sz="900" b="0" dirty="0" smtClean="0"/>
              <a:t>Какова цель внедрения </a:t>
            </a:r>
            <a:r>
              <a:rPr lang="ru-RU" sz="900" b="0" dirty="0" err="1" smtClean="0"/>
              <a:t>менторинга</a:t>
            </a:r>
            <a:r>
              <a:rPr lang="ru-RU" sz="900" b="0" dirty="0" smtClean="0"/>
              <a:t> в копании?</a:t>
            </a:r>
          </a:p>
          <a:p>
            <a:r>
              <a:rPr lang="ru-RU" sz="900" b="0" dirty="0" smtClean="0"/>
              <a:t>Какие задачи может решать </a:t>
            </a:r>
            <a:r>
              <a:rPr lang="ru-RU" sz="900" b="0" dirty="0" err="1" smtClean="0"/>
              <a:t>менторинг</a:t>
            </a:r>
            <a:r>
              <a:rPr lang="ru-RU" sz="900" b="0" dirty="0" smtClean="0"/>
              <a:t> в компании?</a:t>
            </a:r>
          </a:p>
          <a:p>
            <a:r>
              <a:rPr lang="ru-RU" sz="900" b="0" dirty="0" smtClean="0"/>
              <a:t>Какую пользу принесет внедрение </a:t>
            </a:r>
            <a:r>
              <a:rPr lang="ru-RU" sz="900" b="0" dirty="0" err="1" smtClean="0"/>
              <a:t>менторинга</a:t>
            </a:r>
            <a:r>
              <a:rPr lang="ru-RU" sz="900" b="0" dirty="0" smtClean="0"/>
              <a:t> в копании?</a:t>
            </a:r>
            <a:endParaRPr lang="ru-RU" sz="900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5"/>
          </p:nvPr>
        </p:nvSpPr>
        <p:spPr>
          <a:xfrm>
            <a:off x="2089582" y="1193334"/>
            <a:ext cx="1568017" cy="2416046"/>
          </a:xfrm>
        </p:spPr>
        <p:txBody>
          <a:bodyPr/>
          <a:lstStyle/>
          <a:p>
            <a:r>
              <a:rPr lang="ru-RU" dirty="0" smtClean="0"/>
              <a:t>Планирование </a:t>
            </a:r>
            <a:br>
              <a:rPr lang="ru-RU" dirty="0" smtClean="0"/>
            </a:br>
            <a:r>
              <a:rPr lang="ru-RU" dirty="0" smtClean="0"/>
              <a:t>и разработка программы</a:t>
            </a:r>
          </a:p>
          <a:p>
            <a:r>
              <a:rPr lang="ru-RU" sz="900" b="0" dirty="0" smtClean="0"/>
              <a:t>Какая программа </a:t>
            </a:r>
            <a:r>
              <a:rPr lang="ru-RU" sz="900" b="0" dirty="0" err="1" smtClean="0"/>
              <a:t>менторинга</a:t>
            </a:r>
            <a:r>
              <a:rPr lang="ru-RU" sz="900" b="0" dirty="0" smtClean="0"/>
              <a:t> наиболее вероятно приведет к выполнению цели?</a:t>
            </a:r>
          </a:p>
          <a:p>
            <a:r>
              <a:rPr lang="ru-RU" sz="900" b="0" dirty="0" smtClean="0"/>
              <a:t>Как обеспечить успех этой программы?</a:t>
            </a:r>
          </a:p>
          <a:p>
            <a:r>
              <a:rPr lang="ru-RU" sz="900" b="0" dirty="0" smtClean="0"/>
              <a:t>Какие ключевые процессы необходимы?</a:t>
            </a:r>
          </a:p>
          <a:p>
            <a:r>
              <a:rPr lang="ru-RU" sz="900" b="0" dirty="0" smtClean="0"/>
              <a:t>Кто может стать целевой аудиторией?</a:t>
            </a:r>
          </a:p>
          <a:p>
            <a:r>
              <a:rPr lang="ru-RU" sz="900" b="0" dirty="0" smtClean="0"/>
              <a:t>Каковы ресурсы и затраты?</a:t>
            </a:r>
            <a:endParaRPr lang="ru-RU" sz="900" b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6"/>
          </p:nvPr>
        </p:nvSpPr>
        <p:spPr>
          <a:xfrm>
            <a:off x="3825154" y="1193334"/>
            <a:ext cx="1559645" cy="2062103"/>
          </a:xfrm>
        </p:spPr>
        <p:txBody>
          <a:bodyPr/>
          <a:lstStyle/>
          <a:p>
            <a:r>
              <a:rPr lang="ru-RU" dirty="0" smtClean="0"/>
              <a:t>Управление программой </a:t>
            </a:r>
            <a:br>
              <a:rPr lang="ru-RU" dirty="0" smtClean="0"/>
            </a:br>
            <a:r>
              <a:rPr lang="ru-RU" dirty="0" smtClean="0"/>
              <a:t>и маркетинг</a:t>
            </a:r>
          </a:p>
          <a:p>
            <a:r>
              <a:rPr lang="ru-RU" sz="900" b="0" dirty="0" smtClean="0"/>
              <a:t>Кто станет координатором процесса и программы?</a:t>
            </a:r>
          </a:p>
          <a:p>
            <a:r>
              <a:rPr lang="ru-RU" sz="900" b="0" dirty="0" smtClean="0"/>
              <a:t>Кто должен знать о процессе и программе?</a:t>
            </a:r>
          </a:p>
          <a:p>
            <a:r>
              <a:rPr lang="ru-RU" sz="900" b="0" dirty="0" smtClean="0"/>
              <a:t>Как фиксировать результаты в будущем?</a:t>
            </a:r>
          </a:p>
          <a:p>
            <a:r>
              <a:rPr lang="ru-RU" sz="900" b="0" dirty="0" smtClean="0"/>
              <a:t>Как измерить эффективность программы?</a:t>
            </a:r>
            <a:endParaRPr lang="ru-RU" sz="900" b="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7"/>
          </p:nvPr>
        </p:nvSpPr>
        <p:spPr>
          <a:xfrm>
            <a:off x="5560727" y="1193334"/>
            <a:ext cx="1476000" cy="1708160"/>
          </a:xfrm>
        </p:spPr>
        <p:txBody>
          <a:bodyPr/>
          <a:lstStyle/>
          <a:p>
            <a:r>
              <a:rPr lang="ru-RU" dirty="0" smtClean="0"/>
              <a:t>Запуск программы</a:t>
            </a:r>
          </a:p>
          <a:p>
            <a:r>
              <a:rPr lang="ru-RU" sz="900" b="0" dirty="0" smtClean="0"/>
              <a:t>Спланируйте график проведения программы</a:t>
            </a:r>
          </a:p>
          <a:p>
            <a:r>
              <a:rPr lang="ru-RU" sz="900" b="0" dirty="0" smtClean="0"/>
              <a:t>Отберите потенциальных менторов и </a:t>
            </a:r>
            <a:r>
              <a:rPr lang="ru-RU" sz="900" b="0" dirty="0" err="1" smtClean="0"/>
              <a:t>менти</a:t>
            </a:r>
            <a:endParaRPr lang="ru-RU" sz="900" b="0" dirty="0" smtClean="0"/>
          </a:p>
          <a:p>
            <a:r>
              <a:rPr lang="ru-RU" sz="900" b="0" dirty="0" smtClean="0"/>
              <a:t>Назначьте сотрудника по сопровождению</a:t>
            </a:r>
          </a:p>
          <a:p>
            <a:r>
              <a:rPr lang="ru-RU" sz="900" b="0" dirty="0" smtClean="0"/>
              <a:t>Программы</a:t>
            </a:r>
            <a:endParaRPr lang="ru-RU" sz="900" b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8"/>
          </p:nvPr>
        </p:nvSpPr>
        <p:spPr>
          <a:xfrm>
            <a:off x="7296299" y="1193334"/>
            <a:ext cx="1476000" cy="1631216"/>
          </a:xfrm>
        </p:spPr>
        <p:txBody>
          <a:bodyPr/>
          <a:lstStyle/>
          <a:p>
            <a:r>
              <a:rPr lang="ru-RU" dirty="0" smtClean="0"/>
              <a:t>Оценка</a:t>
            </a:r>
          </a:p>
          <a:p>
            <a:r>
              <a:rPr lang="ru-RU" sz="900" b="0" dirty="0" smtClean="0"/>
              <a:t>Получите обратную связь от участников</a:t>
            </a:r>
          </a:p>
          <a:p>
            <a:r>
              <a:rPr lang="ru-RU" sz="900" b="0" dirty="0" smtClean="0"/>
              <a:t>Проанализируйте какие видимые результаты</a:t>
            </a:r>
          </a:p>
          <a:p>
            <a:r>
              <a:rPr lang="ru-RU" sz="900" b="0" dirty="0" smtClean="0"/>
              <a:t>Появились по итогам</a:t>
            </a:r>
          </a:p>
          <a:p>
            <a:r>
              <a:rPr lang="ru-RU" sz="900" b="0" dirty="0" smtClean="0"/>
              <a:t>Программы (переводы на др. Должности, успешные проекты и пр.)</a:t>
            </a:r>
            <a:endParaRPr lang="ru-RU" sz="900" b="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52"/>
          </p:nvPr>
        </p:nvSpPr>
        <p:spPr>
          <a:xfrm>
            <a:off x="354012" y="815684"/>
            <a:ext cx="1169988" cy="360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1</a:t>
            </a:r>
            <a:r>
              <a:rPr lang="ru-RU" sz="1200" dirty="0" smtClean="0">
                <a:solidFill>
                  <a:schemeClr val="accent1"/>
                </a:solidFill>
              </a:rPr>
              <a:t> этап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54"/>
          </p:nvPr>
        </p:nvSpPr>
        <p:spPr>
          <a:xfrm>
            <a:off x="2089583" y="815684"/>
            <a:ext cx="1169988" cy="360000"/>
          </a:xfrm>
        </p:spPr>
        <p:txBody>
          <a:bodyPr/>
          <a:lstStyle/>
          <a:p>
            <a:pPr lvl="0" algn="l">
              <a:buClr>
                <a:srgbClr val="00313C"/>
              </a:buClr>
            </a:pPr>
            <a:r>
              <a:rPr lang="ru-RU" dirty="0" smtClean="0">
                <a:solidFill>
                  <a:schemeClr val="accent1"/>
                </a:solidFill>
              </a:rPr>
              <a:t>2</a:t>
            </a:r>
            <a:r>
              <a:rPr lang="ru-RU" sz="1200" dirty="0" smtClean="0">
                <a:solidFill>
                  <a:schemeClr val="accent1"/>
                </a:solidFill>
              </a:rPr>
              <a:t> этап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56"/>
          </p:nvPr>
        </p:nvSpPr>
        <p:spPr>
          <a:xfrm>
            <a:off x="3825155" y="815684"/>
            <a:ext cx="1169988" cy="360000"/>
          </a:xfrm>
        </p:spPr>
        <p:txBody>
          <a:bodyPr/>
          <a:lstStyle/>
          <a:p>
            <a:pPr lvl="0" algn="l">
              <a:buClr>
                <a:srgbClr val="00313C"/>
              </a:buClr>
            </a:pPr>
            <a:r>
              <a:rPr lang="ru-RU" dirty="0" smtClean="0">
                <a:solidFill>
                  <a:schemeClr val="accent1"/>
                </a:solidFill>
              </a:rPr>
              <a:t>3</a:t>
            </a:r>
            <a:r>
              <a:rPr lang="ru-RU" sz="1200" dirty="0" smtClean="0">
                <a:solidFill>
                  <a:schemeClr val="accent1"/>
                </a:solidFill>
              </a:rPr>
              <a:t> этап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58"/>
          </p:nvPr>
        </p:nvSpPr>
        <p:spPr>
          <a:xfrm>
            <a:off x="5560727" y="815684"/>
            <a:ext cx="1169988" cy="360000"/>
          </a:xfrm>
        </p:spPr>
        <p:txBody>
          <a:bodyPr/>
          <a:lstStyle/>
          <a:p>
            <a:pPr lvl="0" algn="l">
              <a:buClr>
                <a:srgbClr val="00313C"/>
              </a:buClr>
            </a:pPr>
            <a:r>
              <a:rPr lang="ru-RU" dirty="0" smtClean="0">
                <a:solidFill>
                  <a:schemeClr val="accent1"/>
                </a:solidFill>
              </a:rPr>
              <a:t>4</a:t>
            </a:r>
            <a:r>
              <a:rPr lang="ru-RU" sz="1200" dirty="0" smtClean="0">
                <a:solidFill>
                  <a:schemeClr val="accent1"/>
                </a:solidFill>
              </a:rPr>
              <a:t> этап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60"/>
          </p:nvPr>
        </p:nvSpPr>
        <p:spPr>
          <a:xfrm>
            <a:off x="7296299" y="815684"/>
            <a:ext cx="1169988" cy="360000"/>
          </a:xfrm>
        </p:spPr>
        <p:txBody>
          <a:bodyPr/>
          <a:lstStyle/>
          <a:p>
            <a:pPr lvl="0" algn="l">
              <a:buClr>
                <a:srgbClr val="00313C"/>
              </a:buClr>
            </a:pPr>
            <a:r>
              <a:rPr lang="ru-RU" dirty="0" smtClean="0">
                <a:solidFill>
                  <a:schemeClr val="accent1"/>
                </a:solidFill>
              </a:rPr>
              <a:t>5</a:t>
            </a:r>
            <a:r>
              <a:rPr lang="ru-RU" sz="1200" dirty="0" smtClean="0">
                <a:solidFill>
                  <a:schemeClr val="accent1"/>
                </a:solidFill>
              </a:rPr>
              <a:t> этап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9582" y="3848893"/>
            <a:ext cx="16732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chemeClr val="tx2"/>
                </a:solidFill>
              </a:rPr>
              <a:t>Есть ли в руководстве компании хотя бы один сторонник внедрения </a:t>
            </a:r>
            <a:r>
              <a:rPr lang="ru-RU" sz="900" dirty="0" err="1" smtClean="0">
                <a:solidFill>
                  <a:schemeClr val="tx2"/>
                </a:solidFill>
              </a:rPr>
              <a:t>менторинга</a:t>
            </a:r>
            <a:r>
              <a:rPr lang="ru-RU" sz="900" dirty="0" smtClean="0">
                <a:solidFill>
                  <a:schemeClr val="tx2"/>
                </a:solidFill>
              </a:rPr>
              <a:t>?</a:t>
            </a:r>
            <a:endParaRPr lang="ru-RU" sz="9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5154" y="3848893"/>
            <a:ext cx="112673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chemeClr val="tx2"/>
                </a:solidFill>
              </a:rPr>
              <a:t>Будет ли полезна поддержка группы руководителей?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0727" y="3848893"/>
            <a:ext cx="12745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chemeClr val="tx2"/>
                </a:solidFill>
              </a:rPr>
              <a:t>Ценна ли для компании передача опыта и развитие сотрудников внутри компании?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97718" y="3848893"/>
            <a:ext cx="13992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chemeClr val="tx2"/>
                </a:solidFill>
              </a:rPr>
              <a:t>Существует ли в компании культура взаимовыручки и работы на общую цель?</a:t>
            </a:r>
          </a:p>
        </p:txBody>
      </p:sp>
      <p:grpSp>
        <p:nvGrpSpPr>
          <p:cNvPr id="26" name="Группа 25"/>
          <p:cNvGrpSpPr>
            <a:grpSpLocks noChangeAspect="1"/>
          </p:cNvGrpSpPr>
          <p:nvPr/>
        </p:nvGrpSpPr>
        <p:grpSpPr>
          <a:xfrm rot="5400000">
            <a:off x="1128073" y="3719640"/>
            <a:ext cx="831847" cy="831600"/>
            <a:chOff x="8198150" y="2829603"/>
            <a:chExt cx="837248" cy="837000"/>
          </a:xfrm>
        </p:grpSpPr>
        <p:sp>
          <p:nvSpPr>
            <p:cNvPr id="27" name="Прямоугольник 26"/>
            <p:cNvSpPr>
              <a:spLocks noChangeAspect="1"/>
            </p:cNvSpPr>
            <p:nvPr/>
          </p:nvSpPr>
          <p:spPr bwMode="auto">
            <a:xfrm>
              <a:off x="8198274" y="2829603"/>
              <a:ext cx="837001" cy="8370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sz="1350" b="1">
                <a:latin typeface="Arial" charset="0"/>
              </a:endParaRPr>
            </a:p>
          </p:txBody>
        </p:sp>
        <p:sp>
          <p:nvSpPr>
            <p:cNvPr id="28" name="Равнобедренный треугольник 27"/>
            <p:cNvSpPr/>
            <p:nvPr/>
          </p:nvSpPr>
          <p:spPr bwMode="auto">
            <a:xfrm>
              <a:off x="8198150" y="2829603"/>
              <a:ext cx="837248" cy="837000"/>
            </a:xfrm>
            <a:prstGeom prst="triangl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sz="1350" b="1">
                <a:latin typeface="Arial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 bwMode="auto">
          <a:xfrm>
            <a:off x="0" y="3718560"/>
            <a:ext cx="1128195" cy="8328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710" y="3848893"/>
            <a:ext cx="13404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Прежде чем начать, задайте себе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128390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9B120475-7AA6-F1BA-B2A8-D482BBA1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53E3065-6C31-B400-4268-B937F77E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0FE10A-9DDF-0455-1B3D-0B05BEEC35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00" b="44082"/>
          <a:stretch/>
        </p:blipFill>
        <p:spPr>
          <a:xfrm>
            <a:off x="0" y="0"/>
            <a:ext cx="9144000" cy="2037192"/>
          </a:xfrm>
          <a:prstGeom prst="rect">
            <a:avLst/>
          </a:prstGeom>
        </p:spPr>
      </p:pic>
      <p:sp>
        <p:nvSpPr>
          <p:cNvPr id="6" name="Заголовок 11">
            <a:extLst>
              <a:ext uri="{FF2B5EF4-FFF2-40B4-BE49-F238E27FC236}">
                <a16:creationId xmlns:a16="http://schemas.microsoft.com/office/drawing/2014/main" id="{9E308239-CEAA-50B0-0FE1-BD4B173B2C5C}"/>
              </a:ext>
            </a:extLst>
          </p:cNvPr>
          <p:cNvSpPr txBox="1">
            <a:spLocks/>
          </p:cNvSpPr>
          <p:nvPr/>
        </p:nvSpPr>
        <p:spPr>
          <a:xfrm>
            <a:off x="358775" y="339724"/>
            <a:ext cx="2689226" cy="61555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2000" b="1" dirty="0"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0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4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ru-RU" kern="0" dirty="0"/>
              <a:t>Наши </a:t>
            </a:r>
            <a:r>
              <a:rPr lang="ru-RU" kern="0" dirty="0">
                <a:solidFill>
                  <a:schemeClr val="accent6"/>
                </a:solidFill>
              </a:rPr>
              <a:t>договоренности</a:t>
            </a:r>
          </a:p>
        </p:txBody>
      </p:sp>
      <p:sp>
        <p:nvSpPr>
          <p:cNvPr id="7" name="Текст 12">
            <a:extLst>
              <a:ext uri="{FF2B5EF4-FFF2-40B4-BE49-F238E27FC236}">
                <a16:creationId xmlns:a16="http://schemas.microsoft.com/office/drawing/2014/main" id="{BA1A3FC6-C239-11F8-AB61-51ABF5128677}"/>
              </a:ext>
            </a:extLst>
          </p:cNvPr>
          <p:cNvSpPr txBox="1">
            <a:spLocks/>
          </p:cNvSpPr>
          <p:nvPr/>
        </p:nvSpPr>
        <p:spPr>
          <a:xfrm>
            <a:off x="354010" y="2701776"/>
            <a:ext cx="2556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ru-RU" kern="0" dirty="0" smtClean="0"/>
              <a:t>Следуем времени</a:t>
            </a:r>
            <a:endParaRPr lang="ru-RU" kern="0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AE942895-003E-5CA8-EC7E-0F517428B615}"/>
              </a:ext>
            </a:extLst>
          </p:cNvPr>
          <p:cNvSpPr txBox="1">
            <a:spLocks/>
          </p:cNvSpPr>
          <p:nvPr/>
        </p:nvSpPr>
        <p:spPr>
          <a:xfrm>
            <a:off x="3293591" y="2701776"/>
            <a:ext cx="2556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ru-RU" kern="0" dirty="0" smtClean="0"/>
              <a:t>Участвуем в опросах</a:t>
            </a:r>
            <a:endParaRPr lang="ru-RU" kern="0" dirty="0"/>
          </a:p>
        </p:txBody>
      </p:sp>
      <p:sp>
        <p:nvSpPr>
          <p:cNvPr id="9" name="Текст 14">
            <a:extLst>
              <a:ext uri="{FF2B5EF4-FFF2-40B4-BE49-F238E27FC236}">
                <a16:creationId xmlns:a16="http://schemas.microsoft.com/office/drawing/2014/main" id="{4CCFABA9-1142-0276-5E65-9368A16D7432}"/>
              </a:ext>
            </a:extLst>
          </p:cNvPr>
          <p:cNvSpPr txBox="1">
            <a:spLocks/>
          </p:cNvSpPr>
          <p:nvPr/>
        </p:nvSpPr>
        <p:spPr>
          <a:xfrm>
            <a:off x="6233171" y="2701776"/>
            <a:ext cx="2556000" cy="67710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Aft>
                <a:spcPts val="0"/>
              </a:spcAft>
            </a:pPr>
            <a:r>
              <a:rPr lang="ru-RU" kern="0" dirty="0" smtClean="0"/>
              <a:t>Когда все «зависло»</a:t>
            </a:r>
          </a:p>
          <a:p>
            <a:pPr marL="173038" indent="-173038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kern="0" dirty="0" smtClean="0"/>
              <a:t>Подожди</a:t>
            </a:r>
          </a:p>
          <a:p>
            <a:pPr marL="173038" indent="-173038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kern="0" dirty="0" smtClean="0"/>
              <a:t>Обнови страницу</a:t>
            </a:r>
          </a:p>
          <a:p>
            <a:pPr marL="173038" indent="-173038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kern="0" dirty="0" err="1" smtClean="0"/>
              <a:t>Перезайди</a:t>
            </a:r>
            <a:endParaRPr lang="ru-RU" sz="1000" b="0" kern="0" dirty="0"/>
          </a:p>
        </p:txBody>
      </p:sp>
      <p:sp>
        <p:nvSpPr>
          <p:cNvPr id="10" name="Текст 15">
            <a:extLst>
              <a:ext uri="{FF2B5EF4-FFF2-40B4-BE49-F238E27FC236}">
                <a16:creationId xmlns:a16="http://schemas.microsoft.com/office/drawing/2014/main" id="{E6710147-0DA1-7FE1-C01B-134CBB105098}"/>
              </a:ext>
            </a:extLst>
          </p:cNvPr>
          <p:cNvSpPr txBox="1">
            <a:spLocks/>
          </p:cNvSpPr>
          <p:nvPr/>
        </p:nvSpPr>
        <p:spPr>
          <a:xfrm>
            <a:off x="354010" y="4063795"/>
            <a:ext cx="2556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ru-RU" kern="0" dirty="0" smtClean="0"/>
              <a:t>Пишем в чате</a:t>
            </a:r>
            <a:endParaRPr lang="ru-RU" kern="0" dirty="0"/>
          </a:p>
        </p:txBody>
      </p:sp>
      <p:sp>
        <p:nvSpPr>
          <p:cNvPr id="11" name="Текст 16">
            <a:extLst>
              <a:ext uri="{FF2B5EF4-FFF2-40B4-BE49-F238E27FC236}">
                <a16:creationId xmlns:a16="http://schemas.microsoft.com/office/drawing/2014/main" id="{4DDD116F-C34D-6884-8C87-E780DE6337D2}"/>
              </a:ext>
            </a:extLst>
          </p:cNvPr>
          <p:cNvSpPr txBox="1">
            <a:spLocks/>
          </p:cNvSpPr>
          <p:nvPr/>
        </p:nvSpPr>
        <p:spPr>
          <a:xfrm>
            <a:off x="3293591" y="4063795"/>
            <a:ext cx="2556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ru-RU" kern="0" dirty="0" smtClean="0"/>
              <a:t>Выражаем эмоции</a:t>
            </a:r>
            <a:endParaRPr lang="ru-RU" kern="0" dirty="0"/>
          </a:p>
        </p:txBody>
      </p:sp>
      <p:sp>
        <p:nvSpPr>
          <p:cNvPr id="12" name="Текст 17">
            <a:extLst>
              <a:ext uri="{FF2B5EF4-FFF2-40B4-BE49-F238E27FC236}">
                <a16:creationId xmlns:a16="http://schemas.microsoft.com/office/drawing/2014/main" id="{E83718ED-01A2-A3C1-1E6C-58931B8CD910}"/>
              </a:ext>
            </a:extLst>
          </p:cNvPr>
          <p:cNvSpPr txBox="1">
            <a:spLocks/>
          </p:cNvSpPr>
          <p:nvPr/>
        </p:nvSpPr>
        <p:spPr>
          <a:xfrm>
            <a:off x="6233171" y="4063795"/>
            <a:ext cx="25560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ru-RU" kern="0" dirty="0" smtClean="0"/>
              <a:t>Ведущий вернется </a:t>
            </a:r>
            <a:r>
              <a:rPr lang="ru-RU" kern="0" dirty="0" smtClean="0">
                <a:sym typeface="Wingdings" panose="05000000000000000000" pitchFamily="2" charset="2"/>
              </a:rPr>
              <a:t></a:t>
            </a:r>
            <a:endParaRPr lang="ru-RU" kern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BE964F-D498-E1AE-0296-48CF24BBB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91" y="2299498"/>
            <a:ext cx="360000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403B20-6120-7BF6-AEB1-6B3AD3FC7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91" y="3707237"/>
            <a:ext cx="360000" cy="36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BCFE865-379B-9080-4C9D-F8AD7753CA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0" y="3707237"/>
            <a:ext cx="360000" cy="36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0BBF75F-D193-7914-F19E-E504B69F3D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71" y="3707237"/>
            <a:ext cx="360000" cy="36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54B321-2BC2-9588-3C1C-476101E026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0" y="2299498"/>
            <a:ext cx="360000" cy="36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321F9F4-3E72-2DDE-1C9A-7BB6DB0A14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71" y="229949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66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033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891" name="Рисунок 16589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9" t="5542" b="21834"/>
          <a:stretch/>
        </p:blipFill>
        <p:spPr>
          <a:xfrm>
            <a:off x="0" y="0"/>
            <a:ext cx="9144000" cy="455040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0" y="0"/>
            <a:ext cx="8681013" cy="4550400"/>
          </a:xfrm>
          <a:prstGeom prst="rect">
            <a:avLst/>
          </a:prstGeom>
          <a:gradFill>
            <a:gsLst>
              <a:gs pos="11000">
                <a:schemeClr val="accent1">
                  <a:lumMod val="5000"/>
                  <a:lumOff val="95000"/>
                  <a:alpha val="0"/>
                </a:schemeClr>
              </a:gs>
              <a:gs pos="55000">
                <a:schemeClr val="accent5">
                  <a:alpha val="40000"/>
                </a:schemeClr>
              </a:gs>
              <a:gs pos="100000">
                <a:schemeClr val="tx2">
                  <a:alpha val="74000"/>
                </a:schemeClr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358775" y="347883"/>
            <a:ext cx="3252526" cy="672627"/>
          </a:xfrm>
        </p:spPr>
        <p:txBody>
          <a:bodyPr vert="horz"/>
          <a:lstStyle/>
          <a:p>
            <a:r>
              <a:rPr lang="ru-RU" dirty="0" smtClean="0">
                <a:solidFill>
                  <a:schemeClr val="bg2"/>
                </a:solidFill>
              </a:rPr>
              <a:t>Мои </a:t>
            </a:r>
            <a:r>
              <a:rPr lang="ru-RU" dirty="0" err="1" smtClean="0">
                <a:solidFill>
                  <a:schemeClr val="bg2"/>
                </a:solidFill>
              </a:rPr>
              <a:t>лайфхаки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работе с подопечными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57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697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2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A6E273-E5D2-7B1F-E4BD-24B75FF489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17" t="5656" b="516"/>
          <a:stretch/>
        </p:blipFill>
        <p:spPr>
          <a:xfrm>
            <a:off x="3275634" y="-11113"/>
            <a:ext cx="5870339" cy="4562475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9438D2-F690-CEB7-DE07-5FAC7522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68F46C-1C16-CC93-5EE9-EABA2B4C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1D79A10-8036-0F49-C93C-0C64945E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47883"/>
            <a:ext cx="2002461" cy="615553"/>
          </a:xfrm>
        </p:spPr>
        <p:txBody>
          <a:bodyPr vert="horz"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Наставляйте </a:t>
            </a:r>
            <a:r>
              <a:rPr lang="en-US" dirty="0" smtClean="0">
                <a:solidFill>
                  <a:schemeClr val="accent6"/>
                </a:solidFill>
              </a:rPr>
              <a:t>AD HOC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364176" y="1157208"/>
            <a:ext cx="2807287" cy="353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Aft>
                <a:spcPts val="1800"/>
              </a:spcAft>
            </a:pPr>
            <a:r>
              <a:rPr lang="ru-RU" sz="1600" kern="0" dirty="0" smtClean="0">
                <a:solidFill>
                  <a:schemeClr val="tx1"/>
                </a:solidFill>
              </a:rPr>
              <a:t>Ad </a:t>
            </a:r>
            <a:r>
              <a:rPr lang="ru-RU" sz="1600" kern="0" dirty="0" err="1" smtClean="0">
                <a:solidFill>
                  <a:schemeClr val="tx1"/>
                </a:solidFill>
              </a:rPr>
              <a:t>hoc</a:t>
            </a:r>
            <a:r>
              <a:rPr lang="ru-RU" sz="1600" kern="0" dirty="0" smtClean="0">
                <a:solidFill>
                  <a:schemeClr val="tx1"/>
                </a:solidFill>
              </a:rPr>
              <a:t> – латинская фраза, означающая «специально для этого», «по особому случаю»</a:t>
            </a:r>
          </a:p>
          <a:p>
            <a:pPr defTabSz="914400">
              <a:spcAft>
                <a:spcPts val="1800"/>
              </a:spcAft>
            </a:pPr>
            <a:r>
              <a:rPr lang="ru-RU" sz="2000" kern="0" dirty="0" smtClean="0">
                <a:solidFill>
                  <a:schemeClr val="accent1"/>
                </a:solidFill>
              </a:rPr>
              <a:t>Используйте </a:t>
            </a:r>
            <a:br>
              <a:rPr lang="ru-RU" sz="2000" kern="0" dirty="0" smtClean="0">
                <a:solidFill>
                  <a:schemeClr val="accent1"/>
                </a:solidFill>
              </a:rPr>
            </a:br>
            <a:r>
              <a:rPr lang="ru-RU" sz="2000" kern="0" dirty="0" smtClean="0">
                <a:solidFill>
                  <a:schemeClr val="accent6"/>
                </a:solidFill>
              </a:rPr>
              <a:t>любые 5 минут</a:t>
            </a:r>
            <a:r>
              <a:rPr lang="ru-RU" sz="2000" kern="0" dirty="0" smtClean="0">
                <a:solidFill>
                  <a:schemeClr val="tx1"/>
                </a:solidFill>
              </a:rPr>
              <a:t> </a:t>
            </a:r>
            <a:br>
              <a:rPr lang="ru-RU" sz="2000" kern="0" dirty="0" smtClean="0">
                <a:solidFill>
                  <a:schemeClr val="tx1"/>
                </a:solidFill>
              </a:rPr>
            </a:br>
            <a:r>
              <a:rPr lang="ru-RU" sz="2000" kern="0" dirty="0" smtClean="0">
                <a:solidFill>
                  <a:schemeClr val="accent1"/>
                </a:solidFill>
              </a:rPr>
              <a:t>с подопечным </a:t>
            </a:r>
            <a:br>
              <a:rPr lang="ru-RU" sz="2000" kern="0" dirty="0" smtClean="0">
                <a:solidFill>
                  <a:schemeClr val="accent1"/>
                </a:solidFill>
              </a:rPr>
            </a:br>
            <a:r>
              <a:rPr lang="ru-RU" sz="2000" kern="0" dirty="0" smtClean="0">
                <a:solidFill>
                  <a:schemeClr val="accent1"/>
                </a:solidFill>
              </a:rPr>
              <a:t>для эффективного общения в коридоре, лифте</a:t>
            </a:r>
          </a:p>
          <a:p>
            <a:pPr defTabSz="914400">
              <a:spcAft>
                <a:spcPts val="1800"/>
              </a:spcAft>
            </a:pPr>
            <a:endParaRPr lang="ru-RU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10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34310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6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5B094A-268F-3BD9-F1D6-2EB2E0B6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EAE007-DAB5-06A5-FC3C-C8667AFC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E4CD67-E525-5AC4-AAEB-7459B8E0EF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53" t="20874" r="18729" b="15942"/>
          <a:stretch/>
        </p:blipFill>
        <p:spPr>
          <a:xfrm>
            <a:off x="0" y="0"/>
            <a:ext cx="6096000" cy="4551363"/>
          </a:xfrm>
          <a:prstGeom prst="rect">
            <a:avLst/>
          </a:prstGeom>
        </p:spPr>
      </p:pic>
      <p:sp>
        <p:nvSpPr>
          <p:cNvPr id="10" name="Заголовок 17">
            <a:extLst>
              <a:ext uri="{FF2B5EF4-FFF2-40B4-BE49-F238E27FC236}">
                <a16:creationId xmlns:a16="http://schemas.microsoft.com/office/drawing/2014/main" id="{012F1F1D-6863-2D29-BFAB-476A62F4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793" y="347883"/>
            <a:ext cx="2122025" cy="672627"/>
          </a:xfrm>
        </p:spPr>
        <p:txBody>
          <a:bodyPr vert="horz"/>
          <a:lstStyle/>
          <a:p>
            <a:r>
              <a:rPr lang="ru-RU" dirty="0" smtClean="0">
                <a:solidFill>
                  <a:schemeClr val="accent6"/>
                </a:solidFill>
              </a:rPr>
              <a:t>Бережно </a:t>
            </a:r>
            <a:r>
              <a:rPr lang="ru-RU" dirty="0" smtClean="0">
                <a:solidFill>
                  <a:schemeClr val="accent1"/>
                </a:solidFill>
              </a:rPr>
              <a:t>относитесь 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к чувствам, эмоциям, опыту подопечного</a:t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37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34841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9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9438D2-F690-CEB7-DE07-5FAC7522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68F46C-1C16-CC93-5EE9-EABA2B4C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1D79A10-8036-0F49-C93C-0C64945E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47883"/>
            <a:ext cx="2002461" cy="1538883"/>
          </a:xfrm>
        </p:spPr>
        <p:txBody>
          <a:bodyPr vert="horz" wrap="square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Просто поговорите – </a:t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в этом колоссальная польза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89"/>
          <a:stretch/>
        </p:blipFill>
        <p:spPr>
          <a:xfrm>
            <a:off x="3048000" y="0"/>
            <a:ext cx="6096000" cy="45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4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1777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1352" y="347883"/>
            <a:ext cx="2453873" cy="672627"/>
          </a:xfrm>
        </p:spPr>
        <p:txBody>
          <a:bodyPr vert="horz"/>
          <a:lstStyle/>
          <a:p>
            <a:r>
              <a:rPr lang="ru-RU" dirty="0" smtClean="0">
                <a:solidFill>
                  <a:schemeClr val="accent6"/>
                </a:solidFill>
              </a:rPr>
              <a:t>Определяйте и называйте эмоции, </a:t>
            </a:r>
            <a:r>
              <a:rPr lang="ru-RU" dirty="0" smtClean="0"/>
              <a:t>когда они теряют силу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79" r="2210"/>
          <a:stretch/>
        </p:blipFill>
        <p:spPr>
          <a:xfrm>
            <a:off x="0" y="0"/>
            <a:ext cx="6096000" cy="45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49388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2581196" cy="672627"/>
          </a:xfrm>
        </p:spPr>
        <p:txBody>
          <a:bodyPr vert="horz"/>
          <a:lstStyle/>
          <a:p>
            <a:r>
              <a:rPr lang="ru-RU" dirty="0" smtClean="0"/>
              <a:t>Задайте </a:t>
            </a:r>
            <a:r>
              <a:rPr lang="ru-RU" dirty="0" smtClean="0">
                <a:solidFill>
                  <a:schemeClr val="accent6"/>
                </a:solidFill>
              </a:rPr>
              <a:t>вопрос </a:t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accent6"/>
                </a:solidFill>
              </a:rPr>
              <a:t>«на подумать». </a:t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/>
              <a:t>Пусть погуляет,</a:t>
            </a:r>
            <a:br>
              <a:rPr lang="ru-RU" dirty="0" smtClean="0"/>
            </a:br>
            <a:r>
              <a:rPr lang="ru-RU" dirty="0" smtClean="0"/>
              <a:t>человек может долго раскрываться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89"/>
          <a:stretch/>
        </p:blipFill>
        <p:spPr>
          <a:xfrm>
            <a:off x="3048000" y="0"/>
            <a:ext cx="6096000" cy="45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02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6427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 bwMode="auto">
          <a:xfrm>
            <a:off x="0" y="3040063"/>
            <a:ext cx="3048000" cy="151033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47883"/>
            <a:ext cx="2689226" cy="672627"/>
          </a:xfrm>
        </p:spPr>
        <p:txBody>
          <a:bodyPr vert="horz"/>
          <a:lstStyle/>
          <a:p>
            <a:r>
              <a:rPr lang="ru-RU" dirty="0" smtClean="0"/>
              <a:t>Если подопечный </a:t>
            </a:r>
            <a:br>
              <a:rPr lang="ru-RU" dirty="0" smtClean="0"/>
            </a:br>
            <a:r>
              <a:rPr lang="ru-RU" dirty="0" smtClean="0"/>
              <a:t>не может сформулировать задачу, </a:t>
            </a:r>
            <a:r>
              <a:rPr lang="ru-RU" dirty="0" smtClean="0">
                <a:solidFill>
                  <a:schemeClr val="accent6"/>
                </a:solidFill>
              </a:rPr>
              <a:t>то помогает правило 5 почему. </a:t>
            </a:r>
            <a:r>
              <a:rPr lang="ru-RU" dirty="0" smtClean="0"/>
              <a:t>Этими «почему» выводим на нужную тему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89"/>
          <a:stretch/>
        </p:blipFill>
        <p:spPr>
          <a:xfrm>
            <a:off x="3048000" y="0"/>
            <a:ext cx="6096000" cy="4550400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 bwMode="auto">
          <a:xfrm>
            <a:off x="209931" y="3241233"/>
            <a:ext cx="1107996" cy="110799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442" y="3241233"/>
            <a:ext cx="213026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5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почему</a:t>
            </a:r>
            <a:endParaRPr lang="en-US" sz="3200" b="1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9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23475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2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15" name="Объект 1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3D307-C1CF-C159-9E01-8F641374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84B453-A711-E208-FC86-70A88054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5" name="Заголовок 10">
            <a:extLst>
              <a:ext uri="{FF2B5EF4-FFF2-40B4-BE49-F238E27FC236}">
                <a16:creationId xmlns:a16="http://schemas.microsoft.com/office/drawing/2014/main" id="{E6C4252D-AD38-15D2-616F-176A6AB1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2317751" cy="684889"/>
          </a:xfrm>
        </p:spPr>
        <p:txBody>
          <a:bodyPr vert="horz"/>
          <a:lstStyle/>
          <a:p>
            <a:r>
              <a:rPr lang="ru-RU" dirty="0" smtClean="0"/>
              <a:t>Как вы думаете, </a:t>
            </a:r>
            <a:br>
              <a:rPr lang="ru-RU" dirty="0" smtClean="0"/>
            </a:br>
            <a:r>
              <a:rPr lang="ru-RU" dirty="0" smtClean="0">
                <a:solidFill>
                  <a:schemeClr val="accent6"/>
                </a:solidFill>
              </a:rPr>
              <a:t>на какие грабли </a:t>
            </a:r>
            <a:r>
              <a:rPr lang="ru-RU" dirty="0" smtClean="0">
                <a:solidFill>
                  <a:schemeClr val="accent1"/>
                </a:solidFill>
              </a:rPr>
              <a:t>может наступить в своей работе ментор?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9BC55-818F-0804-D048-4DF1D6CAEF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7" r="10042"/>
          <a:stretch/>
        </p:blipFill>
        <p:spPr>
          <a:xfrm>
            <a:off x="3048000" y="0"/>
            <a:ext cx="6096000" cy="45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03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9516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>
                <a:solidFill>
                  <a:schemeClr val="accent6"/>
                </a:solidFill>
              </a:rPr>
              <a:t>Грабли</a:t>
            </a:r>
            <a:r>
              <a:rPr lang="ru-RU" dirty="0" smtClean="0"/>
              <a:t> ментора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358775" y="911795"/>
            <a:ext cx="4095681" cy="3570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kern="0" dirty="0" smtClean="0">
                <a:solidFill>
                  <a:schemeClr val="accent1"/>
                </a:solidFill>
              </a:rPr>
              <a:t>Навязывание</a:t>
            </a:r>
            <a:r>
              <a:rPr lang="ru-RU" kern="0" dirty="0" smtClean="0">
                <a:solidFill>
                  <a:schemeClr val="tx1"/>
                </a:solidFill>
              </a:rPr>
              <a:t> подопечному своего мнения</a:t>
            </a:r>
          </a:p>
          <a:p>
            <a:pPr marL="285750" indent="-28575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kern="0" dirty="0" smtClean="0">
                <a:solidFill>
                  <a:schemeClr val="accent1"/>
                </a:solidFill>
              </a:rPr>
              <a:t>Перегрузка подопечного </a:t>
            </a:r>
            <a:r>
              <a:rPr lang="ru-RU" kern="0" dirty="0" smtClean="0">
                <a:solidFill>
                  <a:schemeClr val="tx1"/>
                </a:solidFill>
              </a:rPr>
              <a:t>замечаниями и рекомендациями по широкому кругу вопросов</a:t>
            </a:r>
          </a:p>
          <a:p>
            <a:pPr marL="285750" indent="-28575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kern="0" dirty="0" smtClean="0">
                <a:solidFill>
                  <a:schemeClr val="accent1"/>
                </a:solidFill>
              </a:rPr>
              <a:t>Недостаточное внимание </a:t>
            </a:r>
            <a:r>
              <a:rPr lang="ru-RU" kern="0" dirty="0" smtClean="0">
                <a:solidFill>
                  <a:schemeClr val="tx1"/>
                </a:solidFill>
              </a:rPr>
              <a:t>к постановке задач и последующему контролю их исполнения</a:t>
            </a:r>
          </a:p>
          <a:p>
            <a:pPr marL="285750" indent="-28575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kern="0" dirty="0" smtClean="0">
                <a:solidFill>
                  <a:schemeClr val="tx1"/>
                </a:solidFill>
              </a:rPr>
              <a:t>Отсутствие </a:t>
            </a:r>
            <a:r>
              <a:rPr lang="ru-RU" kern="0" dirty="0" smtClean="0">
                <a:solidFill>
                  <a:schemeClr val="accent1"/>
                </a:solidFill>
              </a:rPr>
              <a:t>обратной связи</a:t>
            </a:r>
          </a:p>
          <a:p>
            <a:pPr marL="285750" indent="-28575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kern="0" dirty="0" smtClean="0">
                <a:solidFill>
                  <a:schemeClr val="tx1"/>
                </a:solidFill>
              </a:rPr>
              <a:t>Отсутствие </a:t>
            </a:r>
            <a:r>
              <a:rPr lang="ru-RU" kern="0" dirty="0" smtClean="0">
                <a:solidFill>
                  <a:schemeClr val="accent1"/>
                </a:solidFill>
              </a:rPr>
              <a:t>мотивации наставника / ментора,</a:t>
            </a:r>
            <a:r>
              <a:rPr lang="ru-RU" kern="0" dirty="0" smtClean="0">
                <a:solidFill>
                  <a:schemeClr val="tx1"/>
                </a:solidFill>
              </a:rPr>
              <a:t> формальное выполнение обязанностей</a:t>
            </a:r>
          </a:p>
          <a:p>
            <a:pPr marL="285750" indent="-28575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kern="0" dirty="0" smtClean="0">
                <a:solidFill>
                  <a:schemeClr val="tx1"/>
                </a:solidFill>
              </a:rPr>
              <a:t>Отсутствие </a:t>
            </a:r>
            <a:r>
              <a:rPr lang="ru-RU" kern="0" dirty="0" smtClean="0">
                <a:solidFill>
                  <a:schemeClr val="accent1"/>
                </a:solidFill>
              </a:rPr>
              <a:t>заинтересованности в судьбе </a:t>
            </a:r>
            <a:r>
              <a:rPr lang="ru-RU" kern="0" dirty="0" smtClean="0">
                <a:solidFill>
                  <a:schemeClr val="tx1"/>
                </a:solidFill>
              </a:rPr>
              <a:t>конкретного подопечного</a:t>
            </a:r>
            <a:endParaRPr lang="ru-RU" kern="0" dirty="0">
              <a:solidFill>
                <a:schemeClr val="tx1"/>
              </a:solidFill>
            </a:endParaRPr>
          </a:p>
        </p:txBody>
      </p:sp>
      <p:pic>
        <p:nvPicPr>
          <p:cNvPr id="10" name="object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67930" y="0"/>
            <a:ext cx="457607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7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72410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7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15" name="Объект 1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3D307-C1CF-C159-9E01-8F641374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84B453-A711-E208-FC86-70A88054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5" name="Заголовок 10">
            <a:extLst>
              <a:ext uri="{FF2B5EF4-FFF2-40B4-BE49-F238E27FC236}">
                <a16:creationId xmlns:a16="http://schemas.microsoft.com/office/drawing/2014/main" id="{E6C4252D-AD38-15D2-616F-176A6AB1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2442299" cy="684889"/>
          </a:xfrm>
        </p:spPr>
        <p:txBody>
          <a:bodyPr vert="horz"/>
          <a:lstStyle/>
          <a:p>
            <a:r>
              <a:rPr lang="ru-RU" dirty="0" smtClean="0"/>
              <a:t>Как вы думаете, </a:t>
            </a:r>
            <a:br>
              <a:rPr lang="ru-RU" dirty="0" smtClean="0"/>
            </a:br>
            <a:r>
              <a:rPr lang="ru-RU" dirty="0" smtClean="0">
                <a:solidFill>
                  <a:schemeClr val="accent1"/>
                </a:solidFill>
              </a:rPr>
              <a:t>как можно </a:t>
            </a:r>
            <a:r>
              <a:rPr lang="ru-RU" dirty="0" smtClean="0">
                <a:solidFill>
                  <a:schemeClr val="accent6"/>
                </a:solidFill>
              </a:rPr>
              <a:t>уберечься </a:t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accent6"/>
                </a:solidFill>
              </a:rPr>
              <a:t>от выгорания </a:t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в работе ментора?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9BC55-818F-0804-D048-4DF1D6CAEF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7" r="10042"/>
          <a:stretch/>
        </p:blipFill>
        <p:spPr>
          <a:xfrm>
            <a:off x="3048000" y="0"/>
            <a:ext cx="6096000" cy="45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65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8999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13" name="Объект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0" y="0"/>
            <a:ext cx="9144000" cy="4551363"/>
            <a:chOff x="0" y="857250"/>
            <a:chExt cx="9144000" cy="5143500"/>
          </a:xfrm>
        </p:grpSpPr>
        <p:sp>
          <p:nvSpPr>
            <p:cNvPr id="32" name="Полилиния 31"/>
            <p:cNvSpPr/>
            <p:nvPr/>
          </p:nvSpPr>
          <p:spPr bwMode="auto">
            <a:xfrm>
              <a:off x="0" y="857250"/>
              <a:ext cx="7125532" cy="5143500"/>
            </a:xfrm>
            <a:custGeom>
              <a:avLst/>
              <a:gdLst>
                <a:gd name="connsiteX0" fmla="*/ 6477579 w 7125532"/>
                <a:gd name="connsiteY0" fmla="*/ 0 h 5143500"/>
                <a:gd name="connsiteX1" fmla="*/ 7125532 w 7125532"/>
                <a:gd name="connsiteY1" fmla="*/ 0 h 5143500"/>
                <a:gd name="connsiteX2" fmla="*/ 7123144 w 7125532"/>
                <a:gd name="connsiteY2" fmla="*/ 36331 h 5143500"/>
                <a:gd name="connsiteX3" fmla="*/ 5167426 w 7125532"/>
                <a:gd name="connsiteY3" fmla="*/ 5104091 h 5143500"/>
                <a:gd name="connsiteX4" fmla="*/ 5134959 w 7125532"/>
                <a:gd name="connsiteY4" fmla="*/ 5143500 h 5143500"/>
                <a:gd name="connsiteX5" fmla="*/ 0 w 7125532"/>
                <a:gd name="connsiteY5" fmla="*/ 5143500 h 5143500"/>
                <a:gd name="connsiteX6" fmla="*/ 0 w 7125532"/>
                <a:gd name="connsiteY6" fmla="*/ 5083024 h 5143500"/>
                <a:gd name="connsiteX7" fmla="*/ 133414 w 7125532"/>
                <a:gd name="connsiteY7" fmla="*/ 5068695 h 5143500"/>
                <a:gd name="connsiteX8" fmla="*/ 6402823 w 7125532"/>
                <a:gd name="connsiteY8" fmla="*/ 273772 h 5143500"/>
                <a:gd name="connsiteX9" fmla="*/ 6477579 w 7125532"/>
                <a:gd name="connsiteY9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25532" h="5143500">
                  <a:moveTo>
                    <a:pt x="6477579" y="0"/>
                  </a:moveTo>
                  <a:lnTo>
                    <a:pt x="7125532" y="0"/>
                  </a:lnTo>
                  <a:lnTo>
                    <a:pt x="7123144" y="36331"/>
                  </a:lnTo>
                  <a:cubicBezTo>
                    <a:pt x="6952696" y="1978616"/>
                    <a:pt x="6241885" y="3736037"/>
                    <a:pt x="5167426" y="5104091"/>
                  </a:cubicBezTo>
                  <a:lnTo>
                    <a:pt x="5134959" y="5143500"/>
                  </a:lnTo>
                  <a:lnTo>
                    <a:pt x="0" y="5143500"/>
                  </a:lnTo>
                  <a:lnTo>
                    <a:pt x="0" y="5083024"/>
                  </a:lnTo>
                  <a:lnTo>
                    <a:pt x="133414" y="5068695"/>
                  </a:lnTo>
                  <a:cubicBezTo>
                    <a:pt x="3184649" y="4674629"/>
                    <a:pt x="5645096" y="2763039"/>
                    <a:pt x="6402823" y="273772"/>
                  </a:cubicBezTo>
                  <a:lnTo>
                    <a:pt x="6477579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37000">
                  <a:schemeClr val="accent5">
                    <a:alpha val="7000"/>
                  </a:schemeClr>
                </a:gs>
                <a:gs pos="78000">
                  <a:schemeClr val="tx2">
                    <a:alpha val="23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ru-RU" sz="1800" b="1" dirty="0">
                <a:latin typeface="Arial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0" y="857250"/>
              <a:ext cx="9144000" cy="51435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 dirty="0">
                <a:latin typeface="Arial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 bwMode="auto">
            <a:xfrm>
              <a:off x="2" y="857250"/>
              <a:ext cx="6477579" cy="5083024"/>
            </a:xfrm>
            <a:custGeom>
              <a:avLst/>
              <a:gdLst>
                <a:gd name="connsiteX0" fmla="*/ 0 w 6477579"/>
                <a:gd name="connsiteY0" fmla="*/ 0 h 5083024"/>
                <a:gd name="connsiteX1" fmla="*/ 6477579 w 6477579"/>
                <a:gd name="connsiteY1" fmla="*/ 0 h 5083024"/>
                <a:gd name="connsiteX2" fmla="*/ 6402823 w 6477579"/>
                <a:gd name="connsiteY2" fmla="*/ 273772 h 5083024"/>
                <a:gd name="connsiteX3" fmla="*/ 133414 w 6477579"/>
                <a:gd name="connsiteY3" fmla="*/ 5068695 h 5083024"/>
                <a:gd name="connsiteX4" fmla="*/ 0 w 6477579"/>
                <a:gd name="connsiteY4" fmla="*/ 5083024 h 5083024"/>
                <a:gd name="connsiteX5" fmla="*/ 0 w 6477579"/>
                <a:gd name="connsiteY5" fmla="*/ 0 h 50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579" h="5083024">
                  <a:moveTo>
                    <a:pt x="0" y="0"/>
                  </a:moveTo>
                  <a:lnTo>
                    <a:pt x="6477579" y="0"/>
                  </a:lnTo>
                  <a:lnTo>
                    <a:pt x="6402823" y="273772"/>
                  </a:lnTo>
                  <a:cubicBezTo>
                    <a:pt x="5645096" y="2763039"/>
                    <a:pt x="3184649" y="4674629"/>
                    <a:pt x="133414" y="5068695"/>
                  </a:cubicBezTo>
                  <a:lnTo>
                    <a:pt x="0" y="508302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44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132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 dirty="0">
                <a:latin typeface="Arial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 bwMode="auto">
            <a:xfrm>
              <a:off x="5134962" y="857250"/>
              <a:ext cx="3620145" cy="5143500"/>
            </a:xfrm>
            <a:custGeom>
              <a:avLst/>
              <a:gdLst>
                <a:gd name="connsiteX0" fmla="*/ 1990573 w 3620145"/>
                <a:gd name="connsiteY0" fmla="*/ 0 h 5143500"/>
                <a:gd name="connsiteX1" fmla="*/ 3620145 w 3620145"/>
                <a:gd name="connsiteY1" fmla="*/ 0 h 5143500"/>
                <a:gd name="connsiteX2" fmla="*/ 3610610 w 3620145"/>
                <a:gd name="connsiteY2" fmla="*/ 208493 h 5143500"/>
                <a:gd name="connsiteX3" fmla="*/ 2723216 w 3620145"/>
                <a:gd name="connsiteY3" fmla="*/ 4990195 h 5143500"/>
                <a:gd name="connsiteX4" fmla="*/ 2670201 w 3620145"/>
                <a:gd name="connsiteY4" fmla="*/ 5143500 h 5143500"/>
                <a:gd name="connsiteX5" fmla="*/ 0 w 3620145"/>
                <a:gd name="connsiteY5" fmla="*/ 5143500 h 5143500"/>
                <a:gd name="connsiteX6" fmla="*/ 32467 w 3620145"/>
                <a:gd name="connsiteY6" fmla="*/ 5104091 h 5143500"/>
                <a:gd name="connsiteX7" fmla="*/ 1988185 w 3620145"/>
                <a:gd name="connsiteY7" fmla="*/ 36331 h 5143500"/>
                <a:gd name="connsiteX8" fmla="*/ 1990573 w 3620145"/>
                <a:gd name="connsiteY8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20145" h="5143500">
                  <a:moveTo>
                    <a:pt x="1990573" y="0"/>
                  </a:moveTo>
                  <a:lnTo>
                    <a:pt x="3620145" y="0"/>
                  </a:lnTo>
                  <a:lnTo>
                    <a:pt x="3610610" y="208493"/>
                  </a:lnTo>
                  <a:cubicBezTo>
                    <a:pt x="3505719" y="1925804"/>
                    <a:pt x="3196193" y="3542529"/>
                    <a:pt x="2723216" y="4990195"/>
                  </a:cubicBezTo>
                  <a:lnTo>
                    <a:pt x="2670201" y="5143500"/>
                  </a:lnTo>
                  <a:lnTo>
                    <a:pt x="0" y="5143500"/>
                  </a:lnTo>
                  <a:lnTo>
                    <a:pt x="32467" y="5104091"/>
                  </a:lnTo>
                  <a:cubicBezTo>
                    <a:pt x="1106926" y="3736037"/>
                    <a:pt x="1817737" y="1978616"/>
                    <a:pt x="1988185" y="36331"/>
                  </a:cubicBezTo>
                  <a:lnTo>
                    <a:pt x="1990573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bg2">
                    <a:lumMod val="60000"/>
                    <a:lumOff val="40000"/>
                  </a:schemeClr>
                </a:gs>
                <a:gs pos="100000">
                  <a:schemeClr val="bg2"/>
                </a:gs>
              </a:gsLst>
              <a:lin ang="4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 dirty="0">
                <a:latin typeface="Arial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 bwMode="auto">
            <a:xfrm>
              <a:off x="7805160" y="857250"/>
              <a:ext cx="1338840" cy="5143500"/>
            </a:xfrm>
            <a:custGeom>
              <a:avLst/>
              <a:gdLst>
                <a:gd name="connsiteX0" fmla="*/ 949944 w 1338840"/>
                <a:gd name="connsiteY0" fmla="*/ 0 h 5143500"/>
                <a:gd name="connsiteX1" fmla="*/ 1338840 w 1338840"/>
                <a:gd name="connsiteY1" fmla="*/ 0 h 5143500"/>
                <a:gd name="connsiteX2" fmla="*/ 1338840 w 1338840"/>
                <a:gd name="connsiteY2" fmla="*/ 5143500 h 5143500"/>
                <a:gd name="connsiteX3" fmla="*/ 0 w 1338840"/>
                <a:gd name="connsiteY3" fmla="*/ 5143500 h 5143500"/>
                <a:gd name="connsiteX4" fmla="*/ 53015 w 1338840"/>
                <a:gd name="connsiteY4" fmla="*/ 4990195 h 5143500"/>
                <a:gd name="connsiteX5" fmla="*/ 940409 w 1338840"/>
                <a:gd name="connsiteY5" fmla="*/ 208493 h 5143500"/>
                <a:gd name="connsiteX6" fmla="*/ 949944 w 1338840"/>
                <a:gd name="connsiteY6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840" h="5143500">
                  <a:moveTo>
                    <a:pt x="949944" y="0"/>
                  </a:moveTo>
                  <a:lnTo>
                    <a:pt x="1338840" y="0"/>
                  </a:lnTo>
                  <a:lnTo>
                    <a:pt x="1338840" y="5143500"/>
                  </a:lnTo>
                  <a:lnTo>
                    <a:pt x="0" y="5143500"/>
                  </a:lnTo>
                  <a:lnTo>
                    <a:pt x="53015" y="4990195"/>
                  </a:lnTo>
                  <a:cubicBezTo>
                    <a:pt x="525992" y="3542529"/>
                    <a:pt x="835518" y="1925804"/>
                    <a:pt x="940409" y="208493"/>
                  </a:cubicBezTo>
                  <a:lnTo>
                    <a:pt x="949944" y="0"/>
                  </a:lnTo>
                  <a:close/>
                </a:path>
              </a:pathLst>
            </a:custGeom>
            <a:gradFill>
              <a:gsLst>
                <a:gs pos="98000">
                  <a:schemeClr val="bg2">
                    <a:lumMod val="60000"/>
                    <a:lumOff val="40000"/>
                  </a:schemeClr>
                </a:gs>
                <a:gs pos="17000">
                  <a:schemeClr val="bg2"/>
                </a:gs>
              </a:gsLst>
              <a:lin ang="198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36000" rIns="72000" bIns="36000" numCol="1" rtlCol="0" anchor="t" anchorCtr="0" compatLnSpc="1">
              <a:prstTxWarp prst="textNoShape">
                <a:avLst/>
              </a:prstTxWarp>
            </a:bodyPr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 dirty="0"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339724"/>
            <a:ext cx="6722746" cy="792164"/>
          </a:xfrm>
        </p:spPr>
        <p:txBody>
          <a:bodyPr vert="horz"/>
          <a:lstStyle/>
          <a:p>
            <a:r>
              <a:rPr lang="ru-RU" sz="2400" dirty="0" smtClean="0">
                <a:solidFill>
                  <a:schemeClr val="tx1"/>
                </a:solidFill>
              </a:rPr>
              <a:t>КОНСТАНТИН ВЛАДИМИРОВИЧ </a:t>
            </a:r>
            <a:r>
              <a:rPr lang="ru-RU" sz="2400" dirty="0" smtClean="0">
                <a:solidFill>
                  <a:schemeClr val="accent6"/>
                </a:solidFill>
              </a:rPr>
              <a:t>БЕЛКИН</a:t>
            </a:r>
            <a:br>
              <a:rPr lang="ru-RU" sz="2400" dirty="0" smtClean="0">
                <a:solidFill>
                  <a:schemeClr val="accent6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Советник </a:t>
            </a:r>
            <a:r>
              <a:rPr lang="ru-RU" sz="1400" b="0" dirty="0">
                <a:solidFill>
                  <a:schemeClr val="tx1"/>
                </a:solidFill>
              </a:rPr>
              <a:t>Генерального директора, Председателя правления, </a:t>
            </a:r>
            <a:r>
              <a:rPr lang="ru-RU" sz="1400" b="0" dirty="0" smtClean="0">
                <a:solidFill>
                  <a:schemeClr val="tx1"/>
                </a:solidFill>
              </a:rPr>
              <a:t/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400" b="0" dirty="0" smtClean="0">
                <a:solidFill>
                  <a:schemeClr val="tx1"/>
                </a:solidFill>
              </a:rPr>
              <a:t>Старший </a:t>
            </a:r>
            <a:r>
              <a:rPr lang="ru-RU" sz="1400" b="0" dirty="0">
                <a:solidFill>
                  <a:schemeClr val="tx1"/>
                </a:solidFill>
              </a:rPr>
              <a:t>ментор ООО </a:t>
            </a:r>
            <a:r>
              <a:rPr lang="ru-RU" sz="1400" b="0" dirty="0" smtClean="0">
                <a:solidFill>
                  <a:schemeClr val="tx1"/>
                </a:solidFill>
              </a:rPr>
              <a:t>«СИБУР»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4"/>
          </p:nvPr>
        </p:nvSpPr>
        <p:spPr>
          <a:xfrm>
            <a:off x="358774" y="1886608"/>
            <a:ext cx="2740027" cy="242154"/>
          </a:xfrm>
        </p:spPr>
        <p:txBody>
          <a:bodyPr vert="horz"/>
          <a:lstStyle/>
          <a:p>
            <a:pPr lvl="3" algn="r"/>
            <a:r>
              <a:rPr lang="ru-RU" dirty="0">
                <a:solidFill>
                  <a:schemeClr val="tx1"/>
                </a:solidFill>
              </a:rPr>
              <a:t>лет управленческого опыта от начальника смены завода до управляющего директора </a:t>
            </a:r>
            <a:r>
              <a:rPr lang="ru-RU" dirty="0" smtClean="0">
                <a:solidFill>
                  <a:schemeClr val="tx1"/>
                </a:solidFill>
              </a:rPr>
              <a:t> Компании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5"/>
          </p:nvPr>
        </p:nvSpPr>
        <p:spPr>
          <a:xfrm>
            <a:off x="681971" y="2716404"/>
            <a:ext cx="2416830" cy="399029"/>
          </a:xfrm>
        </p:spPr>
        <p:txBody>
          <a:bodyPr vert="horz"/>
          <a:lstStyle/>
          <a:p>
            <a:pPr lvl="3" algn="r"/>
            <a:r>
              <a:rPr lang="ru-RU" dirty="0">
                <a:solidFill>
                  <a:schemeClr val="tx1"/>
                </a:solidFill>
              </a:rPr>
              <a:t>подопечных, руководителей Компании среднего звена  и сотрудников уровня функциональных </a:t>
            </a:r>
            <a:r>
              <a:rPr lang="ru-RU" dirty="0" smtClean="0">
                <a:solidFill>
                  <a:schemeClr val="tx1"/>
                </a:solidFill>
              </a:rPr>
              <a:t>директоров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6"/>
          </p:nvPr>
        </p:nvSpPr>
        <p:spPr>
          <a:xfrm>
            <a:off x="1524000" y="3743591"/>
            <a:ext cx="1574801" cy="209220"/>
          </a:xfrm>
        </p:spPr>
        <p:txBody>
          <a:bodyPr vert="horz"/>
          <a:lstStyle/>
          <a:p>
            <a:pPr lvl="3" algn="r"/>
            <a:r>
              <a:rPr lang="ru-RU" dirty="0" err="1">
                <a:solidFill>
                  <a:schemeClr val="tx1"/>
                </a:solidFill>
              </a:rPr>
              <a:t>коуч</a:t>
            </a:r>
            <a:r>
              <a:rPr lang="ru-RU" dirty="0">
                <a:solidFill>
                  <a:schemeClr val="tx1"/>
                </a:solidFill>
              </a:rPr>
              <a:t> и менторских </a:t>
            </a:r>
            <a:r>
              <a:rPr lang="ru-RU" dirty="0" smtClean="0">
                <a:solidFill>
                  <a:schemeClr val="tx1"/>
                </a:solidFill>
              </a:rPr>
              <a:t>сессий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52"/>
          </p:nvPr>
        </p:nvSpPr>
        <p:spPr>
          <a:xfrm>
            <a:off x="2666801" y="1508957"/>
            <a:ext cx="432000" cy="360000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38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54"/>
          </p:nvPr>
        </p:nvSpPr>
        <p:spPr>
          <a:xfrm>
            <a:off x="2666801" y="2338257"/>
            <a:ext cx="432000" cy="360000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40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56"/>
          </p:nvPr>
        </p:nvSpPr>
        <p:spPr>
          <a:xfrm>
            <a:off x="2483521" y="3343075"/>
            <a:ext cx="615280" cy="360000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872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16" y="995888"/>
            <a:ext cx="2366220" cy="3555475"/>
          </a:xfrm>
          <a:prstGeom prst="rect">
            <a:avLst/>
          </a:prstGeom>
          <a:effectLst>
            <a:outerShdw blurRad="228600" dist="76200" dir="16200000" sx="101000" sy="101000" rotWithShape="0">
              <a:schemeClr val="accent4">
                <a:lumMod val="50000"/>
                <a:alpha val="40000"/>
              </a:schemeClr>
            </a:outerShdw>
          </a:effectLst>
        </p:spPr>
      </p:pic>
      <p:sp>
        <p:nvSpPr>
          <p:cNvPr id="21" name="Текст 4"/>
          <p:cNvSpPr txBox="1">
            <a:spLocks/>
          </p:cNvSpPr>
          <p:nvPr/>
        </p:nvSpPr>
        <p:spPr>
          <a:xfrm>
            <a:off x="6104158" y="1886607"/>
            <a:ext cx="185111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3" defTabSz="914400"/>
            <a:r>
              <a:rPr lang="ru-RU" kern="0" dirty="0">
                <a:solidFill>
                  <a:schemeClr val="tx1"/>
                </a:solidFill>
              </a:rPr>
              <a:t>часов </a:t>
            </a:r>
            <a:r>
              <a:rPr lang="ru-RU" kern="0" dirty="0" err="1">
                <a:solidFill>
                  <a:schemeClr val="tx1"/>
                </a:solidFill>
              </a:rPr>
              <a:t>коучинга</a:t>
            </a:r>
            <a:r>
              <a:rPr lang="ru-RU" kern="0" dirty="0">
                <a:solidFill>
                  <a:schemeClr val="tx1"/>
                </a:solidFill>
              </a:rPr>
              <a:t> и </a:t>
            </a:r>
            <a:r>
              <a:rPr lang="ru-RU" kern="0" dirty="0" err="1" smtClean="0">
                <a:solidFill>
                  <a:schemeClr val="tx1"/>
                </a:solidFill>
              </a:rPr>
              <a:t>менторинга</a:t>
            </a: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22" name="Текст 5"/>
          <p:cNvSpPr txBox="1">
            <a:spLocks/>
          </p:cNvSpPr>
          <p:nvPr/>
        </p:nvSpPr>
        <p:spPr>
          <a:xfrm>
            <a:off x="6104158" y="2716404"/>
            <a:ext cx="2302044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3" defTabSz="914400"/>
            <a:r>
              <a:rPr lang="ru-RU" kern="0" dirty="0" smtClean="0">
                <a:solidFill>
                  <a:schemeClr val="tx1"/>
                </a:solidFill>
              </a:rPr>
              <a:t>ведущий </a:t>
            </a:r>
            <a:r>
              <a:rPr lang="ru-RU" kern="0" dirty="0">
                <a:solidFill>
                  <a:schemeClr val="tx1"/>
                </a:solidFill>
              </a:rPr>
              <a:t>более </a:t>
            </a:r>
            <a:r>
              <a:rPr lang="ru-RU" kern="0" dirty="0" smtClean="0">
                <a:solidFill>
                  <a:schemeClr val="tx1"/>
                </a:solidFill>
              </a:rPr>
              <a:t>45-ти Управленческих мастерских </a:t>
            </a:r>
            <a:r>
              <a:rPr lang="ru-RU" kern="0" dirty="0">
                <a:solidFill>
                  <a:schemeClr val="tx1"/>
                </a:solidFill>
              </a:rPr>
              <a:t>корпоративного уровня</a:t>
            </a:r>
          </a:p>
        </p:txBody>
      </p:sp>
      <p:sp>
        <p:nvSpPr>
          <p:cNvPr id="23" name="Текст 6"/>
          <p:cNvSpPr txBox="1">
            <a:spLocks/>
          </p:cNvSpPr>
          <p:nvPr/>
        </p:nvSpPr>
        <p:spPr>
          <a:xfrm>
            <a:off x="6089924" y="3093413"/>
            <a:ext cx="2316278" cy="130035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171450" lvl="3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kern="0" dirty="0" smtClean="0">
                <a:solidFill>
                  <a:schemeClr val="tx1"/>
                </a:solidFill>
              </a:rPr>
              <a:t>Картина </a:t>
            </a:r>
            <a:r>
              <a:rPr lang="ru-RU" kern="0" dirty="0">
                <a:solidFill>
                  <a:schemeClr val="tx1"/>
                </a:solidFill>
              </a:rPr>
              <a:t>мира </a:t>
            </a:r>
            <a:r>
              <a:rPr lang="ru-RU" kern="0" dirty="0" smtClean="0">
                <a:solidFill>
                  <a:schemeClr val="tx1"/>
                </a:solidFill>
              </a:rPr>
              <a:t>лидера </a:t>
            </a:r>
            <a:endParaRPr lang="ru-RU" kern="0" dirty="0">
              <a:solidFill>
                <a:schemeClr val="tx1"/>
              </a:solidFill>
            </a:endParaRPr>
          </a:p>
          <a:p>
            <a:pPr marL="171450" lvl="3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kern="0" dirty="0" err="1" smtClean="0">
                <a:solidFill>
                  <a:schemeClr val="tx1"/>
                </a:solidFill>
              </a:rPr>
              <a:t>Менторинг</a:t>
            </a:r>
            <a:r>
              <a:rPr lang="ru-RU" kern="0" dirty="0" smtClean="0">
                <a:solidFill>
                  <a:schemeClr val="tx1"/>
                </a:solidFill>
              </a:rPr>
              <a:t> – развивающее наставничество </a:t>
            </a:r>
          </a:p>
          <a:p>
            <a:pPr marL="171450" lvl="3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chemeClr val="tx1"/>
                </a:solidFill>
              </a:rPr>
              <a:t>Работа с выгоранием</a:t>
            </a:r>
          </a:p>
          <a:p>
            <a:pPr marL="171450" lvl="3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kern="0" dirty="0" err="1" smtClean="0">
                <a:solidFill>
                  <a:schemeClr val="tx1"/>
                </a:solidFill>
              </a:rPr>
              <a:t>Сторителлинг</a:t>
            </a:r>
            <a:r>
              <a:rPr lang="ru-RU" kern="0" dirty="0" smtClean="0">
                <a:solidFill>
                  <a:schemeClr val="tx1"/>
                </a:solidFill>
              </a:rPr>
              <a:t> – искусство рассказывания историй</a:t>
            </a:r>
            <a:endParaRPr lang="ru-RU" kern="0" dirty="0">
              <a:solidFill>
                <a:schemeClr val="tx1"/>
              </a:solidFill>
            </a:endParaRPr>
          </a:p>
          <a:p>
            <a:pPr marL="171450" lvl="3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kern="0" dirty="0" smtClean="0">
                <a:solidFill>
                  <a:schemeClr val="tx1"/>
                </a:solidFill>
              </a:rPr>
              <a:t>Семья </a:t>
            </a:r>
            <a:r>
              <a:rPr lang="ru-RU" kern="0" dirty="0">
                <a:solidFill>
                  <a:schemeClr val="tx1"/>
                </a:solidFill>
              </a:rPr>
              <a:t>как ресурс </a:t>
            </a:r>
            <a:r>
              <a:rPr lang="ru-RU" kern="0" dirty="0" smtClean="0">
                <a:solidFill>
                  <a:schemeClr val="tx1"/>
                </a:solidFill>
              </a:rPr>
              <a:t>жизнестойкости</a:t>
            </a:r>
          </a:p>
          <a:p>
            <a:pPr marL="171450" lvl="3" indent="-171450" defTabSz="91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kern="0" dirty="0" smtClean="0">
                <a:solidFill>
                  <a:schemeClr val="tx1"/>
                </a:solidFill>
              </a:rPr>
              <a:t>Безопасность без компромиссов</a:t>
            </a: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24" name="Текст 7"/>
          <p:cNvSpPr txBox="1">
            <a:spLocks/>
          </p:cNvSpPr>
          <p:nvPr/>
        </p:nvSpPr>
        <p:spPr>
          <a:xfrm>
            <a:off x="6104158" y="1508957"/>
            <a:ext cx="897665" cy="36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4000" b="1">
                <a:solidFill>
                  <a:schemeClr val="tx2"/>
                </a:solidFill>
                <a:latin typeface="+mn-lt"/>
              </a:defRPr>
            </a:lvl2pPr>
            <a:lvl3pPr marL="0" indent="0" algn="ctr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4000">
                <a:solidFill>
                  <a:schemeClr val="tx2"/>
                </a:solidFill>
                <a:latin typeface="+mn-lt"/>
              </a:defRPr>
            </a:lvl3pPr>
            <a:lvl4pPr marL="0" indent="0" algn="ctr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4000">
                <a:solidFill>
                  <a:schemeClr val="tx2"/>
                </a:solidFill>
                <a:latin typeface="+mn-lt"/>
              </a:defRPr>
            </a:lvl4pPr>
            <a:lvl5pPr marL="0" indent="0" algn="ctr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400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914400"/>
            <a:r>
              <a:rPr lang="ru-RU" sz="2800" kern="0" dirty="0" smtClean="0">
                <a:solidFill>
                  <a:schemeClr val="tx1"/>
                </a:solidFill>
              </a:rPr>
              <a:t>1153</a:t>
            </a:r>
            <a:endParaRPr lang="en-US" sz="2800" kern="0" dirty="0">
              <a:solidFill>
                <a:schemeClr val="tx1"/>
              </a:solidFill>
            </a:endParaRPr>
          </a:p>
        </p:txBody>
      </p:sp>
      <p:sp>
        <p:nvSpPr>
          <p:cNvPr id="25" name="Текст 8"/>
          <p:cNvSpPr txBox="1">
            <a:spLocks/>
          </p:cNvSpPr>
          <p:nvPr/>
        </p:nvSpPr>
        <p:spPr>
          <a:xfrm>
            <a:off x="6104158" y="2338257"/>
            <a:ext cx="432000" cy="36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4000" b="1">
                <a:solidFill>
                  <a:schemeClr val="tx2"/>
                </a:solidFill>
                <a:latin typeface="+mn-lt"/>
              </a:defRPr>
            </a:lvl2pPr>
            <a:lvl3pPr marL="0" indent="0" algn="ctr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4000">
                <a:solidFill>
                  <a:schemeClr val="tx2"/>
                </a:solidFill>
                <a:latin typeface="+mn-lt"/>
              </a:defRPr>
            </a:lvl3pPr>
            <a:lvl4pPr marL="0" indent="0" algn="ctr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4000">
                <a:solidFill>
                  <a:schemeClr val="tx2"/>
                </a:solidFill>
                <a:latin typeface="+mn-lt"/>
              </a:defRPr>
            </a:lvl4pPr>
            <a:lvl5pPr marL="0" indent="0" algn="ctr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400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914400"/>
            <a:r>
              <a:rPr lang="ru-RU" sz="2800" kern="0" dirty="0" smtClean="0">
                <a:solidFill>
                  <a:schemeClr val="tx1"/>
                </a:solidFill>
              </a:rPr>
              <a:t>45</a:t>
            </a:r>
            <a:endParaRPr lang="en-US" sz="2800" kern="0" dirty="0">
              <a:solidFill>
                <a:schemeClr val="tx1"/>
              </a:solidFill>
            </a:endParaRPr>
          </a:p>
        </p:txBody>
      </p:sp>
      <p:sp>
        <p:nvSpPr>
          <p:cNvPr id="42" name="Google Shape;205;p2"/>
          <p:cNvSpPr txBox="1"/>
          <p:nvPr/>
        </p:nvSpPr>
        <p:spPr>
          <a:xfrm>
            <a:off x="681971" y="4611511"/>
            <a:ext cx="6533551" cy="44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00" rIns="0" bIns="0" anchor="t" anchorCtr="0">
            <a:spAutoFit/>
          </a:bodyPr>
          <a:lstStyle/>
          <a:p>
            <a:pPr defTabSz="1828800">
              <a:lnSpc>
                <a:spcPct val="116428"/>
              </a:lnSpc>
            </a:pPr>
            <a:r>
              <a:rPr lang="ru-RU" sz="800" b="1" dirty="0" smtClean="0">
                <a:ea typeface="Roboto"/>
                <a:cs typeface="Roboto"/>
                <a:sym typeface="Roboto"/>
              </a:rPr>
              <a:t>Сентябрь 2019 </a:t>
            </a:r>
            <a:r>
              <a:rPr lang="ru-RU" sz="800" b="1" dirty="0">
                <a:ea typeface="Roboto"/>
                <a:cs typeface="Roboto"/>
                <a:sym typeface="Roboto"/>
              </a:rPr>
              <a:t>г</a:t>
            </a:r>
            <a:r>
              <a:rPr lang="ru-RU" sz="800" b="1" dirty="0" smtClean="0">
                <a:ea typeface="Roboto"/>
                <a:cs typeface="Roboto"/>
                <a:sym typeface="Roboto"/>
              </a:rPr>
              <a:t>. - </a:t>
            </a:r>
            <a:r>
              <a:rPr lang="ru-RU" sz="800" b="1" dirty="0">
                <a:ea typeface="Roboto"/>
                <a:cs typeface="Roboto"/>
                <a:sym typeface="Roboto"/>
              </a:rPr>
              <a:t>сертифицированный </a:t>
            </a:r>
            <a:r>
              <a:rPr lang="ru-RU" sz="800" b="1" dirty="0" err="1">
                <a:ea typeface="Roboto"/>
                <a:cs typeface="Roboto"/>
                <a:sym typeface="Roboto"/>
              </a:rPr>
              <a:t>коуч</a:t>
            </a:r>
            <a:r>
              <a:rPr lang="ru-RU" sz="800" b="1" dirty="0">
                <a:ea typeface="Roboto"/>
                <a:cs typeface="Roboto"/>
                <a:sym typeface="Roboto"/>
              </a:rPr>
              <a:t> по международному стандарту ICF (</a:t>
            </a:r>
            <a:r>
              <a:rPr lang="ru-RU" sz="800" b="1" dirty="0" err="1">
                <a:ea typeface="Roboto"/>
                <a:cs typeface="Roboto"/>
                <a:sym typeface="Roboto"/>
              </a:rPr>
              <a:t>International</a:t>
            </a:r>
            <a:r>
              <a:rPr lang="ru-RU" sz="800" b="1" dirty="0">
                <a:ea typeface="Roboto"/>
                <a:cs typeface="Roboto"/>
                <a:sym typeface="Roboto"/>
              </a:rPr>
              <a:t> </a:t>
            </a:r>
            <a:r>
              <a:rPr lang="ru-RU" sz="800" b="1" dirty="0" err="1">
                <a:ea typeface="Roboto"/>
                <a:cs typeface="Roboto"/>
                <a:sym typeface="Roboto"/>
              </a:rPr>
              <a:t>University</a:t>
            </a:r>
            <a:r>
              <a:rPr lang="ru-RU" sz="800" b="1" dirty="0">
                <a:ea typeface="Roboto"/>
                <a:cs typeface="Roboto"/>
                <a:sym typeface="Roboto"/>
              </a:rPr>
              <a:t> </a:t>
            </a:r>
            <a:r>
              <a:rPr lang="ru-RU" sz="800" b="1" dirty="0" smtClean="0">
                <a:ea typeface="Roboto"/>
                <a:cs typeface="Roboto"/>
                <a:sym typeface="Roboto"/>
              </a:rPr>
              <a:t>«</a:t>
            </a:r>
            <a:r>
              <a:rPr lang="ru-RU" sz="800" b="1" dirty="0" err="1" smtClean="0">
                <a:ea typeface="Roboto"/>
                <a:cs typeface="Roboto"/>
                <a:sym typeface="Roboto"/>
              </a:rPr>
              <a:t>Global</a:t>
            </a:r>
            <a:r>
              <a:rPr lang="ru-RU" sz="800" b="1" dirty="0" smtClean="0">
                <a:ea typeface="Roboto"/>
                <a:cs typeface="Roboto"/>
                <a:sym typeface="Roboto"/>
              </a:rPr>
              <a:t> </a:t>
            </a:r>
            <a:r>
              <a:rPr lang="ru-RU" sz="800" b="1" dirty="0" err="1" smtClean="0">
                <a:ea typeface="Roboto"/>
                <a:cs typeface="Roboto"/>
                <a:sym typeface="Roboto"/>
              </a:rPr>
              <a:t>Coaching</a:t>
            </a:r>
            <a:r>
              <a:rPr lang="ru-RU" sz="800" b="1" dirty="0" smtClean="0">
                <a:ea typeface="Roboto"/>
                <a:cs typeface="Roboto"/>
                <a:sym typeface="Roboto"/>
              </a:rPr>
              <a:t>»), декабрь 2022 г. – сертифицированный профессиональный бизнес-</a:t>
            </a:r>
            <a:r>
              <a:rPr lang="ru-RU" sz="800" b="1" dirty="0" err="1" smtClean="0">
                <a:ea typeface="Roboto"/>
                <a:cs typeface="Roboto"/>
                <a:sym typeface="Roboto"/>
              </a:rPr>
              <a:t>коуч</a:t>
            </a:r>
            <a:r>
              <a:rPr lang="ru-RU" sz="800" b="1" dirty="0" smtClean="0">
                <a:ea typeface="Roboto"/>
                <a:cs typeface="Roboto"/>
                <a:sym typeface="Roboto"/>
              </a:rPr>
              <a:t> (стандарт РФ)</a:t>
            </a:r>
            <a:endParaRPr lang="ru-RU" sz="800" b="1" dirty="0">
              <a:ea typeface="Roboto"/>
              <a:cs typeface="Roboto"/>
              <a:sym typeface="Roboto"/>
            </a:endParaRPr>
          </a:p>
          <a:p>
            <a:pPr defTabSz="1828800">
              <a:lnSpc>
                <a:spcPct val="116428"/>
              </a:lnSpc>
            </a:pPr>
            <a:r>
              <a:rPr lang="ru-RU" sz="800" b="1" dirty="0">
                <a:ea typeface="Roboto"/>
                <a:cs typeface="Roboto"/>
                <a:sym typeface="Roboto"/>
              </a:rPr>
              <a:t>Член Экспертного совета АМК «Национальная Федерация профессиональных менторов и </a:t>
            </a:r>
            <a:r>
              <a:rPr lang="ru-RU" sz="800" b="1" dirty="0" err="1">
                <a:ea typeface="Roboto"/>
                <a:cs typeface="Roboto"/>
                <a:sym typeface="Roboto"/>
              </a:rPr>
              <a:t>коучей</a:t>
            </a:r>
            <a:r>
              <a:rPr lang="ru-RU" sz="800" b="1" dirty="0">
                <a:ea typeface="Roboto"/>
                <a:cs typeface="Roboto"/>
                <a:sym typeface="Roboto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9362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8251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8122" y="347883"/>
            <a:ext cx="2361235" cy="672627"/>
          </a:xfrm>
        </p:spPr>
        <p:txBody>
          <a:bodyPr vert="horz"/>
          <a:lstStyle/>
          <a:p>
            <a:r>
              <a:rPr lang="ru-RU" dirty="0" smtClean="0"/>
              <a:t>Реверсивный </a:t>
            </a:r>
            <a:r>
              <a:rPr lang="ru-RU" dirty="0" err="1" smtClean="0"/>
              <a:t>менторинг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или </a:t>
            </a:r>
            <a:br>
              <a:rPr lang="ru-RU" dirty="0" smtClean="0"/>
            </a:br>
            <a:r>
              <a:rPr lang="ru-RU" dirty="0" smtClean="0">
                <a:solidFill>
                  <a:schemeClr val="accent6"/>
                </a:solidFill>
              </a:rPr>
              <a:t>как подопечный может поддержать</a:t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/>
              <a:t>своего ментора ?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5" name="object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269727" cy="45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12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3076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4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15" name="Объект 1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9BC55-818F-0804-D048-4DF1D6CAEF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" t="6498" r="6935" b="24454"/>
          <a:stretch/>
        </p:blipFill>
        <p:spPr>
          <a:xfrm>
            <a:off x="0" y="0"/>
            <a:ext cx="9144000" cy="4551363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3D307-C1CF-C159-9E01-8F641374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84B453-A711-E208-FC86-70A88054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0" y="0"/>
            <a:ext cx="8681013" cy="4550400"/>
          </a:xfrm>
          <a:prstGeom prst="rect">
            <a:avLst/>
          </a:prstGeom>
          <a:gradFill>
            <a:gsLst>
              <a:gs pos="1100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>
                  <a:alpha val="30000"/>
                </a:schemeClr>
              </a:gs>
              <a:gs pos="100000">
                <a:schemeClr val="tx2">
                  <a:alpha val="62000"/>
                </a:schemeClr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Заголовок 10">
            <a:extLst>
              <a:ext uri="{FF2B5EF4-FFF2-40B4-BE49-F238E27FC236}">
                <a16:creationId xmlns:a16="http://schemas.microsoft.com/office/drawing/2014/main" id="{E6C4252D-AD38-15D2-616F-176A6AB1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2442299" cy="684889"/>
          </a:xfrm>
        </p:spPr>
        <p:txBody>
          <a:bodyPr vert="horz"/>
          <a:lstStyle/>
          <a:p>
            <a:r>
              <a:rPr lang="ru-RU" sz="3200" dirty="0" smtClean="0">
                <a:solidFill>
                  <a:schemeClr val="bg1"/>
                </a:solidFill>
              </a:rPr>
              <a:t>Ваши вопросы?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40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9205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8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6096000" y="0"/>
            <a:ext cx="3047999" cy="30400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771D0C-379C-F1E0-DBA5-32FB7D408B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2" t="1793" r="8523" b="2145"/>
          <a:stretch/>
        </p:blipFill>
        <p:spPr>
          <a:xfrm>
            <a:off x="0" y="0"/>
            <a:ext cx="6096000" cy="4551363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B8E6FC-564D-CB67-4B8B-41DA5DCE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6275ED-8DAA-FD1A-5720-E97B4D80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DD703E-77BC-350A-060A-F3C17C71E2EC}"/>
              </a:ext>
            </a:extLst>
          </p:cNvPr>
          <p:cNvSpPr/>
          <p:nvPr/>
        </p:nvSpPr>
        <p:spPr bwMode="auto">
          <a:xfrm>
            <a:off x="0" y="0"/>
            <a:ext cx="6096000" cy="1909824"/>
          </a:xfrm>
          <a:prstGeom prst="rect">
            <a:avLst/>
          </a:prstGeom>
          <a:gradFill>
            <a:gsLst>
              <a:gs pos="11000">
                <a:schemeClr val="accent1">
                  <a:lumMod val="5000"/>
                  <a:lumOff val="95000"/>
                  <a:alpha val="0"/>
                </a:schemeClr>
              </a:gs>
              <a:gs pos="55000">
                <a:schemeClr val="accent5">
                  <a:alpha val="23000"/>
                </a:schemeClr>
              </a:gs>
              <a:gs pos="100000">
                <a:schemeClr val="tx2">
                  <a:alpha val="60000"/>
                </a:schemeClr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800" b="1">
              <a:latin typeface="Arial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CED70C7-AC66-EDE6-C44C-9F8F0130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82285"/>
            <a:ext cx="5405418" cy="672627"/>
          </a:xfrm>
        </p:spPr>
        <p:txBody>
          <a:bodyPr vert="horz" anchor="t"/>
          <a:lstStyle/>
          <a:p>
            <a:r>
              <a:rPr lang="ru-RU" sz="2400" dirty="0">
                <a:solidFill>
                  <a:schemeClr val="bg1"/>
                </a:solidFill>
              </a:rPr>
              <a:t>СПАСИБО ЗА ОБРАТНУЮ СВЯЗЬ!</a:t>
            </a:r>
          </a:p>
        </p:txBody>
      </p:sp>
      <p:pic>
        <p:nvPicPr>
          <p:cNvPr id="10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59280" y="536708"/>
            <a:ext cx="1921438" cy="1966647"/>
          </a:xfrm>
          <a:prstGeom prst="rect">
            <a:avLst/>
          </a:prstGeom>
        </p:spPr>
      </p:pic>
      <p:sp>
        <p:nvSpPr>
          <p:cNvPr id="11" name="object 6"/>
          <p:cNvSpPr txBox="1"/>
          <p:nvPr/>
        </p:nvSpPr>
        <p:spPr>
          <a:xfrm>
            <a:off x="6650078" y="2603248"/>
            <a:ext cx="2052000" cy="24365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5"/>
              </a:lnSpc>
            </a:pPr>
            <a:r>
              <a:rPr sz="1600" spc="-10" dirty="0">
                <a:solidFill>
                  <a:schemeClr val="bg1"/>
                </a:solidFill>
                <a:cs typeface="Calibri"/>
              </a:rPr>
              <a:t>https://clck.ru/RNPQ9</a:t>
            </a:r>
            <a:endParaRPr sz="1600" dirty="0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17" name="Группа 16"/>
          <p:cNvGrpSpPr>
            <a:grpSpLocks noChangeAspect="1"/>
          </p:cNvGrpSpPr>
          <p:nvPr/>
        </p:nvGrpSpPr>
        <p:grpSpPr>
          <a:xfrm>
            <a:off x="7621198" y="3028563"/>
            <a:ext cx="1522802" cy="1522800"/>
            <a:chOff x="1951174" y="4132044"/>
            <a:chExt cx="1332000" cy="1332000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1951174" y="4132044"/>
              <a:ext cx="1332000" cy="1332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sz="1350" b="1">
                <a:latin typeface="Arial" charset="0"/>
              </a:endParaRPr>
            </a:p>
          </p:txBody>
        </p:sp>
        <p:sp>
          <p:nvSpPr>
            <p:cNvPr id="19" name="Кольцо 18"/>
            <p:cNvSpPr>
              <a:spLocks noChangeAspect="1"/>
            </p:cNvSpPr>
            <p:nvPr/>
          </p:nvSpPr>
          <p:spPr bwMode="auto">
            <a:xfrm>
              <a:off x="2058593" y="4239463"/>
              <a:ext cx="1117161" cy="1117161"/>
            </a:xfrm>
            <a:prstGeom prst="donut">
              <a:avLst>
                <a:gd name="adj" fmla="val 29966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sz="1350" b="1">
                <a:latin typeface="Arial" charset="0"/>
              </a:endParaRPr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 bwMode="auto">
            <a:xfrm>
              <a:off x="2380851" y="4561721"/>
              <a:ext cx="472645" cy="47264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sz="1350" b="1">
                <a:latin typeface="Arial" charset="0"/>
              </a:endParaRPr>
            </a:p>
          </p:txBody>
        </p:sp>
      </p:grpSp>
      <p:grpSp>
        <p:nvGrpSpPr>
          <p:cNvPr id="21" name="Группа 20"/>
          <p:cNvGrpSpPr>
            <a:grpSpLocks noChangeAspect="1"/>
          </p:cNvGrpSpPr>
          <p:nvPr/>
        </p:nvGrpSpPr>
        <p:grpSpPr>
          <a:xfrm>
            <a:off x="6096000" y="3028563"/>
            <a:ext cx="1522804" cy="1522800"/>
            <a:chOff x="4975993" y="2962491"/>
            <a:chExt cx="837002" cy="837000"/>
          </a:xfrm>
        </p:grpSpPr>
        <p:sp>
          <p:nvSpPr>
            <p:cNvPr id="22" name="Прямоугольник 21"/>
            <p:cNvSpPr>
              <a:spLocks noChangeAspect="1"/>
            </p:cNvSpPr>
            <p:nvPr/>
          </p:nvSpPr>
          <p:spPr bwMode="auto">
            <a:xfrm>
              <a:off x="4975993" y="2962491"/>
              <a:ext cx="837001" cy="83700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sz="1350" b="1">
                <a:latin typeface="Arial" charset="0"/>
              </a:endParaRPr>
            </a:p>
          </p:txBody>
        </p:sp>
        <p:sp>
          <p:nvSpPr>
            <p:cNvPr id="23" name="Полилиния 22"/>
            <p:cNvSpPr>
              <a:spLocks noChangeAspect="1"/>
            </p:cNvSpPr>
            <p:nvPr/>
          </p:nvSpPr>
          <p:spPr bwMode="auto">
            <a:xfrm>
              <a:off x="4975994" y="2962491"/>
              <a:ext cx="837001" cy="837000"/>
            </a:xfrm>
            <a:custGeom>
              <a:avLst/>
              <a:gdLst>
                <a:gd name="connsiteX0" fmla="*/ 417006 w 837001"/>
                <a:gd name="connsiteY0" fmla="*/ 0 h 837000"/>
                <a:gd name="connsiteX1" fmla="*/ 419995 w 837001"/>
                <a:gd name="connsiteY1" fmla="*/ 0 h 837000"/>
                <a:gd name="connsiteX2" fmla="*/ 837001 w 837001"/>
                <a:gd name="connsiteY2" fmla="*/ 502220 h 837000"/>
                <a:gd name="connsiteX3" fmla="*/ 837001 w 837001"/>
                <a:gd name="connsiteY3" fmla="*/ 837000 h 837000"/>
                <a:gd name="connsiteX4" fmla="*/ 0 w 837001"/>
                <a:gd name="connsiteY4" fmla="*/ 837000 h 837000"/>
                <a:gd name="connsiteX5" fmla="*/ 0 w 837001"/>
                <a:gd name="connsiteY5" fmla="*/ 502219 h 83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7001" h="837000">
                  <a:moveTo>
                    <a:pt x="417006" y="0"/>
                  </a:moveTo>
                  <a:lnTo>
                    <a:pt x="419995" y="0"/>
                  </a:lnTo>
                  <a:lnTo>
                    <a:pt x="837001" y="502220"/>
                  </a:lnTo>
                  <a:lnTo>
                    <a:pt x="837001" y="837000"/>
                  </a:lnTo>
                  <a:lnTo>
                    <a:pt x="0" y="837000"/>
                  </a:lnTo>
                  <a:lnTo>
                    <a:pt x="0" y="502219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sz="1350" b="1">
                <a:latin typeface="Arial" charset="0"/>
              </a:endParaRPr>
            </a:p>
          </p:txBody>
        </p:sp>
        <p:sp>
          <p:nvSpPr>
            <p:cNvPr id="24" name="Равнобедренный треугольник 23"/>
            <p:cNvSpPr/>
            <p:nvPr/>
          </p:nvSpPr>
          <p:spPr bwMode="auto">
            <a:xfrm>
              <a:off x="4976009" y="3295491"/>
              <a:ext cx="836969" cy="5040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sz="1350" b="1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711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0897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6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 bwMode="auto">
          <a:xfrm>
            <a:off x="6090920" y="1527175"/>
            <a:ext cx="3053080" cy="3044825"/>
          </a:xfrm>
          <a:custGeom>
            <a:avLst/>
            <a:gdLst>
              <a:gd name="connsiteX0" fmla="*/ 0 w 3048307"/>
              <a:gd name="connsiteY0" fmla="*/ 0 h 3044825"/>
              <a:gd name="connsiteX1" fmla="*/ 3048307 w 3048307"/>
              <a:gd name="connsiteY1" fmla="*/ 0 h 3044825"/>
              <a:gd name="connsiteX2" fmla="*/ 3048307 w 3048307"/>
              <a:gd name="connsiteY2" fmla="*/ 3044825 h 3044825"/>
              <a:gd name="connsiteX3" fmla="*/ 0 w 3048307"/>
              <a:gd name="connsiteY3" fmla="*/ 3044825 h 3044825"/>
              <a:gd name="connsiteX4" fmla="*/ 0 w 3048307"/>
              <a:gd name="connsiteY4" fmla="*/ 0 h 3044825"/>
              <a:gd name="connsiteX0" fmla="*/ 4773 w 3053080"/>
              <a:gd name="connsiteY0" fmla="*/ 0 h 3044825"/>
              <a:gd name="connsiteX1" fmla="*/ 3053080 w 3053080"/>
              <a:gd name="connsiteY1" fmla="*/ 0 h 3044825"/>
              <a:gd name="connsiteX2" fmla="*/ 3053080 w 3053080"/>
              <a:gd name="connsiteY2" fmla="*/ 3044825 h 3044825"/>
              <a:gd name="connsiteX3" fmla="*/ 4773 w 3053080"/>
              <a:gd name="connsiteY3" fmla="*/ 3044825 h 3044825"/>
              <a:gd name="connsiteX4" fmla="*/ 0 w 3053080"/>
              <a:gd name="connsiteY4" fmla="*/ 1505585 h 3044825"/>
              <a:gd name="connsiteX5" fmla="*/ 4773 w 3053080"/>
              <a:gd name="connsiteY5" fmla="*/ 0 h 3044825"/>
              <a:gd name="connsiteX0" fmla="*/ 4773 w 3053080"/>
              <a:gd name="connsiteY0" fmla="*/ 0 h 3044825"/>
              <a:gd name="connsiteX1" fmla="*/ 1529080 w 3053080"/>
              <a:gd name="connsiteY1" fmla="*/ 1905 h 3044825"/>
              <a:gd name="connsiteX2" fmla="*/ 3053080 w 3053080"/>
              <a:gd name="connsiteY2" fmla="*/ 0 h 3044825"/>
              <a:gd name="connsiteX3" fmla="*/ 3053080 w 3053080"/>
              <a:gd name="connsiteY3" fmla="*/ 3044825 h 3044825"/>
              <a:gd name="connsiteX4" fmla="*/ 4773 w 3053080"/>
              <a:gd name="connsiteY4" fmla="*/ 3044825 h 3044825"/>
              <a:gd name="connsiteX5" fmla="*/ 0 w 3053080"/>
              <a:gd name="connsiteY5" fmla="*/ 1505585 h 3044825"/>
              <a:gd name="connsiteX6" fmla="*/ 4773 w 3053080"/>
              <a:gd name="connsiteY6" fmla="*/ 0 h 3044825"/>
              <a:gd name="connsiteX0" fmla="*/ 0 w 3053080"/>
              <a:gd name="connsiteY0" fmla="*/ 1505585 h 3044825"/>
              <a:gd name="connsiteX1" fmla="*/ 1529080 w 3053080"/>
              <a:gd name="connsiteY1" fmla="*/ 1905 h 3044825"/>
              <a:gd name="connsiteX2" fmla="*/ 3053080 w 3053080"/>
              <a:gd name="connsiteY2" fmla="*/ 0 h 3044825"/>
              <a:gd name="connsiteX3" fmla="*/ 3053080 w 3053080"/>
              <a:gd name="connsiteY3" fmla="*/ 3044825 h 3044825"/>
              <a:gd name="connsiteX4" fmla="*/ 4773 w 3053080"/>
              <a:gd name="connsiteY4" fmla="*/ 3044825 h 3044825"/>
              <a:gd name="connsiteX5" fmla="*/ 0 w 3053080"/>
              <a:gd name="connsiteY5" fmla="*/ 1505585 h 30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3080" h="3044825">
                <a:moveTo>
                  <a:pt x="0" y="1505585"/>
                </a:moveTo>
                <a:lnTo>
                  <a:pt x="1529080" y="1905"/>
                </a:lnTo>
                <a:lnTo>
                  <a:pt x="3053080" y="0"/>
                </a:lnTo>
                <a:lnTo>
                  <a:pt x="3053080" y="3044825"/>
                </a:lnTo>
                <a:lnTo>
                  <a:pt x="4773" y="3044825"/>
                </a:lnTo>
                <a:lnTo>
                  <a:pt x="0" y="1505585"/>
                </a:lnTo>
                <a:close/>
              </a:path>
            </a:pathLst>
          </a:cu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22" t="1099" r="3804"/>
          <a:stretch/>
        </p:blipFill>
        <p:spPr>
          <a:xfrm>
            <a:off x="4576050" y="0"/>
            <a:ext cx="4567949" cy="4572000"/>
          </a:xfrm>
          <a:prstGeom prst="rect">
            <a:avLst/>
          </a:prstGeom>
        </p:spPr>
      </p:pic>
      <p:grpSp>
        <p:nvGrpSpPr>
          <p:cNvPr id="17" name="Группа 16"/>
          <p:cNvGrpSpPr>
            <a:grpSpLocks noChangeAspect="1"/>
          </p:cNvGrpSpPr>
          <p:nvPr/>
        </p:nvGrpSpPr>
        <p:grpSpPr>
          <a:xfrm rot="16200000" flipV="1">
            <a:off x="4578034" y="3049198"/>
            <a:ext cx="1522804" cy="1522800"/>
            <a:chOff x="4975993" y="2962491"/>
            <a:chExt cx="837002" cy="837000"/>
          </a:xfrm>
        </p:grpSpPr>
        <p:sp>
          <p:nvSpPr>
            <p:cNvPr id="18" name="Прямоугольник 17"/>
            <p:cNvSpPr>
              <a:spLocks noChangeAspect="1"/>
            </p:cNvSpPr>
            <p:nvPr/>
          </p:nvSpPr>
          <p:spPr bwMode="auto">
            <a:xfrm>
              <a:off x="4975993" y="2962491"/>
              <a:ext cx="837001" cy="83700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sz="1350" b="1">
                <a:latin typeface="Arial" charset="0"/>
              </a:endParaRPr>
            </a:p>
          </p:txBody>
        </p:sp>
        <p:sp>
          <p:nvSpPr>
            <p:cNvPr id="19" name="Полилиния 18"/>
            <p:cNvSpPr>
              <a:spLocks noChangeAspect="1"/>
            </p:cNvSpPr>
            <p:nvPr/>
          </p:nvSpPr>
          <p:spPr bwMode="auto">
            <a:xfrm>
              <a:off x="4975994" y="2962491"/>
              <a:ext cx="837001" cy="837000"/>
            </a:xfrm>
            <a:custGeom>
              <a:avLst/>
              <a:gdLst>
                <a:gd name="connsiteX0" fmla="*/ 417006 w 837001"/>
                <a:gd name="connsiteY0" fmla="*/ 0 h 837000"/>
                <a:gd name="connsiteX1" fmla="*/ 419995 w 837001"/>
                <a:gd name="connsiteY1" fmla="*/ 0 h 837000"/>
                <a:gd name="connsiteX2" fmla="*/ 837001 w 837001"/>
                <a:gd name="connsiteY2" fmla="*/ 502220 h 837000"/>
                <a:gd name="connsiteX3" fmla="*/ 837001 w 837001"/>
                <a:gd name="connsiteY3" fmla="*/ 837000 h 837000"/>
                <a:gd name="connsiteX4" fmla="*/ 0 w 837001"/>
                <a:gd name="connsiteY4" fmla="*/ 837000 h 837000"/>
                <a:gd name="connsiteX5" fmla="*/ 0 w 837001"/>
                <a:gd name="connsiteY5" fmla="*/ 502219 h 83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7001" h="837000">
                  <a:moveTo>
                    <a:pt x="417006" y="0"/>
                  </a:moveTo>
                  <a:lnTo>
                    <a:pt x="419995" y="0"/>
                  </a:lnTo>
                  <a:lnTo>
                    <a:pt x="837001" y="502220"/>
                  </a:lnTo>
                  <a:lnTo>
                    <a:pt x="837001" y="837000"/>
                  </a:lnTo>
                  <a:lnTo>
                    <a:pt x="0" y="837000"/>
                  </a:lnTo>
                  <a:lnTo>
                    <a:pt x="0" y="50221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sz="1350" b="1">
                <a:latin typeface="Arial" charset="0"/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 bwMode="auto">
            <a:xfrm>
              <a:off x="4976009" y="3295491"/>
              <a:ext cx="836969" cy="504000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ru-RU" sz="1350" b="1">
                <a:latin typeface="Arial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 bwMode="auto">
          <a:xfrm>
            <a:off x="6094800" y="3049195"/>
            <a:ext cx="3049200" cy="1522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3D307-C1CF-C159-9E01-8F641374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84B453-A711-E208-FC86-70A88054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Заголовок 10">
            <a:extLst>
              <a:ext uri="{FF2B5EF4-FFF2-40B4-BE49-F238E27FC236}">
                <a16:creationId xmlns:a16="http://schemas.microsoft.com/office/drawing/2014/main" id="{E6C4252D-AD38-15D2-616F-176A6AB1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2689226" cy="684889"/>
          </a:xfrm>
        </p:spPr>
        <p:txBody>
          <a:bodyPr vert="horz"/>
          <a:lstStyle/>
          <a:p>
            <a:r>
              <a:rPr lang="ru-RU" dirty="0" smtClean="0"/>
              <a:t>О чем будем говорить сегодня?</a:t>
            </a:r>
            <a:endParaRPr lang="ru-RU" dirty="0"/>
          </a:p>
        </p:txBody>
      </p:sp>
      <p:sp>
        <p:nvSpPr>
          <p:cNvPr id="7" name="Текст 15">
            <a:extLst>
              <a:ext uri="{FF2B5EF4-FFF2-40B4-BE49-F238E27FC236}">
                <a16:creationId xmlns:a16="http://schemas.microsoft.com/office/drawing/2014/main" id="{0BC6EB91-3800-AB34-6B79-2B1A08231292}"/>
              </a:ext>
            </a:extLst>
          </p:cNvPr>
          <p:cNvSpPr txBox="1">
            <a:spLocks/>
          </p:cNvSpPr>
          <p:nvPr/>
        </p:nvSpPr>
        <p:spPr>
          <a:xfrm>
            <a:off x="358774" y="1440782"/>
            <a:ext cx="3872011" cy="289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00313C"/>
                </a:solidFill>
              </a:rPr>
              <a:t>Поддержка сотрудников в развитии</a:t>
            </a:r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00313C"/>
                </a:solidFill>
              </a:rPr>
              <a:t>Качества ментора</a:t>
            </a:r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00313C"/>
                </a:solidFill>
              </a:rPr>
              <a:t>Заказы и запросы на развитие </a:t>
            </a:r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00313C"/>
                </a:solidFill>
              </a:rPr>
              <a:t>Основные принципы </a:t>
            </a:r>
            <a:r>
              <a:rPr lang="ru-RU" sz="1400" kern="0" dirty="0" err="1" smtClean="0">
                <a:solidFill>
                  <a:srgbClr val="00313C"/>
                </a:solidFill>
              </a:rPr>
              <a:t>менторинга</a:t>
            </a:r>
            <a:r>
              <a:rPr lang="ru-RU" sz="1400" kern="0" dirty="0" smtClean="0">
                <a:solidFill>
                  <a:srgbClr val="00313C"/>
                </a:solidFill>
              </a:rPr>
              <a:t> </a:t>
            </a:r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00313C"/>
                </a:solidFill>
              </a:rPr>
              <a:t>Как работать с подопечным</a:t>
            </a:r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400" kern="0" dirty="0" err="1" smtClean="0">
                <a:solidFill>
                  <a:srgbClr val="00313C"/>
                </a:solidFill>
              </a:rPr>
              <a:t>Лайфхаки</a:t>
            </a:r>
            <a:r>
              <a:rPr lang="ru-RU" sz="1400" kern="0" dirty="0" smtClean="0">
                <a:solidFill>
                  <a:srgbClr val="00313C"/>
                </a:solidFill>
              </a:rPr>
              <a:t> ментора </a:t>
            </a:r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400" kern="0" dirty="0" smtClean="0">
                <a:solidFill>
                  <a:srgbClr val="00313C"/>
                </a:solidFill>
              </a:rPr>
              <a:t>Грабли ментора</a:t>
            </a:r>
            <a:endParaRPr lang="ru-RU" sz="1400" kern="0" dirty="0">
              <a:solidFill>
                <a:srgbClr val="00313C"/>
              </a:solidFill>
            </a:endParaRPr>
          </a:p>
        </p:txBody>
      </p:sp>
      <p:sp>
        <p:nvSpPr>
          <p:cNvPr id="12" name="object 33"/>
          <p:cNvSpPr txBox="1"/>
          <p:nvPr/>
        </p:nvSpPr>
        <p:spPr>
          <a:xfrm>
            <a:off x="4591252" y="3512289"/>
            <a:ext cx="1587413" cy="46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83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90"/>
              </a:spcBef>
            </a:pPr>
            <a:r>
              <a:rPr lang="ru-RU" sz="1400" b="1" dirty="0" smtClean="0">
                <a:solidFill>
                  <a:schemeClr val="bg1"/>
                </a:solidFill>
                <a:cs typeface="Calibri"/>
              </a:rPr>
              <a:t>Что</a:t>
            </a:r>
            <a:r>
              <a:rPr lang="ru-RU" sz="1400" b="1" spc="-4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cs typeface="Calibri"/>
              </a:rPr>
              <a:t>ждет</a:t>
            </a:r>
            <a:r>
              <a:rPr lang="ru-RU" sz="1400" b="1" spc="-55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cs typeface="Calibri"/>
              </a:rPr>
              <a:t>в</a:t>
            </a:r>
            <a:r>
              <a:rPr lang="ru-RU" sz="1400" b="1" spc="-10" dirty="0" smtClean="0">
                <a:solidFill>
                  <a:schemeClr val="bg1"/>
                </a:solidFill>
                <a:cs typeface="Calibri"/>
              </a:rPr>
              <a:t> заключении?</a:t>
            </a:r>
            <a:endParaRPr lang="ru-RU" sz="14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5" name="object 35"/>
          <p:cNvSpPr txBox="1"/>
          <p:nvPr/>
        </p:nvSpPr>
        <p:spPr>
          <a:xfrm>
            <a:off x="6180605" y="3532810"/>
            <a:ext cx="1445496" cy="4475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651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30"/>
              </a:spcBef>
            </a:pPr>
            <a:r>
              <a:rPr lang="ru-RU" sz="1400" b="1" dirty="0" smtClean="0">
                <a:cs typeface="Calibri"/>
              </a:rPr>
              <a:t>Полезные</a:t>
            </a:r>
            <a:r>
              <a:rPr lang="ru-RU" sz="1400" b="1" spc="-70" dirty="0" smtClean="0">
                <a:cs typeface="Calibri"/>
              </a:rPr>
              <a:t> </a:t>
            </a:r>
            <a:r>
              <a:rPr lang="ru-RU" sz="1400" b="1" spc="-10" dirty="0" smtClean="0">
                <a:cs typeface="Calibri"/>
              </a:rPr>
              <a:t>подарки!</a:t>
            </a:r>
            <a:endParaRPr lang="ru-RU" sz="1400" b="1" dirty="0">
              <a:cs typeface="Calibri"/>
            </a:endParaRPr>
          </a:p>
        </p:txBody>
      </p:sp>
      <p:pic>
        <p:nvPicPr>
          <p:cNvPr id="11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05014" y="1825236"/>
            <a:ext cx="1191735" cy="17678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object 34"/>
          <p:cNvSpPr txBox="1"/>
          <p:nvPr/>
        </p:nvSpPr>
        <p:spPr>
          <a:xfrm>
            <a:off x="7628886" y="3708498"/>
            <a:ext cx="1533110" cy="6399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000" spc="-10" dirty="0" smtClean="0">
                <a:cs typeface="Calibri"/>
              </a:rPr>
              <a:t>Автор:</a:t>
            </a:r>
            <a:r>
              <a:rPr lang="ru-RU" sz="1000" spc="-25" dirty="0" smtClean="0"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000" spc="-20" dirty="0" smtClean="0">
                <a:cs typeface="Calibri"/>
              </a:rPr>
              <a:t>Александра</a:t>
            </a:r>
            <a:r>
              <a:rPr lang="ru-RU" sz="1000" spc="15" dirty="0" smtClean="0">
                <a:cs typeface="Calibri"/>
              </a:rPr>
              <a:t> </a:t>
            </a:r>
            <a:r>
              <a:rPr lang="ru-RU" sz="1000" spc="-10" dirty="0" err="1" smtClean="0">
                <a:cs typeface="Calibri"/>
              </a:rPr>
              <a:t>Прицкер</a:t>
            </a:r>
            <a:endParaRPr lang="ru-RU" sz="1000" dirty="0" smtClean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1000" spc="-20" dirty="0" smtClean="0">
                <a:cs typeface="Calibri"/>
              </a:rPr>
              <a:t>Со-</a:t>
            </a:r>
            <a:r>
              <a:rPr lang="ru-RU" sz="1000" dirty="0" smtClean="0">
                <a:cs typeface="Calibri"/>
              </a:rPr>
              <a:t>автор:</a:t>
            </a:r>
            <a:r>
              <a:rPr lang="ru-RU" sz="1000" spc="-45" dirty="0" smtClean="0">
                <a:cs typeface="Calibri"/>
              </a:rPr>
              <a:t> </a:t>
            </a:r>
            <a:br>
              <a:rPr lang="ru-RU" sz="1000" spc="-45" dirty="0" smtClean="0">
                <a:cs typeface="Calibri"/>
              </a:rPr>
            </a:br>
            <a:r>
              <a:rPr lang="ru-RU" sz="1000" spc="-20" dirty="0" smtClean="0">
                <a:cs typeface="Calibri"/>
              </a:rPr>
              <a:t>Константин</a:t>
            </a:r>
            <a:r>
              <a:rPr lang="ru-RU" sz="1000" dirty="0" smtClean="0">
                <a:cs typeface="Calibri"/>
              </a:rPr>
              <a:t> </a:t>
            </a:r>
            <a:r>
              <a:rPr lang="ru-RU" sz="1000" spc="-10" dirty="0" smtClean="0">
                <a:cs typeface="Calibri"/>
              </a:rPr>
              <a:t>Белкин</a:t>
            </a:r>
            <a:endParaRPr lang="ru-RU" sz="1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52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1635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8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3D307-C1CF-C159-9E01-8F641374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84B453-A711-E208-FC86-70A88054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Заголовок 10">
            <a:extLst>
              <a:ext uri="{FF2B5EF4-FFF2-40B4-BE49-F238E27FC236}">
                <a16:creationId xmlns:a16="http://schemas.microsoft.com/office/drawing/2014/main" id="{E6C4252D-AD38-15D2-616F-176A6AB1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2317751" cy="684889"/>
          </a:xfrm>
        </p:spPr>
        <p:txBody>
          <a:bodyPr vert="horz"/>
          <a:lstStyle/>
          <a:p>
            <a:r>
              <a:rPr lang="ru-RU" dirty="0" smtClean="0"/>
              <a:t>Как вы думаете, </a:t>
            </a:r>
            <a:br>
              <a:rPr lang="ru-RU" dirty="0" smtClean="0"/>
            </a:br>
            <a:r>
              <a:rPr lang="ru-RU" dirty="0" smtClean="0">
                <a:solidFill>
                  <a:schemeClr val="accent6"/>
                </a:solidFill>
              </a:rPr>
              <a:t>зачем необходимо </a:t>
            </a:r>
            <a:r>
              <a:rPr lang="ru-RU" dirty="0" smtClean="0"/>
              <a:t>поддерживать сотрудников </a:t>
            </a:r>
            <a:br>
              <a:rPr lang="ru-RU" dirty="0" smtClean="0"/>
            </a:br>
            <a:r>
              <a:rPr lang="ru-RU" dirty="0" smtClean="0"/>
              <a:t>в развитии?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9BC55-818F-0804-D048-4DF1D6CAEF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7" r="10042"/>
          <a:stretch/>
        </p:blipFill>
        <p:spPr>
          <a:xfrm>
            <a:off x="3048000" y="0"/>
            <a:ext cx="6096000" cy="4551363"/>
          </a:xfrm>
          <a:prstGeom prst="rect">
            <a:avLst/>
          </a:prstGeom>
        </p:spPr>
      </p:pic>
      <p:sp>
        <p:nvSpPr>
          <p:cNvPr id="2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364176" y="2571750"/>
            <a:ext cx="2089657" cy="1754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defTabSz="9144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kern="0" dirty="0" smtClean="0">
                <a:solidFill>
                  <a:schemeClr val="tx1"/>
                </a:solidFill>
              </a:rPr>
              <a:t>Выгоды </a:t>
            </a:r>
            <a:br>
              <a:rPr lang="ru-RU" kern="0" dirty="0" smtClean="0">
                <a:solidFill>
                  <a:schemeClr val="tx1"/>
                </a:solidFill>
              </a:rPr>
            </a:br>
            <a:r>
              <a:rPr lang="ru-RU" kern="0" dirty="0" smtClean="0">
                <a:solidFill>
                  <a:schemeClr val="tx1"/>
                </a:solidFill>
              </a:rPr>
              <a:t>для </a:t>
            </a:r>
            <a:r>
              <a:rPr lang="ru-RU" kern="0" dirty="0" smtClean="0">
                <a:solidFill>
                  <a:schemeClr val="accent1"/>
                </a:solidFill>
              </a:rPr>
              <a:t>компании</a:t>
            </a:r>
          </a:p>
          <a:p>
            <a:pPr marL="285750" indent="-285750" defTabSz="9144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kern="0" dirty="0" smtClean="0">
                <a:solidFill>
                  <a:schemeClr val="tx1"/>
                </a:solidFill>
              </a:rPr>
              <a:t>Выгоды для того, </a:t>
            </a:r>
            <a:r>
              <a:rPr lang="ru-RU" kern="0" dirty="0" smtClean="0">
                <a:solidFill>
                  <a:schemeClr val="accent1"/>
                </a:solidFill>
              </a:rPr>
              <a:t>кто</a:t>
            </a:r>
            <a:r>
              <a:rPr lang="ru-RU" kern="0" dirty="0" smtClean="0">
                <a:solidFill>
                  <a:schemeClr val="tx1"/>
                </a:solidFill>
              </a:rPr>
              <a:t> развивает</a:t>
            </a:r>
          </a:p>
          <a:p>
            <a:pPr marL="285750" indent="-285750" defTabSz="9144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kern="0" dirty="0" smtClean="0">
                <a:solidFill>
                  <a:schemeClr val="tx1"/>
                </a:solidFill>
              </a:rPr>
              <a:t>Выгоды для того, </a:t>
            </a:r>
            <a:r>
              <a:rPr lang="ru-RU" kern="0" dirty="0" smtClean="0">
                <a:solidFill>
                  <a:schemeClr val="accent1"/>
                </a:solidFill>
              </a:rPr>
              <a:t>кого</a:t>
            </a:r>
            <a:r>
              <a:rPr lang="ru-RU" kern="0" dirty="0" smtClean="0">
                <a:solidFill>
                  <a:schemeClr val="tx1"/>
                </a:solidFill>
              </a:rPr>
              <a:t> развивают</a:t>
            </a:r>
            <a:endParaRPr lang="ru-RU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8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74228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 bwMode="auto">
          <a:xfrm>
            <a:off x="0" y="0"/>
            <a:ext cx="6759615" cy="219456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47883"/>
            <a:ext cx="3862706" cy="672627"/>
          </a:xfrm>
        </p:spPr>
        <p:txBody>
          <a:bodyPr vert="horz"/>
          <a:lstStyle/>
          <a:p>
            <a:r>
              <a:rPr lang="ru-RU" dirty="0" smtClean="0">
                <a:solidFill>
                  <a:schemeClr val="tx1"/>
                </a:solidFill>
              </a:rPr>
              <a:t>Чем </a:t>
            </a:r>
            <a:r>
              <a:rPr lang="ru-RU" dirty="0" err="1" smtClean="0">
                <a:solidFill>
                  <a:schemeClr val="tx1"/>
                </a:solidFill>
              </a:rPr>
              <a:t>менторинг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отличается </a:t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от наставничества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 err="1" smtClean="0">
                <a:solidFill>
                  <a:schemeClr val="tx1"/>
                </a:solidFill>
              </a:rPr>
              <a:t>коучинга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358775" y="2345704"/>
            <a:ext cx="2244109" cy="1631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Aft>
                <a:spcPts val="1200"/>
              </a:spcAft>
            </a:pPr>
            <a:r>
              <a:rPr lang="ru-RU" sz="1600" kern="0" dirty="0" smtClean="0">
                <a:solidFill>
                  <a:schemeClr val="tx1"/>
                </a:solidFill>
              </a:rPr>
              <a:t>Наставничество</a:t>
            </a:r>
          </a:p>
          <a:p>
            <a:pPr marL="171450" indent="-171450" defTabSz="91440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ru-RU" sz="1000" b="0" kern="0" dirty="0" smtClean="0">
                <a:solidFill>
                  <a:schemeClr val="tx1"/>
                </a:solidFill>
              </a:rPr>
              <a:t>Научите кататься на велосипеде, я совсем не умею</a:t>
            </a:r>
          </a:p>
          <a:p>
            <a:pPr marL="171450" indent="-171450" defTabSz="91440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ru-RU" sz="1000" b="0" kern="0" dirty="0" smtClean="0">
                <a:solidFill>
                  <a:schemeClr val="tx1"/>
                </a:solidFill>
              </a:rPr>
              <a:t>Смотри как надо! Я отлично катаюсь и научу тебя делать, как я</a:t>
            </a:r>
          </a:p>
          <a:p>
            <a:pPr defTabSz="914400">
              <a:spcAft>
                <a:spcPts val="1200"/>
              </a:spcAft>
            </a:pPr>
            <a:r>
              <a:rPr lang="ru-RU" sz="1000" kern="0" dirty="0" smtClean="0">
                <a:solidFill>
                  <a:schemeClr val="accent6"/>
                </a:solidFill>
              </a:rPr>
              <a:t>Есть готовое решение </a:t>
            </a:r>
            <a:br>
              <a:rPr lang="ru-RU" sz="1000" kern="0" dirty="0" smtClean="0">
                <a:solidFill>
                  <a:schemeClr val="accent6"/>
                </a:solidFill>
              </a:rPr>
            </a:br>
            <a:r>
              <a:rPr lang="ru-RU" sz="1000" kern="0" dirty="0" smtClean="0">
                <a:solidFill>
                  <a:schemeClr val="accent1"/>
                </a:solidFill>
              </a:rPr>
              <a:t>(передача навыка)</a:t>
            </a:r>
            <a:endParaRPr lang="ru-RU" sz="1000" kern="0" dirty="0">
              <a:solidFill>
                <a:schemeClr val="accent1"/>
              </a:solidFill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3173484" y="2358390"/>
            <a:ext cx="2797032" cy="20928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Aft>
                <a:spcPts val="1200"/>
              </a:spcAft>
            </a:pPr>
            <a:r>
              <a:rPr lang="ru-RU" sz="1600" kern="0" dirty="0" err="1" smtClean="0">
                <a:solidFill>
                  <a:schemeClr val="tx1"/>
                </a:solidFill>
              </a:rPr>
              <a:t>Менторинг</a:t>
            </a:r>
            <a:endParaRPr lang="ru-RU" sz="1600" kern="0" dirty="0" smtClean="0">
              <a:solidFill>
                <a:schemeClr val="tx1"/>
              </a:solidFill>
            </a:endParaRPr>
          </a:p>
          <a:p>
            <a:pPr marL="171450" indent="-171450" defTabSz="91440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ru-RU" sz="1000" b="0" kern="0" dirty="0">
                <a:solidFill>
                  <a:schemeClr val="tx1"/>
                </a:solidFill>
              </a:rPr>
              <a:t>Я уже умею кататься на велосипеде, знаю много фишек, но </a:t>
            </a:r>
            <a:r>
              <a:rPr lang="ru-RU" sz="1000" b="0" kern="0" dirty="0" smtClean="0">
                <a:solidFill>
                  <a:schemeClr val="tx1"/>
                </a:solidFill>
              </a:rPr>
              <a:t>хочу научиться </a:t>
            </a:r>
            <a:r>
              <a:rPr lang="ru-RU" sz="1000" b="0" kern="0" dirty="0">
                <a:solidFill>
                  <a:schemeClr val="tx1"/>
                </a:solidFill>
              </a:rPr>
              <a:t>кататься быстрее </a:t>
            </a:r>
            <a:r>
              <a:rPr lang="ru-RU" sz="1000" b="0" kern="0" dirty="0" smtClean="0">
                <a:solidFill>
                  <a:schemeClr val="tx1"/>
                </a:solidFill>
              </a:rPr>
              <a:t>всех</a:t>
            </a:r>
            <a:endParaRPr lang="ru-RU" sz="1000" b="0" kern="0" dirty="0">
              <a:solidFill>
                <a:schemeClr val="tx1"/>
              </a:solidFill>
            </a:endParaRPr>
          </a:p>
          <a:p>
            <a:pPr marL="171450" indent="-171450" defTabSz="91440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ru-RU" sz="1000" b="0" kern="0" dirty="0">
                <a:solidFill>
                  <a:schemeClr val="tx1"/>
                </a:solidFill>
              </a:rPr>
              <a:t>Хорошая цель! Давай подумаем вместе, </a:t>
            </a:r>
            <a:r>
              <a:rPr lang="ru-RU" sz="1000" b="0" kern="0" dirty="0" smtClean="0">
                <a:solidFill>
                  <a:schemeClr val="tx1"/>
                </a:solidFill>
              </a:rPr>
              <a:t/>
            </a:r>
            <a:br>
              <a:rPr lang="ru-RU" sz="1000" b="0" kern="0" dirty="0" smtClean="0">
                <a:solidFill>
                  <a:schemeClr val="tx1"/>
                </a:solidFill>
              </a:rPr>
            </a:br>
            <a:r>
              <a:rPr lang="ru-RU" sz="1000" b="0" kern="0" dirty="0" smtClean="0">
                <a:solidFill>
                  <a:schemeClr val="tx1"/>
                </a:solidFill>
              </a:rPr>
              <a:t>я </a:t>
            </a:r>
            <a:r>
              <a:rPr lang="ru-RU" sz="1000" b="0" kern="0" dirty="0">
                <a:solidFill>
                  <a:schemeClr val="tx1"/>
                </a:solidFill>
              </a:rPr>
              <a:t>отлично катаюсь и </a:t>
            </a:r>
            <a:r>
              <a:rPr lang="ru-RU" sz="1000" b="0" kern="0" dirty="0" smtClean="0">
                <a:solidFill>
                  <a:schemeClr val="tx1"/>
                </a:solidFill>
              </a:rPr>
              <a:t>знаю много </a:t>
            </a:r>
            <a:r>
              <a:rPr lang="ru-RU" sz="1000" b="0" kern="0" dirty="0">
                <a:solidFill>
                  <a:schemeClr val="tx1"/>
                </a:solidFill>
              </a:rPr>
              <a:t>профессионалов, давай найдем лучшее решение для </a:t>
            </a:r>
            <a:r>
              <a:rPr lang="ru-RU" sz="1000" b="0" kern="0" dirty="0" smtClean="0">
                <a:solidFill>
                  <a:schemeClr val="tx1"/>
                </a:solidFill>
              </a:rPr>
              <a:t>тебя</a:t>
            </a:r>
            <a:endParaRPr lang="ru-RU" sz="1000" b="0" kern="0" dirty="0">
              <a:solidFill>
                <a:schemeClr val="tx1"/>
              </a:solidFill>
            </a:endParaRPr>
          </a:p>
          <a:p>
            <a:pPr defTabSz="914400">
              <a:spcAft>
                <a:spcPts val="1200"/>
              </a:spcAft>
            </a:pPr>
            <a:r>
              <a:rPr lang="ru-RU" sz="1000" kern="0" dirty="0" smtClean="0">
                <a:solidFill>
                  <a:schemeClr val="accent6"/>
                </a:solidFill>
              </a:rPr>
              <a:t>Нет готового решения </a:t>
            </a:r>
            <a:br>
              <a:rPr lang="ru-RU" sz="1000" kern="0" dirty="0" smtClean="0">
                <a:solidFill>
                  <a:schemeClr val="accent6"/>
                </a:solidFill>
              </a:rPr>
            </a:br>
            <a:r>
              <a:rPr lang="ru-RU" sz="1000" kern="0" dirty="0" smtClean="0">
                <a:solidFill>
                  <a:schemeClr val="accent1"/>
                </a:solidFill>
              </a:rPr>
              <a:t>(передача опыта, знаний и поиск решения)</a:t>
            </a:r>
            <a:endParaRPr lang="ru-RU" sz="1000" kern="0" dirty="0">
              <a:solidFill>
                <a:schemeClr val="accent1"/>
              </a:solidFill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6320463" y="2358390"/>
            <a:ext cx="2312350" cy="1631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Aft>
                <a:spcPts val="1200"/>
              </a:spcAft>
            </a:pPr>
            <a:r>
              <a:rPr lang="ru-RU" sz="1600" kern="0" dirty="0" err="1" smtClean="0">
                <a:solidFill>
                  <a:schemeClr val="tx1"/>
                </a:solidFill>
              </a:rPr>
              <a:t>Коучинг</a:t>
            </a:r>
            <a:endParaRPr lang="ru-RU" sz="1600" kern="0" dirty="0" smtClean="0">
              <a:solidFill>
                <a:schemeClr val="tx1"/>
              </a:solidFill>
            </a:endParaRPr>
          </a:p>
          <a:p>
            <a:pPr marL="171450" indent="-171450" defTabSz="91440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ru-RU" sz="1000" b="0" kern="0" dirty="0">
                <a:solidFill>
                  <a:schemeClr val="tx1"/>
                </a:solidFill>
              </a:rPr>
              <a:t>Я хочу заниматься спортом, но </a:t>
            </a:r>
            <a:r>
              <a:rPr lang="ru-RU" sz="1000" b="0" kern="0" dirty="0" smtClean="0">
                <a:solidFill>
                  <a:schemeClr val="tx1"/>
                </a:solidFill>
              </a:rPr>
              <a:t>ещё </a:t>
            </a:r>
            <a:r>
              <a:rPr lang="ru-RU" sz="1000" b="0" kern="0" dirty="0">
                <a:solidFill>
                  <a:schemeClr val="tx1"/>
                </a:solidFill>
              </a:rPr>
              <a:t>не решил какой вид спорта выбрать</a:t>
            </a:r>
          </a:p>
          <a:p>
            <a:pPr marL="171450" indent="-171450" defTabSz="91440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ru-RU" sz="1000" b="0" kern="0" dirty="0">
                <a:solidFill>
                  <a:schemeClr val="tx1"/>
                </a:solidFill>
              </a:rPr>
              <a:t>Хорошая идея! Давай обсудим </a:t>
            </a:r>
            <a:r>
              <a:rPr lang="ru-RU" sz="1000" b="0" kern="0" dirty="0" smtClean="0">
                <a:solidFill>
                  <a:schemeClr val="tx1"/>
                </a:solidFill>
              </a:rPr>
              <a:t>её, </a:t>
            </a:r>
            <a:r>
              <a:rPr lang="ru-RU" sz="1000" b="0" kern="0" dirty="0">
                <a:solidFill>
                  <a:schemeClr val="tx1"/>
                </a:solidFill>
              </a:rPr>
              <a:t>и ты примешь для себя решение</a:t>
            </a:r>
          </a:p>
          <a:p>
            <a:pPr defTabSz="914400">
              <a:spcAft>
                <a:spcPts val="1200"/>
              </a:spcAft>
            </a:pPr>
            <a:r>
              <a:rPr lang="ru-RU" sz="1000" kern="0" dirty="0" smtClean="0">
                <a:solidFill>
                  <a:schemeClr val="accent6"/>
                </a:solidFill>
              </a:rPr>
              <a:t>Нет готового решения </a:t>
            </a:r>
            <a:br>
              <a:rPr lang="ru-RU" sz="1000" kern="0" dirty="0" smtClean="0">
                <a:solidFill>
                  <a:schemeClr val="accent6"/>
                </a:solidFill>
              </a:rPr>
            </a:br>
            <a:r>
              <a:rPr lang="ru-RU" sz="1000" kern="0" dirty="0" smtClean="0">
                <a:solidFill>
                  <a:schemeClr val="accent1"/>
                </a:solidFill>
              </a:rPr>
              <a:t>(поиск решения через вопросы)</a:t>
            </a:r>
            <a:endParaRPr lang="ru-RU" sz="1000" kern="0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89" t="22008" r="1322" b="21766"/>
          <a:stretch/>
        </p:blipFill>
        <p:spPr>
          <a:xfrm>
            <a:off x="4572000" y="1"/>
            <a:ext cx="4572000" cy="2194560"/>
          </a:xfrm>
          <a:prstGeom prst="rect">
            <a:avLst/>
          </a:prstGeom>
        </p:spPr>
      </p:pic>
      <p:sp>
        <p:nvSpPr>
          <p:cNvPr id="18" name="Полилиния 17"/>
          <p:cNvSpPr>
            <a:spLocks noChangeAspect="1"/>
          </p:cNvSpPr>
          <p:nvPr/>
        </p:nvSpPr>
        <p:spPr bwMode="auto">
          <a:xfrm rot="16200000">
            <a:off x="4572001" y="3"/>
            <a:ext cx="2196003" cy="2196001"/>
          </a:xfrm>
          <a:custGeom>
            <a:avLst/>
            <a:gdLst>
              <a:gd name="connsiteX0" fmla="*/ 986 w 2196003"/>
              <a:gd name="connsiteY0" fmla="*/ 2196001 h 2196001"/>
              <a:gd name="connsiteX1" fmla="*/ 0 w 2196003"/>
              <a:gd name="connsiteY1" fmla="*/ 2196001 h 2196001"/>
              <a:gd name="connsiteX2" fmla="*/ 0 w 2196003"/>
              <a:gd name="connsiteY2" fmla="*/ 2186499 h 2196001"/>
              <a:gd name="connsiteX3" fmla="*/ 2196003 w 2196003"/>
              <a:gd name="connsiteY3" fmla="*/ 0 h 2196001"/>
              <a:gd name="connsiteX4" fmla="*/ 2196003 w 2196003"/>
              <a:gd name="connsiteY4" fmla="*/ 2196001 h 2196001"/>
              <a:gd name="connsiteX5" fmla="*/ 2196002 w 2196003"/>
              <a:gd name="connsiteY5" fmla="*/ 2196001 h 2196001"/>
              <a:gd name="connsiteX6" fmla="*/ 2196002 w 2196003"/>
              <a:gd name="connsiteY6" fmla="*/ 2140975 h 2196001"/>
              <a:gd name="connsiteX7" fmla="*/ 2178366 w 2196003"/>
              <a:gd name="connsiteY7" fmla="*/ 1970898 h 2196001"/>
              <a:gd name="connsiteX8" fmla="*/ 1100361 w 2196003"/>
              <a:gd name="connsiteY8" fmla="*/ 1116726 h 2196001"/>
              <a:gd name="connsiteX9" fmla="*/ 5680 w 2196003"/>
              <a:gd name="connsiteY9" fmla="*/ 2077117 h 2196001"/>
              <a:gd name="connsiteX10" fmla="*/ 0 w 2196003"/>
              <a:gd name="connsiteY10" fmla="*/ 2186485 h 2196001"/>
              <a:gd name="connsiteX11" fmla="*/ 0 w 2196003"/>
              <a:gd name="connsiteY11" fmla="*/ 0 h 21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6003" h="2196001">
                <a:moveTo>
                  <a:pt x="986" y="2196001"/>
                </a:moveTo>
                <a:lnTo>
                  <a:pt x="0" y="2196001"/>
                </a:lnTo>
                <a:lnTo>
                  <a:pt x="0" y="2186499"/>
                </a:lnTo>
                <a:close/>
                <a:moveTo>
                  <a:pt x="2196003" y="0"/>
                </a:moveTo>
                <a:lnTo>
                  <a:pt x="2196003" y="2196001"/>
                </a:lnTo>
                <a:lnTo>
                  <a:pt x="2196002" y="2196001"/>
                </a:lnTo>
                <a:lnTo>
                  <a:pt x="2196002" y="2140975"/>
                </a:lnTo>
                <a:lnTo>
                  <a:pt x="2178366" y="1970898"/>
                </a:lnTo>
                <a:cubicBezTo>
                  <a:pt x="2075763" y="1483424"/>
                  <a:pt x="1632111" y="1116726"/>
                  <a:pt x="1100361" y="1116726"/>
                </a:cubicBezTo>
                <a:cubicBezTo>
                  <a:pt x="530631" y="1116726"/>
                  <a:pt x="62030" y="1537680"/>
                  <a:pt x="5680" y="2077117"/>
                </a:cubicBezTo>
                <a:lnTo>
                  <a:pt x="0" y="21864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latin typeface="Arial" charset="0"/>
            </a:endParaRPr>
          </a:p>
        </p:txBody>
      </p:sp>
      <p:sp>
        <p:nvSpPr>
          <p:cNvPr id="14" name="Прямоугольник 82"/>
          <p:cNvSpPr>
            <a:spLocks/>
          </p:cNvSpPr>
          <p:nvPr/>
        </p:nvSpPr>
        <p:spPr bwMode="auto">
          <a:xfrm rot="10800000">
            <a:off x="4572004" y="5"/>
            <a:ext cx="1092019" cy="2196000"/>
          </a:xfrm>
          <a:custGeom>
            <a:avLst/>
            <a:gdLst>
              <a:gd name="connsiteX0" fmla="*/ 0 w 837001"/>
              <a:gd name="connsiteY0" fmla="*/ 0 h 837000"/>
              <a:gd name="connsiteX1" fmla="*/ 837001 w 837001"/>
              <a:gd name="connsiteY1" fmla="*/ 0 h 837000"/>
              <a:gd name="connsiteX2" fmla="*/ 837001 w 837001"/>
              <a:gd name="connsiteY2" fmla="*/ 837000 h 837000"/>
              <a:gd name="connsiteX3" fmla="*/ 0 w 837001"/>
              <a:gd name="connsiteY3" fmla="*/ 837000 h 837000"/>
              <a:gd name="connsiteX4" fmla="*/ 0 w 837001"/>
              <a:gd name="connsiteY4" fmla="*/ 0 h 837000"/>
              <a:gd name="connsiteX0" fmla="*/ 0 w 837001"/>
              <a:gd name="connsiteY0" fmla="*/ 0 h 837000"/>
              <a:gd name="connsiteX1" fmla="*/ 837001 w 837001"/>
              <a:gd name="connsiteY1" fmla="*/ 0 h 837000"/>
              <a:gd name="connsiteX2" fmla="*/ 835744 w 837001"/>
              <a:gd name="connsiteY2" fmla="*/ 423312 h 837000"/>
              <a:gd name="connsiteX3" fmla="*/ 837001 w 837001"/>
              <a:gd name="connsiteY3" fmla="*/ 837000 h 837000"/>
              <a:gd name="connsiteX4" fmla="*/ 0 w 837001"/>
              <a:gd name="connsiteY4" fmla="*/ 837000 h 837000"/>
              <a:gd name="connsiteX5" fmla="*/ 0 w 837001"/>
              <a:gd name="connsiteY5" fmla="*/ 0 h 837000"/>
              <a:gd name="connsiteX0" fmla="*/ 0 w 837001"/>
              <a:gd name="connsiteY0" fmla="*/ 0 h 837000"/>
              <a:gd name="connsiteX1" fmla="*/ 835744 w 837001"/>
              <a:gd name="connsiteY1" fmla="*/ 423312 h 837000"/>
              <a:gd name="connsiteX2" fmla="*/ 837001 w 837001"/>
              <a:gd name="connsiteY2" fmla="*/ 837000 h 837000"/>
              <a:gd name="connsiteX3" fmla="*/ 0 w 837001"/>
              <a:gd name="connsiteY3" fmla="*/ 837000 h 837000"/>
              <a:gd name="connsiteX4" fmla="*/ 0 w 837001"/>
              <a:gd name="connsiteY4" fmla="*/ 0 h 837000"/>
              <a:gd name="connsiteX0" fmla="*/ 0 w 835744"/>
              <a:gd name="connsiteY0" fmla="*/ 0 h 837000"/>
              <a:gd name="connsiteX1" fmla="*/ 835744 w 835744"/>
              <a:gd name="connsiteY1" fmla="*/ 423312 h 837000"/>
              <a:gd name="connsiteX2" fmla="*/ 0 w 835744"/>
              <a:gd name="connsiteY2" fmla="*/ 837000 h 837000"/>
              <a:gd name="connsiteX3" fmla="*/ 0 w 835744"/>
              <a:gd name="connsiteY3" fmla="*/ 0 h 837000"/>
              <a:gd name="connsiteX0" fmla="*/ 422078 w 422078"/>
              <a:gd name="connsiteY0" fmla="*/ 0 h 837000"/>
              <a:gd name="connsiteX1" fmla="*/ 0 w 422078"/>
              <a:gd name="connsiteY1" fmla="*/ 423312 h 837000"/>
              <a:gd name="connsiteX2" fmla="*/ 422078 w 422078"/>
              <a:gd name="connsiteY2" fmla="*/ 837000 h 837000"/>
              <a:gd name="connsiteX3" fmla="*/ 422078 w 422078"/>
              <a:gd name="connsiteY3" fmla="*/ 0 h 837000"/>
              <a:gd name="connsiteX0" fmla="*/ 1254883 w 1254883"/>
              <a:gd name="connsiteY0" fmla="*/ 0 h 837000"/>
              <a:gd name="connsiteX1" fmla="*/ 0 w 1254883"/>
              <a:gd name="connsiteY1" fmla="*/ 421407 h 837000"/>
              <a:gd name="connsiteX2" fmla="*/ 1254883 w 1254883"/>
              <a:gd name="connsiteY2" fmla="*/ 837000 h 837000"/>
              <a:gd name="connsiteX3" fmla="*/ 1254883 w 1254883"/>
              <a:gd name="connsiteY3" fmla="*/ 0 h 8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883" h="837000">
                <a:moveTo>
                  <a:pt x="1254883" y="0"/>
                </a:moveTo>
                <a:lnTo>
                  <a:pt x="0" y="421407"/>
                </a:lnTo>
                <a:lnTo>
                  <a:pt x="1254883" y="837000"/>
                </a:lnTo>
                <a:lnTo>
                  <a:pt x="1254883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sz="135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0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66641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 bwMode="auto">
          <a:xfrm>
            <a:off x="0" y="810883"/>
            <a:ext cx="3049200" cy="3740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094800" y="810883"/>
            <a:ext cx="3049200" cy="3740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047400" y="810883"/>
            <a:ext cx="3049200" cy="374048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Чем </a:t>
            </a:r>
            <a:r>
              <a:rPr lang="ru-RU" dirty="0" err="1" smtClean="0"/>
              <a:t>менторинг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/>
                </a:solidFill>
              </a:rPr>
              <a:t>отличается </a:t>
            </a:r>
            <a:r>
              <a:rPr lang="ru-RU" dirty="0" smtClean="0"/>
              <a:t>от наставничества и </a:t>
            </a:r>
            <a:r>
              <a:rPr lang="ru-RU" dirty="0" err="1" smtClean="0"/>
              <a:t>коучинга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358775" y="937298"/>
            <a:ext cx="224410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sz="1600" kern="0" dirty="0" smtClean="0">
                <a:solidFill>
                  <a:schemeClr val="tx1"/>
                </a:solidFill>
              </a:rPr>
              <a:t>Наставничество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3173484" y="949984"/>
            <a:ext cx="279703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sz="1600" kern="0" dirty="0" err="1" smtClean="0">
                <a:solidFill>
                  <a:schemeClr val="tx1"/>
                </a:solidFill>
              </a:rPr>
              <a:t>Менторинг</a:t>
            </a:r>
            <a:endParaRPr lang="ru-RU" sz="1600" kern="0" dirty="0" smtClean="0">
              <a:solidFill>
                <a:schemeClr val="tx1"/>
              </a:solidFill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6463225" y="949984"/>
            <a:ext cx="23123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sz="1600" kern="0" dirty="0" err="1" smtClean="0">
                <a:solidFill>
                  <a:schemeClr val="tx1"/>
                </a:solidFill>
              </a:rPr>
              <a:t>Коучинг</a:t>
            </a:r>
            <a:endParaRPr lang="ru-RU" sz="1600" kern="0" dirty="0" smtClean="0">
              <a:solidFill>
                <a:schemeClr val="tx1"/>
              </a:solidFill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402546" y="1867167"/>
            <a:ext cx="224410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sz="1000" b="0" kern="0" dirty="0" smtClean="0">
                <a:solidFill>
                  <a:schemeClr val="tx1"/>
                </a:solidFill>
              </a:rPr>
              <a:t>Наставник передает знания и навыки</a:t>
            </a:r>
            <a:endParaRPr lang="ru-RU" sz="1000" b="0" kern="0" dirty="0">
              <a:solidFill>
                <a:schemeClr val="tx1"/>
              </a:solidFill>
            </a:endParaRP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3449946" y="1867167"/>
            <a:ext cx="224410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sz="1000" b="0" kern="0" dirty="0" smtClean="0">
                <a:solidFill>
                  <a:schemeClr val="tx1"/>
                </a:solidFill>
              </a:rPr>
              <a:t>Ментор передает знания и навыки, </a:t>
            </a:r>
            <a:br>
              <a:rPr lang="ru-RU" sz="1000" b="0" kern="0" dirty="0" smtClean="0">
                <a:solidFill>
                  <a:schemeClr val="tx1"/>
                </a:solidFill>
              </a:rPr>
            </a:br>
            <a:r>
              <a:rPr lang="ru-RU" sz="1000" b="0" kern="0" dirty="0" smtClean="0">
                <a:solidFill>
                  <a:schemeClr val="tx1"/>
                </a:solidFill>
              </a:rPr>
              <a:t>а также задает вопросы</a:t>
            </a:r>
            <a:endParaRPr lang="ru-RU" sz="1000" b="0" kern="0" dirty="0">
              <a:solidFill>
                <a:schemeClr val="tx1"/>
              </a:solidFill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6497346" y="1867167"/>
            <a:ext cx="224410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sz="1000" b="0" kern="0" dirty="0" smtClean="0">
                <a:solidFill>
                  <a:schemeClr val="tx1"/>
                </a:solidFill>
              </a:rPr>
              <a:t>Коуч задает вопросы</a:t>
            </a:r>
            <a:endParaRPr lang="ru-RU" sz="1000" b="0" kern="0" dirty="0">
              <a:solidFill>
                <a:schemeClr val="tx1"/>
              </a:solidFill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402546" y="2921214"/>
            <a:ext cx="224410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sz="1000" b="0" kern="0" dirty="0" smtClean="0">
                <a:solidFill>
                  <a:schemeClr val="tx1"/>
                </a:solidFill>
              </a:rPr>
              <a:t>Большая часть ответственности </a:t>
            </a:r>
            <a:br>
              <a:rPr lang="ru-RU" sz="1000" b="0" kern="0" dirty="0" smtClean="0">
                <a:solidFill>
                  <a:schemeClr val="tx1"/>
                </a:solidFill>
              </a:rPr>
            </a:br>
            <a:r>
              <a:rPr lang="ru-RU" sz="1000" kern="0" dirty="0" smtClean="0">
                <a:solidFill>
                  <a:schemeClr val="tx1"/>
                </a:solidFill>
              </a:rPr>
              <a:t>на наставнике</a:t>
            </a:r>
            <a:endParaRPr lang="ru-RU" sz="1000" kern="0" dirty="0">
              <a:solidFill>
                <a:schemeClr val="tx1"/>
              </a:solidFill>
            </a:endParaRP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3294655" y="2921214"/>
            <a:ext cx="255469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sz="1000" kern="0" dirty="0" smtClean="0">
                <a:solidFill>
                  <a:schemeClr val="tx1"/>
                </a:solidFill>
              </a:rPr>
              <a:t>Равномерное</a:t>
            </a:r>
            <a:r>
              <a:rPr lang="ru-RU" sz="1000" b="0" kern="0" dirty="0" smtClean="0">
                <a:solidFill>
                  <a:schemeClr val="tx1"/>
                </a:solidFill>
              </a:rPr>
              <a:t> </a:t>
            </a:r>
            <a:br>
              <a:rPr lang="ru-RU" sz="1000" b="0" kern="0" dirty="0" smtClean="0">
                <a:solidFill>
                  <a:schemeClr val="tx1"/>
                </a:solidFill>
              </a:rPr>
            </a:br>
            <a:r>
              <a:rPr lang="ru-RU" sz="1000" b="0" kern="0" dirty="0" smtClean="0">
                <a:solidFill>
                  <a:schemeClr val="tx1"/>
                </a:solidFill>
              </a:rPr>
              <a:t>распределение ответственности</a:t>
            </a:r>
            <a:endParaRPr lang="ru-RU" sz="1000" b="0" kern="0" dirty="0">
              <a:solidFill>
                <a:schemeClr val="tx1"/>
              </a:solidFill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6497346" y="2921214"/>
            <a:ext cx="224410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sz="1000" b="0" kern="0" dirty="0" smtClean="0">
                <a:solidFill>
                  <a:schemeClr val="tx1"/>
                </a:solidFill>
              </a:rPr>
              <a:t>Большая часть ответственности </a:t>
            </a:r>
            <a:br>
              <a:rPr lang="ru-RU" sz="1000" b="0" kern="0" dirty="0" smtClean="0">
                <a:solidFill>
                  <a:schemeClr val="tx1"/>
                </a:solidFill>
              </a:rPr>
            </a:br>
            <a:r>
              <a:rPr lang="ru-RU" sz="1000" kern="0" dirty="0" smtClean="0">
                <a:solidFill>
                  <a:schemeClr val="tx1"/>
                </a:solidFill>
              </a:rPr>
              <a:t>на подопечном</a:t>
            </a:r>
            <a:endParaRPr lang="ru-RU" sz="1000" kern="0" dirty="0">
              <a:solidFill>
                <a:schemeClr val="tx1"/>
              </a:solidFill>
            </a:endParaRP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402546" y="4053841"/>
            <a:ext cx="224410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sz="1000" b="0" kern="0" dirty="0" smtClean="0">
                <a:solidFill>
                  <a:schemeClr val="tx1"/>
                </a:solidFill>
              </a:rPr>
              <a:t>Только конкретные задачи, </a:t>
            </a:r>
            <a:br>
              <a:rPr lang="ru-RU" sz="1000" b="0" kern="0" dirty="0" smtClean="0">
                <a:solidFill>
                  <a:schemeClr val="tx1"/>
                </a:solidFill>
              </a:rPr>
            </a:br>
            <a:r>
              <a:rPr lang="ru-RU" sz="1000" b="0" kern="0" dirty="0" smtClean="0">
                <a:solidFill>
                  <a:schemeClr val="tx1"/>
                </a:solidFill>
              </a:rPr>
              <a:t>обучение новому</a:t>
            </a:r>
            <a:endParaRPr lang="ru-RU" sz="1000" b="0" kern="0" dirty="0">
              <a:solidFill>
                <a:schemeClr val="tx1"/>
              </a:solidFill>
            </a:endParaRP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3294655" y="4053841"/>
            <a:ext cx="255469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sz="1000" b="0" kern="0" dirty="0" smtClean="0">
                <a:solidFill>
                  <a:schemeClr val="tx1"/>
                </a:solidFill>
              </a:rPr>
              <a:t>Весь спектр задач</a:t>
            </a:r>
            <a:endParaRPr lang="ru-RU" sz="1000" b="0" kern="0" dirty="0">
              <a:solidFill>
                <a:schemeClr val="tx1"/>
              </a:solidFill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6497346" y="4053841"/>
            <a:ext cx="224410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sz="1000" b="0" kern="0" dirty="0" smtClean="0">
                <a:solidFill>
                  <a:schemeClr val="tx1"/>
                </a:solidFill>
              </a:rPr>
              <a:t>Только задачи, требующие поиска </a:t>
            </a:r>
            <a:br>
              <a:rPr lang="ru-RU" sz="1000" b="0" kern="0" dirty="0" smtClean="0">
                <a:solidFill>
                  <a:schemeClr val="tx1"/>
                </a:solidFill>
              </a:rPr>
            </a:br>
            <a:r>
              <a:rPr lang="ru-RU" sz="1000" b="0" kern="0" dirty="0" smtClean="0">
                <a:solidFill>
                  <a:schemeClr val="tx1"/>
                </a:solidFill>
              </a:rPr>
              <a:t>и принятия решений</a:t>
            </a:r>
            <a:endParaRPr lang="ru-RU" sz="1000" b="0" kern="0" dirty="0">
              <a:solidFill>
                <a:schemeClr val="tx1"/>
              </a:solidFill>
            </a:endParaRP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3294655" y="3595995"/>
            <a:ext cx="255469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sz="1200" kern="0" dirty="0" smtClean="0">
                <a:solidFill>
                  <a:schemeClr val="accent6"/>
                </a:solidFill>
              </a:rPr>
              <a:t>Какие задачи решает</a:t>
            </a:r>
            <a:endParaRPr lang="ru-RU" sz="1200" kern="0" dirty="0">
              <a:solidFill>
                <a:schemeClr val="accent6"/>
              </a:solidFill>
            </a:endParaRP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3288303" y="2482420"/>
            <a:ext cx="255469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sz="1200" kern="0" dirty="0" smtClean="0">
                <a:solidFill>
                  <a:schemeClr val="accent6"/>
                </a:solidFill>
              </a:rPr>
              <a:t>Ответственность</a:t>
            </a:r>
            <a:endParaRPr lang="ru-RU" sz="1200" kern="0" dirty="0">
              <a:solidFill>
                <a:schemeClr val="accent6"/>
              </a:solidFill>
            </a:endParaRP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3294655" y="1536089"/>
            <a:ext cx="255469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sz="1200" kern="0" dirty="0" smtClean="0">
                <a:solidFill>
                  <a:schemeClr val="accent6"/>
                </a:solidFill>
              </a:rPr>
              <a:t>Стиль взаимодействия</a:t>
            </a:r>
            <a:endParaRPr lang="ru-RU" sz="1200" kern="0" dirty="0">
              <a:solidFill>
                <a:schemeClr val="accent6"/>
              </a:solidFill>
            </a:endParaRPr>
          </a:p>
        </p:txBody>
      </p:sp>
      <p:cxnSp>
        <p:nvCxnSpPr>
          <p:cNvPr id="29" name="Соединительная линия уступом 28"/>
          <p:cNvCxnSpPr>
            <a:stCxn id="17" idx="0"/>
            <a:endCxn id="18" idx="0"/>
          </p:cNvCxnSpPr>
          <p:nvPr/>
        </p:nvCxnSpPr>
        <p:spPr bwMode="auto">
          <a:xfrm rot="5400000" flipH="1" flipV="1">
            <a:off x="3048301" y="1397514"/>
            <a:ext cx="12700" cy="304740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Соединительная линия уступом 30"/>
          <p:cNvCxnSpPr>
            <a:stCxn id="18" idx="0"/>
            <a:endCxn id="19" idx="0"/>
          </p:cNvCxnSpPr>
          <p:nvPr/>
        </p:nvCxnSpPr>
        <p:spPr bwMode="auto">
          <a:xfrm rot="5400000" flipH="1" flipV="1">
            <a:off x="6095701" y="1397514"/>
            <a:ext cx="12700" cy="304740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 стрелкой 33"/>
          <p:cNvCxnSpPr/>
          <p:nvPr/>
        </p:nvCxnSpPr>
        <p:spPr bwMode="auto">
          <a:xfrm>
            <a:off x="1530951" y="1736189"/>
            <a:ext cx="609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Соединительная линия уступом 34"/>
          <p:cNvCxnSpPr/>
          <p:nvPr/>
        </p:nvCxnSpPr>
        <p:spPr bwMode="auto">
          <a:xfrm rot="5400000" flipH="1" flipV="1">
            <a:off x="3048301" y="2523791"/>
            <a:ext cx="12700" cy="304740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Соединительная линия уступом 35"/>
          <p:cNvCxnSpPr/>
          <p:nvPr/>
        </p:nvCxnSpPr>
        <p:spPr bwMode="auto">
          <a:xfrm rot="5400000" flipH="1" flipV="1">
            <a:off x="6095701" y="2523791"/>
            <a:ext cx="12700" cy="304740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247255" y="1536089"/>
            <a:ext cx="255469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sz="1200" kern="0" dirty="0" smtClean="0">
                <a:solidFill>
                  <a:schemeClr val="tx1"/>
                </a:solidFill>
              </a:rPr>
              <a:t>Директивный</a:t>
            </a:r>
            <a:endParaRPr lang="ru-RU" sz="1200" kern="0" dirty="0">
              <a:solidFill>
                <a:schemeClr val="tx1"/>
              </a:solidFill>
            </a:endParaRP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C2A526CB-0C6B-D651-621B-672028F98ECA}"/>
              </a:ext>
            </a:extLst>
          </p:cNvPr>
          <p:cNvSpPr txBox="1">
            <a:spLocks/>
          </p:cNvSpPr>
          <p:nvPr/>
        </p:nvSpPr>
        <p:spPr>
          <a:xfrm>
            <a:off x="6342654" y="1536089"/>
            <a:ext cx="255469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ru-R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200" b="1" dirty="0" smtClean="0">
                <a:solidFill>
                  <a:schemeClr val="tx2"/>
                </a:solidFill>
                <a:latin typeface="+mn-lt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1000" dirty="0" smtClean="0">
                <a:solidFill>
                  <a:schemeClr val="tx2"/>
                </a:solidFill>
                <a:latin typeface="+mn-lt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900" dirty="0" smtClean="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ru-RU" sz="800" dirty="0">
                <a:solidFill>
                  <a:schemeClr val="tx2"/>
                </a:solidFill>
                <a:latin typeface="+mn-lt"/>
              </a:defRPr>
            </a:lvl5pPr>
            <a:lvl6pPr marL="1751445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6pPr>
            <a:lvl7pPr marL="214095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7pPr>
            <a:lvl8pPr marL="253046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8pPr>
            <a:lvl9pPr marL="2919976" indent="-2691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914400"/>
            <a:r>
              <a:rPr lang="ru-RU" sz="1200" kern="0" dirty="0" err="1" smtClean="0">
                <a:solidFill>
                  <a:schemeClr val="tx1"/>
                </a:solidFill>
              </a:rPr>
              <a:t>Недирективный</a:t>
            </a:r>
            <a:endParaRPr lang="ru-RU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44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779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7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ject 2"/>
          <p:cNvPicPr>
            <a:picLocks noChangeAspect="1"/>
          </p:cNvPicPr>
          <p:nvPr/>
        </p:nvPicPr>
        <p:blipFill rotWithShape="1">
          <a:blip r:embed="rId7" cstate="print"/>
          <a:srcRect t="6663" r="287" b="7144"/>
          <a:stretch/>
        </p:blipFill>
        <p:spPr>
          <a:xfrm>
            <a:off x="0" y="0"/>
            <a:ext cx="9144000" cy="4550400"/>
          </a:xfrm>
          <a:prstGeom prst="rect">
            <a:avLst/>
          </a:prstGeom>
          <a:solidFill>
            <a:schemeClr val="tx1">
              <a:alpha val="68000"/>
            </a:schemeClr>
          </a:solidFill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0" y="3027600"/>
            <a:ext cx="4572000" cy="1522800"/>
          </a:xfrm>
          <a:prstGeom prst="rect">
            <a:avLst/>
          </a:prstGeom>
          <a:solidFill>
            <a:schemeClr val="tx1">
              <a:alpha val="6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334703"/>
            <a:ext cx="3999866" cy="672627"/>
          </a:xfrm>
        </p:spPr>
        <p:txBody>
          <a:bodyPr vert="horz"/>
          <a:lstStyle/>
          <a:p>
            <a:r>
              <a:rPr lang="ru-RU" dirty="0" smtClean="0">
                <a:solidFill>
                  <a:schemeClr val="bg1"/>
                </a:solidFill>
              </a:rPr>
              <a:t>Помните ли вы этот фильм?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Что важного и ценного 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в этом сюжете?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92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5286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0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15" name="Объект 1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3D307-C1CF-C159-9E01-8F641374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Менторинг. Управленческая мастерская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84B453-A711-E208-FC86-70A88054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Заголовок 10">
            <a:extLst>
              <a:ext uri="{FF2B5EF4-FFF2-40B4-BE49-F238E27FC236}">
                <a16:creationId xmlns:a16="http://schemas.microsoft.com/office/drawing/2014/main" id="{E6C4252D-AD38-15D2-616F-176A6AB1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2317751" cy="684889"/>
          </a:xfrm>
        </p:spPr>
        <p:txBody>
          <a:bodyPr vert="horz"/>
          <a:lstStyle/>
          <a:p>
            <a:r>
              <a:rPr lang="ru-RU" dirty="0" smtClean="0"/>
              <a:t>Как вы думаете, </a:t>
            </a:r>
            <a:br>
              <a:rPr lang="ru-RU" dirty="0" smtClean="0"/>
            </a:br>
            <a:r>
              <a:rPr lang="ru-RU" dirty="0" smtClean="0">
                <a:solidFill>
                  <a:schemeClr val="accent6"/>
                </a:solidFill>
              </a:rPr>
              <a:t>какими основными качествами </a:t>
            </a:r>
            <a:r>
              <a:rPr lang="ru-RU" dirty="0" smtClean="0">
                <a:solidFill>
                  <a:schemeClr val="accent1"/>
                </a:solidFill>
              </a:rPr>
              <a:t>должен обладать ментор?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9BC55-818F-0804-D048-4DF1D6CAEF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7" r="10042"/>
          <a:stretch/>
        </p:blipFill>
        <p:spPr>
          <a:xfrm>
            <a:off x="3048000" y="0"/>
            <a:ext cx="6096000" cy="45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60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итульные слайды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CE930CD1-F0D2-45C9-AE04-3EE38B718632}"/>
    </a:ext>
  </a:extLst>
</a:theme>
</file>

<file path=ppt/theme/theme2.xml><?xml version="1.0" encoding="utf-8"?>
<a:theme xmlns:a="http://schemas.openxmlformats.org/drawingml/2006/main" name="Обложки разделов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37B83130-DE68-4CA1-95EB-2442DD47DB32}"/>
    </a:ext>
  </a:extLst>
</a:theme>
</file>

<file path=ppt/theme/theme3.xml><?xml version="1.0" encoding="utf-8"?>
<a:theme xmlns:a="http://schemas.openxmlformats.org/drawingml/2006/main" name="Коллажи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31148018-2C53-40A7-BFBE-D7ECC5407A4A}"/>
    </a:ext>
  </a:extLst>
</a:theme>
</file>

<file path=ppt/theme/theme4.xml><?xml version="1.0" encoding="utf-8"?>
<a:theme xmlns:a="http://schemas.openxmlformats.org/drawingml/2006/main" name="Базовые слайды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F845C98A-4E43-4E5E-BFF6-99D3EF316209}"/>
    </a:ext>
  </a:extLst>
</a:theme>
</file>

<file path=ppt/theme/theme5.xml><?xml version="1.0" encoding="utf-8"?>
<a:theme xmlns:a="http://schemas.openxmlformats.org/drawingml/2006/main" name="Финальные слайды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2455C501-D363-4A65-A072-FBA95366F13F}"/>
    </a:ext>
  </a:extLst>
</a:theme>
</file>

<file path=ppt/theme/theme6.xml><?xml version="1.0" encoding="utf-8"?>
<a:theme xmlns:a="http://schemas.openxmlformats.org/drawingml/2006/main" name="Буллиты">
  <a:themeElements>
    <a:clrScheme name="СИБУР NEW ОСНОВНЫЕ ЦВЕТА">
      <a:dk1>
        <a:srgbClr val="00313C"/>
      </a:dk1>
      <a:lt1>
        <a:sysClr val="window" lastClr="FFFFFF"/>
      </a:lt1>
      <a:dk2>
        <a:srgbClr val="00313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х9_RU 2022 NEW (12042022)" id="{335DD997-2272-4FF0-B577-3FE9C73A2915}" vid="{15C9956A-3952-4E3C-8C19-320BBFA043C4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FAC3A0D30DAA42AF4EBACF79D57079" ma:contentTypeVersion="1" ma:contentTypeDescription="Создание документа." ma:contentTypeScope="" ma:versionID="5b038f186db50e1ddcdbacd989e9fd93">
  <xsd:schema xmlns:xsd="http://www.w3.org/2001/XMLSchema" xmlns:xs="http://www.w3.org/2001/XMLSchema" xmlns:p="http://schemas.microsoft.com/office/2006/metadata/properties" xmlns:ns2="7bda88f5-81ee-4ce0-acd0-0fc58edecc95" xmlns:ns3="9b0c9865-9e5f-4a19-8def-db8deaed8a57" targetNamespace="http://schemas.microsoft.com/office/2006/metadata/properties" ma:root="true" ma:fieldsID="6f43ea1788a8d090c714bc610b22df34" ns2:_="" ns3:_="">
    <xsd:import namespace="7bda88f5-81ee-4ce0-acd0-0fc58edecc95"/>
    <xsd:import namespace="9b0c9865-9e5f-4a19-8def-db8deaed8a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a88f5-81ee-4ce0-acd0-0fc58edecc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c9865-9e5f-4a19-8def-db8deaed8a57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bda88f5-81ee-4ce0-acd0-0fc58edecc95">E76AX7DTSNFM-10-759</_dlc_DocId>
    <_dlc_DocIdUrl xmlns="7bda88f5-81ee-4ce0-acd0-0fc58edecc95">
      <Url>https://sharepoint/portals/template/_layouts/15/DocIdRedir.aspx?ID=E76AX7DTSNFM-10-759</Url>
      <Description>E76AX7DTSNFM-10-759</Description>
    </_dlc_DocIdUrl>
    <_x041e__x043f__x0438__x0441__x0430__x043d__x0438__x0435_ xmlns="9b0c9865-9e5f-4a19-8def-db8deaed8a57" xsi:nil="true"/>
  </documentManagement>
</p:properties>
</file>

<file path=customXml/itemProps1.xml><?xml version="1.0" encoding="utf-8"?>
<ds:datastoreItem xmlns:ds="http://schemas.openxmlformats.org/officeDocument/2006/customXml" ds:itemID="{72FFB9B5-4495-4C13-BA14-466E85A0B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da88f5-81ee-4ce0-acd0-0fc58edecc95"/>
    <ds:schemaRef ds:uri="9b0c9865-9e5f-4a19-8def-db8deaed8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F92E0E-ED67-41DF-96C8-B1A6E4369B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C1EEFD-48C5-4F7B-8517-DBB3AEC775E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0A7FD75-1E90-43D2-ABF1-A6C12E8540AE}">
  <ds:schemaRefs>
    <ds:schemaRef ds:uri="http://purl.org/dc/terms/"/>
    <ds:schemaRef ds:uri="7bda88f5-81ee-4ce0-acd0-0fc58edecc9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b0c9865-9e5f-4a19-8def-db8deaed8a57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 ШАБЛОН RU 12_04_22</Template>
  <TotalTime>1180</TotalTime>
  <Words>1650</Words>
  <Application>Microsoft Office PowerPoint</Application>
  <PresentationFormat>Экран (16:9)</PresentationFormat>
  <Paragraphs>346</Paragraphs>
  <Slides>32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Arial</vt:lpstr>
      <vt:lpstr>Calibri</vt:lpstr>
      <vt:lpstr>Roboto</vt:lpstr>
      <vt:lpstr>Wingdings</vt:lpstr>
      <vt:lpstr>Титульные слайды</vt:lpstr>
      <vt:lpstr>Обложки разделов</vt:lpstr>
      <vt:lpstr>Коллажи</vt:lpstr>
      <vt:lpstr>Базовые слайды</vt:lpstr>
      <vt:lpstr>Финальные слайды</vt:lpstr>
      <vt:lpstr>Буллиты</vt:lpstr>
      <vt:lpstr>Слайд think-cell</vt:lpstr>
      <vt:lpstr>МЕНТОРИНГ</vt:lpstr>
      <vt:lpstr>Презентация PowerPoint</vt:lpstr>
      <vt:lpstr>КОНСТАНТИН ВЛАДИМИРОВИЧ БЕЛКИН Советник Генерального директора, Председателя правления,  Старший ментор ООО «СИБУР» </vt:lpstr>
      <vt:lpstr>О чем будем говорить сегодня?</vt:lpstr>
      <vt:lpstr>Как вы думаете,  зачем необходимо поддерживать сотрудников  в развитии?  </vt:lpstr>
      <vt:lpstr>Чем менторинг отличается  от наставничества  и коучинга?</vt:lpstr>
      <vt:lpstr>Чем менторинг отличается от наставничества и коучинга?</vt:lpstr>
      <vt:lpstr>Помните ли вы этот фильм?  Что важного и ценного  в этом сюжете?</vt:lpstr>
      <vt:lpstr>Как вы думаете,  какими основными качествами должен обладать ментор?</vt:lpstr>
      <vt:lpstr>Я эффективен как ментор, если</vt:lpstr>
      <vt:lpstr>Как вы думаете,  какие запросы  могут поступать ментору?</vt:lpstr>
      <vt:lpstr>Запросы и заказы на развитие</vt:lpstr>
      <vt:lpstr>Как вы думаете,  на каких основных принципах построена работа ментора?</vt:lpstr>
      <vt:lpstr>Основные принципы менторинга</vt:lpstr>
      <vt:lpstr>Ты стал ментором.  Как работать  с подопечным?</vt:lpstr>
      <vt:lpstr>Основные шаги</vt:lpstr>
      <vt:lpstr>Задание на самопрезентацию</vt:lpstr>
      <vt:lpstr>Движение к цели и обсуждение прогресса</vt:lpstr>
      <vt:lpstr>Как создать программу менторинга в компании</vt:lpstr>
      <vt:lpstr>Мои лайфхаки  в работе с подопечными </vt:lpstr>
      <vt:lpstr>Наставляйте AD HOC</vt:lpstr>
      <vt:lpstr>Бережно относитесь  к чувствам, эмоциям, опыту подопечного </vt:lpstr>
      <vt:lpstr>Просто поговорите –  в этом колоссальная польза</vt:lpstr>
      <vt:lpstr>Определяйте и называйте эмоции, когда они теряют силу</vt:lpstr>
      <vt:lpstr>Задайте вопрос  «на подумать».  Пусть погуляет, человек может долго раскрываться </vt:lpstr>
      <vt:lpstr>Если подопечный  не может сформулировать задачу, то помогает правило 5 почему. Этими «почему» выводим на нужную тему </vt:lpstr>
      <vt:lpstr>Как вы думаете,  на какие грабли может наступить в своей работе ментор?</vt:lpstr>
      <vt:lpstr>Грабли ментора</vt:lpstr>
      <vt:lpstr>Как вы думаете,  как можно уберечься  от выгорания  в работе ментора?</vt:lpstr>
      <vt:lpstr>Реверсивный менторинг или  как подопечный может поддержать своего ментора ? </vt:lpstr>
      <vt:lpstr>Ваши вопросы?</vt:lpstr>
      <vt:lpstr>СПАСИБО ЗА ОБРАТНУЮ СВЯЗЬ!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ПРЕЗЕНТАЦИЙ СИБУРА</dc:title>
  <dc:creator>studio-8</dc:creator>
  <cp:lastModifiedBy>Страхов Михаил Вячеславович</cp:lastModifiedBy>
  <cp:revision>150</cp:revision>
  <dcterms:created xsi:type="dcterms:W3CDTF">2023-02-07T06:31:07Z</dcterms:created>
  <dcterms:modified xsi:type="dcterms:W3CDTF">2023-02-16T11:13:52Z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0x01010016FAC3A0D30DAA42AF4EBACF79D57079</vt:lpwstr>
  </property>
  <property fmtid="{D5CDD505-2E9C-101B-9397-08002B2CF9AE}" pid="3" name="_dlc_DocIdItemGuid">
    <vt:lpwstr>08128e61-b529-4dc6-902a-2bae7e28187e</vt:lpwstr>
  </property>
</Properties>
</file>