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6" r:id="rId5"/>
  </p:sldMasterIdLst>
  <p:notesMasterIdLst>
    <p:notesMasterId r:id="rId44"/>
  </p:notesMasterIdLst>
  <p:handoutMasterIdLst>
    <p:handoutMasterId r:id="rId45"/>
  </p:handoutMasterIdLst>
  <p:sldIdLst>
    <p:sldId id="256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14" r:id="rId25"/>
    <p:sldId id="315" r:id="rId26"/>
    <p:sldId id="316" r:id="rId27"/>
    <p:sldId id="317" r:id="rId28"/>
    <p:sldId id="318" r:id="rId29"/>
    <p:sldId id="319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180">
          <p15:clr>
            <a:srgbClr val="A4A3A4"/>
          </p15:clr>
        </p15:guide>
        <p15:guide id="4" pos="60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95"/>
    <a:srgbClr val="F58A1F"/>
    <a:srgbClr val="F2F2F2"/>
    <a:srgbClr val="D0D0D0"/>
    <a:srgbClr val="808080"/>
    <a:srgbClr val="E5F2F2"/>
    <a:srgbClr val="B2D2D8"/>
    <a:srgbClr val="C5C5C5"/>
    <a:srgbClr val="D5D5D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5" autoAdjust="0"/>
    <p:restoredTop sz="94582" autoAdjust="0"/>
  </p:normalViewPr>
  <p:slideViewPr>
    <p:cSldViewPr snapToGrid="0">
      <p:cViewPr varScale="1">
        <p:scale>
          <a:sx n="84" d="100"/>
          <a:sy n="84" d="100"/>
        </p:scale>
        <p:origin x="1411" y="82"/>
      </p:cViewPr>
      <p:guideLst>
        <p:guide orient="horz" pos="624"/>
        <p:guide orient="horz" pos="4182"/>
        <p:guide pos="180"/>
        <p:guide pos="6078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8B40-76F4-4574-A2E9-FC2E8E3C3F7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9466-0FDB-4D5F-8F67-8230A5465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3D09-D85A-4594-9EA3-CBA54C90E794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6DA7-AAD7-473E-A78B-09A07C1C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8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2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11855" y="6022681"/>
            <a:ext cx="15584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ООО «СИБУР»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 flipV="1">
            <a:off x="5570295" y="6184264"/>
            <a:ext cx="4320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103-7DDC-4611-8B84-C967EB351101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63305" y="1800535"/>
            <a:ext cx="3197734" cy="290195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7CA5A4-0651-4E6B-A89C-32D303C06AB9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223781" y="1146143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223781" y="3045905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223781" y="4811682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824667" y="127322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824667" y="152468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824667" y="312488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824667" y="337634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24667" y="494606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824667" y="519752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4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12087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8732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74927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3893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133893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16710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6710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9692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49692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7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0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85750"/>
            <a:ext cx="2228850" cy="59451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596" y="185750"/>
            <a:ext cx="6430154" cy="59451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9667" y="6405385"/>
            <a:ext cx="406577" cy="311150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67128" y="4319045"/>
            <a:ext cx="813998" cy="234231"/>
          </a:xfrm>
        </p:spPr>
        <p:txBody>
          <a:bodyPr/>
          <a:lstStyle/>
          <a:p>
            <a:fld id="{14A0206A-7786-4CA1-9012-F2A726BCF448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1220315" y="1512118"/>
            <a:ext cx="3136900" cy="500702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2423484" y="3959546"/>
            <a:ext cx="5419725" cy="377185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186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82887" y="1080316"/>
            <a:ext cx="8729577" cy="3610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0D9195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Укажите заголовок</a:t>
            </a:r>
            <a:endParaRPr lang="en-US" dirty="0" smtClean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82887" y="1451909"/>
            <a:ext cx="8729577" cy="4587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Напишите текст слайда</a:t>
            </a:r>
            <a:endParaRPr lang="en-US" dirty="0" smtClean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506550" y="6440092"/>
            <a:ext cx="5938291" cy="312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rgbClr val="0D9195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НАЗВАНИЕ ПРЕЗЕНТАЦИИ</a:t>
            </a:r>
            <a:r>
              <a:rPr lang="en-US" dirty="0" smtClean="0"/>
              <a:t>, </a:t>
            </a:r>
            <a:r>
              <a:rPr lang="ru-RU" dirty="0" smtClean="0"/>
              <a:t>МЕРОПРИЯТИЕ</a:t>
            </a:r>
            <a:r>
              <a:rPr lang="en-US" dirty="0" smtClean="0"/>
              <a:t>,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06" y="185049"/>
            <a:ext cx="8736687" cy="49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spc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Укажите название слайда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0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001907" y="6474596"/>
            <a:ext cx="5938291" cy="3126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baseline="0">
                <a:solidFill>
                  <a:srgbClr val="0D9195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НАЗВАНИЕ ПРЕЗЕНТАЦИИ</a:t>
            </a:r>
            <a:r>
              <a:rPr lang="en-US" dirty="0" smtClean="0"/>
              <a:t>, </a:t>
            </a:r>
            <a:r>
              <a:rPr lang="ru-RU" dirty="0" smtClean="0"/>
              <a:t>МЕРОПРИЯТИЕ</a:t>
            </a:r>
            <a:r>
              <a:rPr lang="en-US" dirty="0" smtClean="0"/>
              <a:t>,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9"/>
          </p:nvPr>
        </p:nvSpPr>
        <p:spPr>
          <a:xfrm>
            <a:off x="1906932" y="2145733"/>
            <a:ext cx="5391358" cy="2636223"/>
          </a:xfrm>
          <a:prstGeom prst="rect">
            <a:avLst/>
          </a:prstGeom>
        </p:spPr>
        <p:txBody>
          <a:bodyPr vert="horz" anchor="ctr"/>
          <a:lstStyle>
            <a:lvl1pPr marL="514350" indent="-514350">
              <a:buFont typeface="+mj-lt"/>
              <a:buAutoNum type="arabicPeriod"/>
              <a:defRPr sz="1500">
                <a:solidFill>
                  <a:srgbClr val="0D9195"/>
                </a:solidFill>
              </a:defRPr>
            </a:lvl1pPr>
            <a:lvl2pPr marL="1008903" indent="-514350">
              <a:buFont typeface="+mj-lt"/>
              <a:buAutoNum type="arabicPeriod"/>
              <a:defRPr sz="1200">
                <a:solidFill>
                  <a:srgbClr val="0D9195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444843" y="2145733"/>
            <a:ext cx="1170595" cy="263622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Font typeface="+mj-lt"/>
              <a:buNone/>
              <a:defRPr sz="1500">
                <a:solidFill>
                  <a:srgbClr val="0D9195"/>
                </a:solidFill>
              </a:defRPr>
            </a:lvl1pPr>
            <a:lvl2pPr marL="1008903" indent="-514350">
              <a:buFont typeface="+mj-lt"/>
              <a:buAutoNum type="arabicPeriod"/>
              <a:defRPr sz="1200">
                <a:solidFill>
                  <a:srgbClr val="0D9195"/>
                </a:solidFill>
              </a:defRPr>
            </a:lvl2pPr>
          </a:lstStyle>
          <a:p>
            <a:pPr lvl="0"/>
            <a:r>
              <a:rPr lang="ru-RU" dirty="0" smtClean="0"/>
              <a:t>1</a:t>
            </a:r>
          </a:p>
          <a:p>
            <a:pPr lvl="0"/>
            <a:r>
              <a:rPr lang="ru-RU" dirty="0" smtClean="0"/>
              <a:t>2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08" y="185052"/>
            <a:ext cx="8736687" cy="49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spc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Укажите название слайда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46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3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8036" y="6022681"/>
            <a:ext cx="2383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/>
                </a:solidFill>
              </a:rPr>
              <a:t>ПАО «СИБУР Холдинг»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6391702" y="6184264"/>
            <a:ext cx="3514298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488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545807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556171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923026"/>
            <a:ext cx="9341329" cy="53317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488255"/>
            <a:ext cx="922163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0" y="938844"/>
            <a:ext cx="4614054" cy="5315906"/>
          </a:xfrm>
        </p:spPr>
        <p:txBody>
          <a:bodyPr/>
          <a:lstStyle>
            <a:lvl1pPr>
              <a:defRPr sz="1800"/>
            </a:lvl1pPr>
            <a:lvl2pPr marL="534988" indent="-190500">
              <a:defRPr sz="1600"/>
            </a:lvl2pPr>
            <a:lvl3pPr marL="896938" indent="-203200">
              <a:defRPr sz="1500"/>
            </a:lvl3pPr>
            <a:lvl4pPr marL="1165225" indent="-176213">
              <a:tabLst>
                <a:tab pos="1165225" algn="l"/>
              </a:tabLst>
              <a:defRPr sz="1200" b="0"/>
            </a:lvl4pPr>
            <a:lvl5pPr marL="1431925" indent="-149225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145" y="938844"/>
            <a:ext cx="4622680" cy="5315906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4"/>
            <a:ext cx="437687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4"/>
            <a:ext cx="437859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1123950"/>
            <a:ext cx="5537729" cy="50022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143612959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0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672" y="205467"/>
            <a:ext cx="9351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49" y="923026"/>
            <a:ext cx="9341329" cy="53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9045" y="6392551"/>
            <a:ext cx="47182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77457" y="109538"/>
            <a:ext cx="663575" cy="582612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7457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77457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77457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77457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77457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77457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77457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77457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98596296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077459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77459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77459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77459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77459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7459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77459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77459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872038" y="6469470"/>
            <a:ext cx="813998" cy="2342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19.04.2023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6495572"/>
            <a:ext cx="966788" cy="182703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711351" y="6326846"/>
            <a:ext cx="3194649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201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3" r:id="rId16"/>
    <p:sldLayoutId id="2147484204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688" indent="-107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5225" indent="-17621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925" indent="-1492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545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57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689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08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excel.ru/techniques/2/106/" TargetMode="External"/><Relationship Id="rId2" Type="http://schemas.openxmlformats.org/officeDocument/2006/relationships/hyperlink" Target="http://www.planetaexcel.ru/techniques/8/130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dirty="0"/>
              <a:t>Excel </a:t>
            </a:r>
            <a:r>
              <a:rPr lang="en-US" altLang="ru-RU" dirty="0" smtClean="0"/>
              <a:t>201</a:t>
            </a:r>
            <a:r>
              <a:rPr lang="ru-RU" altLang="ru-RU" dirty="0" smtClean="0"/>
              <a:t>6</a:t>
            </a:r>
            <a:r>
              <a:rPr lang="en-US" altLang="ru-RU" dirty="0" smtClean="0"/>
              <a:t>:</a:t>
            </a:r>
            <a:r>
              <a:rPr lang="ru-RU" altLang="ru-RU" dirty="0" smtClean="0"/>
              <a:t> Расширенный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Змитрович Людмила</a:t>
            </a:r>
          </a:p>
          <a:p>
            <a:r>
              <a:rPr lang="ru-RU" dirty="0" smtClean="0"/>
              <a:t>Ведущий специалист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«СИБУР ДИДЖИТАЛ»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0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Сводные таблицы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Таблица сразу же отобразит нужные нам результаты: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Сводные </a:t>
            </a:r>
            <a:r>
              <a:rPr lang="ru-RU" dirty="0" smtClean="0">
                <a:solidFill>
                  <a:srgbClr val="008080"/>
                </a:solidFill>
              </a:rPr>
              <a:t>таблицы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6" name="Рисунок 5" descr="http://on-line-teaching.com/excel/img/2007/lsn030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" y="1700808"/>
            <a:ext cx="6305444" cy="44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Сводные таблицы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Этот пример наглядно демонстрирует преимущества сводных таблиц, к которым относятся</a:t>
            </a:r>
            <a:r>
              <a:rPr lang="ru-RU" sz="1400" dirty="0" smtClean="0">
                <a:latin typeface="+mj-lt"/>
              </a:rPr>
              <a:t>:</a:t>
            </a: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очень простой способ создания такой таблицы, который не требует много времени;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возможность консолидировать данные из разных таблиц и даже из разных источников</a:t>
            </a:r>
            <a:r>
              <a:rPr lang="ru-RU" sz="1400" dirty="0" smtClean="0">
                <a:latin typeface="+mj-lt"/>
              </a:rPr>
              <a:t>;</a:t>
            </a:r>
            <a:endParaRPr lang="en-US" sz="14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возможность </a:t>
            </a:r>
            <a:r>
              <a:rPr lang="ru-RU" sz="1400" dirty="0">
                <a:latin typeface="+mj-lt"/>
              </a:rPr>
              <a:t>оперативно дополнять данные сводной таблицы, просто расширив исходную таблицу и немного изменив настройки сводной</a:t>
            </a:r>
            <a:r>
              <a:rPr lang="ru-RU" sz="1400" dirty="0" smtClean="0">
                <a:latin typeface="+mj-lt"/>
              </a:rPr>
              <a:t>.</a:t>
            </a: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Сводные таблицы используются в первую очередь для обобщения больших массивов подробной информации и подведения различных итогов: суммирования по отдельным группам, вычисления среднего и процентного значения по отдельным группам, подведения промежуточных и общих итогов и так далее. Кроме того, сводную таблицу можно распечатать, в том числе и постранично, что очень ускоряет подготовку различной информации.</a:t>
            </a:r>
          </a:p>
          <a:p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Следует помнить, что пользователь не может поменять значения отдельной ячейки в сводной таблице. Для этого нужно изменить данные исходной таблицы.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Сводные таблицы</a:t>
            </a:r>
          </a:p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>Выделение дубликатов цветом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625" y="937322"/>
            <a:ext cx="9474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Есть длинный список </a:t>
            </a:r>
            <a:r>
              <a:rPr lang="ru-RU" sz="1400" dirty="0"/>
              <a:t>чего-либо (например, товаров</a:t>
            </a:r>
            <a:r>
              <a:rPr lang="ru-RU" sz="1400" dirty="0" smtClean="0"/>
              <a:t>), некоторые </a:t>
            </a:r>
            <a:r>
              <a:rPr lang="ru-RU" sz="1400" dirty="0"/>
              <a:t>элементы этого списка повторяются более 1 раза. </a:t>
            </a:r>
            <a:r>
              <a:rPr lang="ru-RU" sz="1400" dirty="0" smtClean="0"/>
              <a:t>Хотелось </a:t>
            </a:r>
            <a:r>
              <a:rPr lang="ru-RU" sz="1400" dirty="0"/>
              <a:t>бы видеть эти повторы явно, т.е. подсветить дублирующие ячейки цветом, например так: 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ru-RU" sz="1400" dirty="0" smtClean="0"/>
              <a:t>Выделяем </a:t>
            </a:r>
            <a:r>
              <a:rPr lang="ru-RU" sz="1400" dirty="0"/>
              <a:t>все ячейки с данными и на вкладке </a:t>
            </a:r>
            <a:r>
              <a:rPr lang="ru-RU" sz="1400" b="1" dirty="0" smtClean="0"/>
              <a:t>Главная</a:t>
            </a:r>
            <a:r>
              <a:rPr lang="ru-RU" sz="1400" dirty="0"/>
              <a:t> жмем кнопку </a:t>
            </a:r>
            <a:r>
              <a:rPr lang="ru-RU" sz="1400" b="1" dirty="0"/>
              <a:t>Условное </a:t>
            </a:r>
            <a:r>
              <a:rPr lang="ru-RU" sz="1400" b="1" dirty="0" smtClean="0"/>
              <a:t>форматирование</a:t>
            </a:r>
            <a:r>
              <a:rPr lang="ru-RU" sz="1400" dirty="0" smtClean="0"/>
              <a:t>, </a:t>
            </a:r>
            <a:r>
              <a:rPr lang="ru-RU" sz="1400" dirty="0"/>
              <a:t>затем выбираем </a:t>
            </a:r>
            <a:r>
              <a:rPr lang="ru-RU" sz="1400" b="1" dirty="0"/>
              <a:t>Правила выделения ячеек - Повторяющиеся </a:t>
            </a:r>
            <a:r>
              <a:rPr lang="ru-RU" sz="1400" b="1" dirty="0" smtClean="0"/>
              <a:t>значения</a:t>
            </a:r>
            <a:r>
              <a:rPr lang="ru-RU" sz="1400" b="1" dirty="0"/>
              <a:t>.</a:t>
            </a:r>
            <a:endParaRPr lang="ru-RU" sz="1400" dirty="0"/>
          </a:p>
          <a:p>
            <a:endParaRPr lang="ru-RU" sz="1600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" y="2015499"/>
            <a:ext cx="2257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colored_duplicates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colored_duplicates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49" y="1967874"/>
            <a:ext cx="4068871" cy="29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629400" y="4400550"/>
            <a:ext cx="1657220" cy="28575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2809875" y="4667251"/>
            <a:ext cx="3848100" cy="45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>Виды условного форматирования</a:t>
            </a:r>
            <a:b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</a:br>
            <a:endParaRPr lang="ru-RU" sz="2600" b="1" dirty="0">
              <a:solidFill>
                <a:srgbClr val="00808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24" y="927839"/>
            <a:ext cx="817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Когда вы нажимаете на кнопку </a:t>
            </a:r>
            <a:r>
              <a:rPr lang="ru-RU" sz="1400" b="1" dirty="0"/>
              <a:t>Условное форматирование, </a:t>
            </a:r>
            <a:r>
              <a:rPr lang="ru-RU" sz="1400" dirty="0"/>
              <a:t>которая находится в группе </a:t>
            </a:r>
            <a:r>
              <a:rPr lang="ru-RU" sz="1400" b="1" dirty="0"/>
              <a:t>Стили </a:t>
            </a:r>
            <a:r>
              <a:rPr lang="ru-RU" sz="1400" dirty="0"/>
              <a:t>вкладки </a:t>
            </a:r>
            <a:r>
              <a:rPr lang="ru-RU" sz="1400" b="1" dirty="0"/>
              <a:t>Главная, </a:t>
            </a:r>
            <a:r>
              <a:rPr lang="ru-RU" sz="1400" dirty="0"/>
              <a:t>вы увидите выпадающее меню со следующими опциями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72" y="1838325"/>
            <a:ext cx="3371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845" y="914400"/>
            <a:ext cx="9464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/>
              <a:t>Правила выделения ячеек </a:t>
            </a:r>
            <a:r>
              <a:rPr lang="ru-RU" sz="1400" dirty="0"/>
              <a:t>открывает</a:t>
            </a:r>
            <a:r>
              <a:rPr lang="ru-RU" sz="1400" b="1" dirty="0"/>
              <a:t> </a:t>
            </a:r>
            <a:r>
              <a:rPr lang="ru-RU" sz="1400" dirty="0"/>
              <a:t>дополнительное меню с различными параметрами для определения правил форматирования ячеек, содержащих конкретные значения или находится в определенном диапазоне.</a:t>
            </a:r>
          </a:p>
          <a:p>
            <a:pPr fontAlgn="base"/>
            <a:r>
              <a:rPr lang="ru-RU" sz="1400" b="1" dirty="0"/>
              <a:t>Правила отбора первых и последних значений </a:t>
            </a:r>
            <a:r>
              <a:rPr lang="ru-RU" sz="1400" dirty="0"/>
              <a:t>открывает опции, позволяющие задавать формат ячейкам на основании вхождения их в топ первых или последних элементов.</a:t>
            </a:r>
          </a:p>
          <a:p>
            <a:pPr fontAlgn="base"/>
            <a:r>
              <a:rPr lang="ru-RU" sz="1400" b="1" dirty="0"/>
              <a:t>Гистограмма </a:t>
            </a:r>
            <a:r>
              <a:rPr lang="ru-RU" sz="1400" dirty="0"/>
              <a:t>открывает палитру гистограмм различных цветов, которые вы можете задать для выбранных ячеек, для визуализации значений, содержащихся в этих ячейках.</a:t>
            </a:r>
          </a:p>
          <a:p>
            <a:pPr fontAlgn="base"/>
            <a:r>
              <a:rPr lang="ru-RU" sz="1400" b="1" dirty="0"/>
              <a:t>Цветовые шкалы </a:t>
            </a:r>
            <a:r>
              <a:rPr lang="ru-RU" sz="1400" dirty="0"/>
              <a:t>позволяет задавать двух- и </a:t>
            </a:r>
            <a:r>
              <a:rPr lang="ru-RU" sz="1400" dirty="0" err="1"/>
              <a:t>трехцветовые</a:t>
            </a:r>
            <a:r>
              <a:rPr lang="ru-RU" sz="1400" dirty="0"/>
              <a:t> шкалы для цвета фона ячейки на основе ее значения относительно других ячеек в диапазоне</a:t>
            </a:r>
          </a:p>
          <a:p>
            <a:pPr fontAlgn="base"/>
            <a:r>
              <a:rPr lang="ru-RU" sz="1400" b="1" dirty="0"/>
              <a:t>Наборы значков </a:t>
            </a:r>
            <a:r>
              <a:rPr lang="ru-RU" sz="1400" dirty="0"/>
              <a:t>отображает значок в ячейке. Какой именно значок отображается, зависит от значения ячейки относительно других ячеек. </a:t>
            </a:r>
          </a:p>
          <a:p>
            <a:pPr fontAlgn="base"/>
            <a:r>
              <a:rPr lang="ru-RU" sz="1400" b="1" dirty="0"/>
              <a:t>Создать правило </a:t>
            </a:r>
            <a:r>
              <a:rPr lang="ru-RU" sz="1400" dirty="0"/>
              <a:t>открывает диалоговое окно </a:t>
            </a:r>
            <a:r>
              <a:rPr lang="ru-RU" sz="1400" b="1" dirty="0"/>
              <a:t>Создание правила форматирования, </a:t>
            </a:r>
            <a:r>
              <a:rPr lang="ru-RU" sz="1400" dirty="0"/>
              <a:t>которое позволяет создать пользовательское условное форматирование для выбранных ячеек.</a:t>
            </a:r>
          </a:p>
          <a:p>
            <a:pPr fontAlgn="base"/>
            <a:r>
              <a:rPr lang="ru-RU" sz="1400" b="1" dirty="0"/>
              <a:t>Удалить правила </a:t>
            </a:r>
            <a:r>
              <a:rPr lang="ru-RU" sz="1400" dirty="0"/>
              <a:t>открывает дополнительное меню, где вы можете удалить правила условного форматирования как для выбранных ячеек, так и на всем листе.</a:t>
            </a:r>
          </a:p>
          <a:p>
            <a:pPr fontAlgn="base"/>
            <a:r>
              <a:rPr lang="ru-RU" sz="1400" b="1" dirty="0"/>
              <a:t>Управление правилами </a:t>
            </a:r>
            <a:r>
              <a:rPr lang="ru-RU" sz="1400" dirty="0"/>
              <a:t>открывает диалоговое окно </a:t>
            </a:r>
            <a:r>
              <a:rPr lang="ru-RU" sz="1400" b="1" dirty="0"/>
              <a:t>Диспетчер правил условного форматирования, </a:t>
            </a:r>
            <a:r>
              <a:rPr lang="ru-RU" sz="1400" dirty="0"/>
              <a:t>которое позволяет редактировать и удалять определенные правила, а также задавать приоритет, передвигая вниз и вверх по списку правил.</a:t>
            </a:r>
          </a:p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>Графическое условное форматирование</a:t>
            </a:r>
            <a:b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</a:br>
            <a:endParaRPr lang="ru-RU" sz="2600" b="1" dirty="0">
              <a:solidFill>
                <a:srgbClr val="00808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89" y="923925"/>
            <a:ext cx="9453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/>
              <a:t>С</a:t>
            </a:r>
            <a:r>
              <a:rPr lang="ru-RU" sz="1400" dirty="0" smtClean="0"/>
              <a:t>амое простое условное </a:t>
            </a:r>
            <a:r>
              <a:rPr lang="ru-RU" sz="1400" dirty="0"/>
              <a:t>форматирование, которое можно применить к диапазону ячеек – это форматирование с применением графических элементов – Гистограммы, Цветовые шкалы и Наборы значков.</a:t>
            </a:r>
          </a:p>
          <a:p>
            <a:pPr fontAlgn="base"/>
            <a:r>
              <a:rPr lang="ru-RU" sz="1400" dirty="0" smtClean="0"/>
              <a:t>Ниже изображено </a:t>
            </a:r>
            <a:r>
              <a:rPr lang="ru-RU" sz="1400" dirty="0"/>
              <a:t>применение двух различных правил для форматирования для диапазона от 6 до 1 и наоборот. В первом случае применялись </a:t>
            </a:r>
            <a:r>
              <a:rPr lang="ru-RU" sz="1400" b="1" dirty="0"/>
              <a:t>Цветовые шкалы, </a:t>
            </a:r>
            <a:r>
              <a:rPr lang="ru-RU" sz="1400" dirty="0"/>
              <a:t>где мы видим, как изменяется формат при изменении значения от 6 до 1, во втором – </a:t>
            </a:r>
            <a:r>
              <a:rPr lang="ru-RU" sz="1400" b="1" dirty="0"/>
              <a:t>3 цветные стрелки.</a:t>
            </a:r>
            <a:endParaRPr lang="ru-RU" sz="1400" dirty="0"/>
          </a:p>
          <a:p>
            <a:endParaRPr lang="ru-RU" sz="1600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32" y="2318794"/>
            <a:ext cx="4902793" cy="36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410199" y="3933825"/>
            <a:ext cx="1838325" cy="28575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>Определение конкретных значений в диапазоне ячеек</a:t>
            </a:r>
            <a:b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</a:br>
            <a:endParaRPr lang="ru-RU" sz="2600" b="1" dirty="0">
              <a:solidFill>
                <a:srgbClr val="00808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85" y="923925"/>
            <a:ext cx="94652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/>
              <a:t>Варианты условного форматирования </a:t>
            </a:r>
            <a:r>
              <a:rPr lang="ru-RU" sz="1400" b="1" dirty="0"/>
              <a:t>Правила выделения ячеек </a:t>
            </a:r>
            <a:r>
              <a:rPr lang="ru-RU" sz="1400" dirty="0"/>
              <a:t>и </a:t>
            </a:r>
            <a:r>
              <a:rPr lang="ru-RU" sz="1400" b="1" dirty="0"/>
              <a:t>Правила отбора первых и последних значений </a:t>
            </a:r>
            <a:r>
              <a:rPr lang="ru-RU" sz="1400" dirty="0"/>
              <a:t>позволяют задавать определенный формат ячейкам при достижении заданных условий.</a:t>
            </a:r>
          </a:p>
          <a:p>
            <a:pPr fontAlgn="base"/>
            <a:r>
              <a:rPr lang="ru-RU" sz="1400" dirty="0"/>
              <a:t>Правила, которые вы создали для выполнения этих условий, могут варьироваться в широких пределах. Вы можете устанавливать правила, согласно которому ячейки будут форматироваться, если она содержит определенный текст или значение, может быть больше/ меньше или быть в пределах определенных значений. Также вы можете применять правила форматирования для опознания ячеек входящих в топ 10 наибольших/ наименьших значений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/>
              <a:t>Р</a:t>
            </a:r>
            <a:r>
              <a:rPr lang="ru-RU" sz="1400" dirty="0" smtClean="0"/>
              <a:t>ассмотрим </a:t>
            </a:r>
            <a:r>
              <a:rPr lang="ru-RU" sz="1400" dirty="0"/>
              <a:t>пример, где мы будем создавать правило изменения формата ячейки на красную заливку с темно-красным шрифтом при условии, если значение ячейки содержит слово </a:t>
            </a:r>
            <a:r>
              <a:rPr lang="ru-RU" sz="1400" b="1" dirty="0"/>
              <a:t>Нет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/>
              <a:t>Выделяем диапазон ячеек, к которому мы хотим применить условное форматирование. Переходим по вкладке </a:t>
            </a:r>
            <a:r>
              <a:rPr lang="ru-RU" sz="1400" b="1" dirty="0"/>
              <a:t>Главная </a:t>
            </a:r>
            <a:r>
              <a:rPr lang="ru-RU" sz="1400" dirty="0"/>
              <a:t>в группу</a:t>
            </a:r>
            <a:r>
              <a:rPr lang="ru-RU" sz="1400" b="1" dirty="0"/>
              <a:t> Стили, </a:t>
            </a:r>
            <a:r>
              <a:rPr lang="ru-RU" sz="1400" dirty="0"/>
              <a:t>щелкаем кнопку </a:t>
            </a:r>
            <a:r>
              <a:rPr lang="ru-RU" sz="1400" b="1" dirty="0"/>
              <a:t>Условное форматирование </a:t>
            </a:r>
            <a:r>
              <a:rPr lang="ru-RU" sz="1400" b="1" dirty="0" smtClean="0"/>
              <a:t>- </a:t>
            </a:r>
            <a:r>
              <a:rPr lang="ru-RU" sz="1400" b="1" dirty="0"/>
              <a:t>Правила выделения ячеек </a:t>
            </a:r>
            <a:r>
              <a:rPr lang="ru-RU" sz="1400" b="1" dirty="0" smtClean="0"/>
              <a:t>- </a:t>
            </a:r>
            <a:r>
              <a:rPr lang="ru-RU" sz="1400" b="1" dirty="0"/>
              <a:t>Текст содержит.</a:t>
            </a:r>
            <a:endParaRPr lang="ru-RU" sz="1400" dirty="0"/>
          </a:p>
          <a:p>
            <a:pPr fontAlgn="base"/>
            <a:endParaRPr lang="ru-RU" sz="1400" dirty="0"/>
          </a:p>
          <a:p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93" y="1028700"/>
            <a:ext cx="3733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856" y="3320310"/>
            <a:ext cx="9093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появившемся диалоговом окне </a:t>
            </a:r>
            <a:r>
              <a:rPr lang="ru-RU" sz="1400" b="1" dirty="0"/>
              <a:t>Текст, который содержит </a:t>
            </a:r>
            <a:r>
              <a:rPr lang="ru-RU" sz="1400" dirty="0"/>
              <a:t>в левом текстовом поле необходимо задать фрагмент текста, который будет условием для применения формата к ячейке, указанного в правом выпадающем списке. В нашем случае – это </a:t>
            </a:r>
            <a:r>
              <a:rPr lang="ru-RU" sz="1400" b="1" dirty="0"/>
              <a:t>Светло-красная заливка и темно-красный текст.</a:t>
            </a:r>
            <a:endParaRPr lang="ru-RU" sz="1400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93" y="4225364"/>
            <a:ext cx="4410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>Несколько условных форматирований для одного диапазона</a:t>
            </a:r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</a:br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</a:br>
            <a:endParaRPr lang="ru-RU" sz="2600" b="1" dirty="0">
              <a:solidFill>
                <a:srgbClr val="00808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111" y="904875"/>
            <a:ext cx="94527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/>
              <a:t>Так же можно применить </a:t>
            </a:r>
            <a:r>
              <a:rPr lang="ru-RU" sz="1400" dirty="0"/>
              <a:t>три различных условных форматирования к одному и тому же диапазону ячеек: первый тип формата, когда ячейка содержит целевое значение, второй – когда больше цели и третий – когда меньше. </a:t>
            </a:r>
            <a:endParaRPr lang="ru-RU" sz="1400" dirty="0" smtClean="0"/>
          </a:p>
          <a:p>
            <a:pPr fontAlgn="base"/>
            <a:r>
              <a:rPr lang="ru-RU" sz="1400" dirty="0" smtClean="0"/>
              <a:t>Ниже </a:t>
            </a:r>
            <a:r>
              <a:rPr lang="ru-RU" sz="1400" dirty="0"/>
              <a:t>описаны шаги по заданию формата </a:t>
            </a:r>
            <a:r>
              <a:rPr lang="ru-RU" sz="1400" b="1" dirty="0"/>
              <a:t>Желая заливка с темно-желтым текстом</a:t>
            </a:r>
            <a:r>
              <a:rPr lang="ru-RU" sz="1400" dirty="0"/>
              <a:t> для ячеек содержащих значение 95, </a:t>
            </a:r>
            <a:r>
              <a:rPr lang="ru-RU" sz="1400" b="1" dirty="0"/>
              <a:t>Зеленая заливка с темно-зеленым текстом </a:t>
            </a:r>
            <a:r>
              <a:rPr lang="ru-RU" sz="1400" dirty="0"/>
              <a:t>для ячеек со значениями больше 95 и </a:t>
            </a:r>
            <a:r>
              <a:rPr lang="ru-RU" sz="1400" b="1" dirty="0"/>
              <a:t>Светло-красная заливка и темно-красным текстом </a:t>
            </a:r>
            <a:r>
              <a:rPr lang="ru-RU" sz="1400" dirty="0"/>
              <a:t>для ячеек меньше 95.</a:t>
            </a:r>
          </a:p>
          <a:p>
            <a:pPr fontAlgn="base"/>
            <a:r>
              <a:rPr lang="ru-RU" sz="1400" dirty="0"/>
              <a:t>Выделяем диапазон ячеек, к которому мы хотим применить три различных правила условного форматирования. Начнем с создания правила для ячеек, содержащих значение равное 95. Переходим по вкладке </a:t>
            </a:r>
            <a:r>
              <a:rPr lang="ru-RU" sz="1400" b="1" dirty="0"/>
              <a:t>Главная </a:t>
            </a:r>
            <a:r>
              <a:rPr lang="ru-RU" sz="1400" dirty="0"/>
              <a:t>в группу</a:t>
            </a:r>
            <a:r>
              <a:rPr lang="ru-RU" sz="1400" b="1" dirty="0"/>
              <a:t> Стили, </a:t>
            </a:r>
            <a:r>
              <a:rPr lang="ru-RU" sz="1400" dirty="0"/>
              <a:t>щелкаем кнопку </a:t>
            </a:r>
            <a:r>
              <a:rPr lang="ru-RU" sz="1400" b="1" dirty="0"/>
              <a:t>Условное форматирование </a:t>
            </a:r>
            <a:r>
              <a:rPr lang="ru-RU" sz="1400" b="1" dirty="0" smtClean="0"/>
              <a:t>- </a:t>
            </a:r>
            <a:r>
              <a:rPr lang="ru-RU" sz="1400" b="1" dirty="0"/>
              <a:t>Правила выделения ячеек </a:t>
            </a:r>
            <a:r>
              <a:rPr lang="ru-RU" sz="1400" b="1" dirty="0" smtClean="0"/>
              <a:t>- </a:t>
            </a:r>
            <a:r>
              <a:rPr lang="ru-RU" sz="1400" b="1" dirty="0"/>
              <a:t>Равно. </a:t>
            </a:r>
            <a:r>
              <a:rPr lang="ru-RU" sz="1400" dirty="0" err="1"/>
              <a:t>Excel</a:t>
            </a:r>
            <a:r>
              <a:rPr lang="ru-RU" sz="1400" dirty="0"/>
              <a:t> откроет диалоговое окно </a:t>
            </a:r>
            <a:r>
              <a:rPr lang="ru-RU" sz="1400" b="1" dirty="0"/>
              <a:t>Равно, </a:t>
            </a:r>
            <a:r>
              <a:rPr lang="ru-RU" sz="1400" dirty="0"/>
              <a:t>где в левом текстовом поле необходимо указать условие 95, а в правом выпадающем списке выбрать формат для этого условия </a:t>
            </a:r>
            <a:r>
              <a:rPr lang="ru-RU" sz="1400" b="1" dirty="0"/>
              <a:t>Желая заливка с темно-желтым текстом.</a:t>
            </a:r>
            <a:endParaRPr lang="ru-RU" sz="1400" dirty="0"/>
          </a:p>
          <a:p>
            <a:endParaRPr lang="ru-RU" sz="1600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11" y="4401725"/>
            <a:ext cx="512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7" y="914400"/>
            <a:ext cx="94615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З</a:t>
            </a:r>
            <a:r>
              <a:rPr lang="ru-RU" sz="1400" dirty="0" smtClean="0">
                <a:latin typeface="+mj-lt"/>
              </a:rPr>
              <a:t>адаем </a:t>
            </a:r>
            <a:r>
              <a:rPr lang="ru-RU" sz="1400" dirty="0">
                <a:latin typeface="+mj-lt"/>
              </a:rPr>
              <a:t>условное форматирование для значений больше 95. Из меню </a:t>
            </a:r>
            <a:r>
              <a:rPr lang="ru-RU" sz="1400" b="1" dirty="0">
                <a:latin typeface="+mj-lt"/>
              </a:rPr>
              <a:t>Условное форматирование </a:t>
            </a:r>
            <a:r>
              <a:rPr lang="ru-RU" sz="1400" b="1" dirty="0" smtClean="0">
                <a:latin typeface="+mj-lt"/>
              </a:rPr>
              <a:t>- </a:t>
            </a:r>
            <a:r>
              <a:rPr lang="ru-RU" sz="1400" b="1" dirty="0">
                <a:latin typeface="+mj-lt"/>
              </a:rPr>
              <a:t>Правила выделения ячеек </a:t>
            </a:r>
            <a:r>
              <a:rPr lang="ru-RU" sz="1400" dirty="0">
                <a:latin typeface="+mj-lt"/>
              </a:rPr>
              <a:t>выбираем</a:t>
            </a:r>
            <a:r>
              <a:rPr lang="ru-RU" sz="1400" b="1" dirty="0">
                <a:latin typeface="+mj-lt"/>
              </a:rPr>
              <a:t> Больше, </a:t>
            </a:r>
            <a:r>
              <a:rPr lang="ru-RU" sz="1400" dirty="0">
                <a:latin typeface="+mj-lt"/>
              </a:rPr>
              <a:t>в появившемся диалоговом окне </a:t>
            </a:r>
            <a:r>
              <a:rPr lang="ru-RU" sz="1400" b="1" dirty="0">
                <a:latin typeface="+mj-lt"/>
              </a:rPr>
              <a:t>Больше </a:t>
            </a:r>
            <a:r>
              <a:rPr lang="ru-RU" sz="1400" dirty="0">
                <a:latin typeface="+mj-lt"/>
              </a:rPr>
              <a:t>указываем значение, выше которого ячейка будет закрашиваться в зеленый цвет, и сам формат</a:t>
            </a:r>
            <a:r>
              <a:rPr lang="ru-RU" sz="1400" dirty="0" smtClean="0">
                <a:latin typeface="+mj-lt"/>
              </a:rPr>
              <a:t>.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Аналогичную операцию проделываем для ячеек со значениями меньше 95. На этот раз из списка правил необходимо выбрать </a:t>
            </a:r>
            <a:r>
              <a:rPr lang="ru-RU" sz="1400" b="1" dirty="0">
                <a:latin typeface="+mj-lt"/>
              </a:rPr>
              <a:t>Меньше </a:t>
            </a:r>
            <a:r>
              <a:rPr lang="ru-RU" sz="1400" dirty="0">
                <a:latin typeface="+mj-lt"/>
              </a:rPr>
              <a:t>и задать формат с красной заливкой</a:t>
            </a:r>
            <a:r>
              <a:rPr lang="ru-RU" sz="1400" dirty="0" smtClean="0">
                <a:latin typeface="+mj-lt"/>
              </a:rPr>
              <a:t>.</a:t>
            </a:r>
          </a:p>
          <a:p>
            <a:r>
              <a:rPr lang="ru-RU" sz="1400" dirty="0">
                <a:latin typeface="+mj-lt"/>
              </a:rPr>
              <a:t>По мере того, как вы будете определять все три правила для диапазона, ячейки будут закрашиваться в определенный цвет.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11" y="1630243"/>
            <a:ext cx="5133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2" y="160024"/>
            <a:ext cx="9174163" cy="703263"/>
          </a:xfrm>
        </p:spPr>
        <p:txBody>
          <a:bodyPr/>
          <a:lstStyle/>
          <a:p>
            <a:r>
              <a:rPr lang="ru-RU" sz="2400" b="1" dirty="0" smtClean="0"/>
              <a:t>Контакт по безопасности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876105" y="1159962"/>
            <a:ext cx="4866844" cy="4752778"/>
          </a:xfrm>
          <a:prstGeom prst="rect">
            <a:avLst/>
          </a:prstGeom>
        </p:spPr>
        <p:txBody>
          <a:bodyPr>
            <a:normAutofit/>
          </a:bodyPr>
          <a:lstStyle>
            <a:lvl1pPr marL="370915" indent="-370915" algn="l" defTabSz="494553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649" indent="-309096" algn="l" defTabSz="494553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6383" indent="-247277" algn="l" defTabSz="49455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0936" indent="-247277" algn="l" defTabSz="494553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5490" indent="-247277" algn="l" defTabSz="494553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043" indent="-247277" algn="l" defTabSz="49455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4596" indent="-247277" algn="l" defTabSz="49455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9149" indent="-247277" algn="l" defTabSz="49455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3703" indent="-247277" algn="l" defTabSz="49455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2603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Цель проведения Контакта по безопасности</a:t>
            </a:r>
            <a:r>
              <a:rPr lang="ru-RU" sz="1200" dirty="0">
                <a:cs typeface="Arial"/>
              </a:rPr>
              <a:t> </a:t>
            </a:r>
            <a:r>
              <a:rPr lang="ru-RU" sz="1500" dirty="0">
                <a:cs typeface="Arial"/>
              </a:rPr>
              <a:t>– формирование культуры безопасного поведения</a:t>
            </a:r>
            <a:r>
              <a:rPr lang="ru-RU" sz="1500" dirty="0">
                <a:latin typeface="Arial"/>
                <a:cs typeface="Arial"/>
              </a:rPr>
              <a:t>.</a:t>
            </a:r>
            <a:endParaRPr lang="en-US" sz="1500" dirty="0">
              <a:latin typeface="Arial"/>
              <a:cs typeface="Arial"/>
            </a:endParaRPr>
          </a:p>
          <a:p>
            <a:pPr marL="95250" indent="0" algn="just">
              <a:spcBef>
                <a:spcPts val="1200"/>
              </a:spcBef>
              <a:buNone/>
            </a:pPr>
            <a:endParaRPr lang="ru-RU" sz="2200" dirty="0" smtClean="0"/>
          </a:p>
          <a:p>
            <a:pPr marL="355600" indent="-26035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accent1"/>
                </a:solidFill>
              </a:rPr>
              <a:t>Структура </a:t>
            </a:r>
            <a:r>
              <a:rPr lang="ru-RU" sz="1800" b="1" dirty="0" smtClean="0">
                <a:solidFill>
                  <a:srgbClr val="007B7B"/>
                </a:solidFill>
              </a:rPr>
              <a:t>Контакта по безопасности:</a:t>
            </a:r>
          </a:p>
          <a:p>
            <a:pPr marL="95250" indent="0" algn="just">
              <a:spcBef>
                <a:spcPts val="1200"/>
              </a:spcBef>
              <a:buNone/>
            </a:pPr>
            <a:r>
              <a:rPr lang="ru-RU" sz="2200" b="1" dirty="0" smtClean="0">
                <a:solidFill>
                  <a:srgbClr val="007B7B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1500" dirty="0">
                <a:cs typeface="Arial"/>
              </a:rPr>
              <a:t>привести пример возникновения опасной ситуации на личном опыте;</a:t>
            </a:r>
          </a:p>
          <a:p>
            <a:pPr marL="95250" indent="0" algn="just">
              <a:spcBef>
                <a:spcPts val="1200"/>
              </a:spcBef>
              <a:buNone/>
            </a:pPr>
            <a:r>
              <a:rPr lang="ru-RU" sz="1500" dirty="0">
                <a:cs typeface="Arial"/>
              </a:rPr>
              <a:t>- предложить конкретные действия по устранению или предотвращению наступления схожих событий</a:t>
            </a:r>
            <a:r>
              <a:rPr lang="ru-RU" sz="15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37729" y="1039955"/>
            <a:ext cx="4915672" cy="4998269"/>
            <a:chOff x="412880" y="1733510"/>
            <a:chExt cx="4319757" cy="4570180"/>
          </a:xfrm>
        </p:grpSpPr>
        <p:pic>
          <p:nvPicPr>
            <p:cNvPr id="18" name="Picture 17" descr="http://im4-tub-ru.yandex.net/i?id=510129387-26-72&amp;n=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3678" y="3552807"/>
              <a:ext cx="1141546" cy="1622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9" descr="http://im2-tub-ru.yandex.net/i?id=179999495-64-72&amp;n=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4980" y="1733510"/>
              <a:ext cx="970917" cy="18114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1" descr="http://im6-tub-ru.yandex.net/i?id=266523210-11-72&amp;n=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2885" y="1910686"/>
              <a:ext cx="1219020" cy="14455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5" descr="http://media.infomig.ru/cache/4b/9b/4b9bfd4351dbd59b97015f0f6840d5ab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009" y="1738944"/>
              <a:ext cx="1102628" cy="1428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7" descr="http://remkvartur.ru/wp-content/uploads/2012/06/%D1%80%D0%B5%D0%BC%D0%BE%D0%BD%D1%82-%D1%81%D1%82%D1%83%D0%BB%D0%B0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939" y="3519992"/>
              <a:ext cx="1089656" cy="11801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3" descr="http://im8-tub-ru.yandex.net/i?id=44731576-54-72&amp;n=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1646" y="4713789"/>
              <a:ext cx="1120781" cy="14751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7" descr="http://im5-tub-ru.yandex.net/i?id=274145633-03-72&amp;n=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0009" y="3378013"/>
              <a:ext cx="1102628" cy="15489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39" descr="http://www.medigo.pl/files/articles/13500/13413/edcc36d13d15a4dcc58d31ec10e7bfd8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139" y="3621047"/>
              <a:ext cx="1121999" cy="11609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41" descr="http://im2-tub-ru.yandex.net/i?id=241101696-36-72&amp;n=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30009" y="4976011"/>
              <a:ext cx="950722" cy="13276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45" descr="http://im2-tub-ru.yandex.net/i?id=486723359-43-72&amp;n=2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249" y="4935067"/>
              <a:ext cx="1037760" cy="12040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4" descr="http://www.rupec.ru/upload/iblock/77c/DSC_7917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80" y="1733510"/>
              <a:ext cx="1346272" cy="1696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5" descr="http://www.carobka.ru/imgs/b/22204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88" y="5175504"/>
              <a:ext cx="895089" cy="9998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1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 smtClean="0">
                <a:latin typeface="+mj-lt"/>
              </a:rPr>
              <a:t>Есть таблица, </a:t>
            </a:r>
            <a:r>
              <a:rPr lang="ru-RU" sz="1400" dirty="0">
                <a:latin typeface="+mj-lt"/>
              </a:rPr>
              <a:t>с которой постоянно приходится работать (сортировать, фильтровать, считать по ней что-то) и содержимое которой периодически изменяется (добавляется, удаляется, </a:t>
            </a:r>
            <a:r>
              <a:rPr lang="ru-RU" sz="1400" dirty="0" smtClean="0">
                <a:latin typeface="+mj-lt"/>
              </a:rPr>
              <a:t>редактируется</a:t>
            </a:r>
            <a:r>
              <a:rPr lang="ru-RU" sz="1400" dirty="0">
                <a:latin typeface="+mj-lt"/>
              </a:rPr>
              <a:t>). </a:t>
            </a:r>
            <a:r>
              <a:rPr lang="ru-RU" sz="1400" dirty="0" smtClean="0">
                <a:latin typeface="+mj-lt"/>
              </a:rPr>
              <a:t> Для </a:t>
            </a:r>
            <a:r>
              <a:rPr lang="ru-RU" sz="1400" dirty="0">
                <a:latin typeface="+mj-lt"/>
              </a:rPr>
              <a:t>примера - вот такого вида</a:t>
            </a:r>
            <a:r>
              <a:rPr lang="ru-RU" sz="1400" dirty="0" smtClean="0">
                <a:latin typeface="+mj-lt"/>
              </a:rPr>
              <a:t>: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Размер - от нескольких десятков до нескольких сотен тысяч строк - не важен. Задача - всячески упростить и облегчить себе жизнь, превратив эти ячейки в "умную" таблицу</a:t>
            </a:r>
            <a:r>
              <a:rPr lang="ru-RU" sz="1400" dirty="0" smtClean="0">
                <a:latin typeface="+mj-lt"/>
              </a:rPr>
              <a:t>.</a:t>
            </a: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Форматировать как таблицу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1" y="2204865"/>
            <a:ext cx="7429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Выделяем любую ячейку в таблице и на вкладке </a:t>
            </a:r>
            <a:r>
              <a:rPr lang="ru-RU" sz="1400" b="1" dirty="0">
                <a:latin typeface="+mj-lt"/>
              </a:rPr>
              <a:t>Главная (</a:t>
            </a:r>
            <a:r>
              <a:rPr lang="ru-RU" sz="1400" b="1" dirty="0" err="1">
                <a:latin typeface="+mj-lt"/>
              </a:rPr>
              <a:t>Home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разворачиваем список </a:t>
            </a:r>
            <a:r>
              <a:rPr lang="ru-RU" sz="1400" b="1" dirty="0">
                <a:latin typeface="+mj-lt"/>
              </a:rPr>
              <a:t>Форматировать как таблицу (</a:t>
            </a:r>
            <a:r>
              <a:rPr lang="ru-RU" sz="1400" b="1" dirty="0" err="1">
                <a:latin typeface="+mj-lt"/>
              </a:rPr>
              <a:t>Format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as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table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:</a:t>
            </a:r>
          </a:p>
          <a:p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Форматировать как таблицу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1" y="2060848"/>
            <a:ext cx="4963319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В раскрывшемся списке стилей выбираем любой вариант заливки на наш вкус и цвет и в окне подтверждения выделенного диапазона жмем </a:t>
            </a:r>
            <a:r>
              <a:rPr lang="ru-RU" sz="1400" b="1" dirty="0">
                <a:latin typeface="+mj-lt"/>
              </a:rPr>
              <a:t>ОК</a:t>
            </a:r>
            <a:r>
              <a:rPr lang="ru-RU" sz="1400" dirty="0">
                <a:latin typeface="+mj-lt"/>
              </a:rPr>
              <a:t> и получаем на выходе примерно следующее</a:t>
            </a:r>
            <a:r>
              <a:rPr lang="ru-RU" sz="1400" dirty="0" smtClean="0">
                <a:latin typeface="+mj-lt"/>
              </a:rPr>
              <a:t>: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Форматировать как таблицу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2" y="1988841"/>
            <a:ext cx="80692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97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В результате после такого преобразования диапазона в "умную" </a:t>
            </a:r>
            <a:r>
              <a:rPr lang="ru-RU" sz="1400" i="1" dirty="0">
                <a:latin typeface="+mj-lt"/>
              </a:rPr>
              <a:t>Таблицу</a:t>
            </a:r>
            <a:r>
              <a:rPr lang="ru-RU" sz="1400" dirty="0">
                <a:latin typeface="+mj-lt"/>
              </a:rPr>
              <a:t> (с большой буквы!) имеем следующие радости (кроме приятного дизайна):</a:t>
            </a:r>
          </a:p>
          <a:p>
            <a:r>
              <a:rPr lang="ru-RU" sz="1400" dirty="0">
                <a:latin typeface="+mj-lt"/>
              </a:rPr>
              <a:t>Созданная </a:t>
            </a:r>
            <a:r>
              <a:rPr lang="ru-RU" sz="1400" i="1" dirty="0">
                <a:latin typeface="+mj-lt"/>
              </a:rPr>
              <a:t>Таблица</a:t>
            </a:r>
            <a:r>
              <a:rPr lang="ru-RU" sz="1400" dirty="0">
                <a:latin typeface="+mj-lt"/>
              </a:rPr>
              <a:t> </a:t>
            </a:r>
            <a:r>
              <a:rPr lang="ru-RU" sz="1400" b="1" dirty="0">
                <a:latin typeface="+mj-lt"/>
              </a:rPr>
              <a:t>получает имя</a:t>
            </a:r>
            <a:r>
              <a:rPr lang="ru-RU" sz="1400" dirty="0">
                <a:latin typeface="+mj-lt"/>
              </a:rPr>
              <a:t> </a:t>
            </a:r>
            <a:r>
              <a:rPr lang="ru-RU" sz="1400" i="1" dirty="0">
                <a:latin typeface="+mj-lt"/>
              </a:rPr>
              <a:t>Таблица1,2,3</a:t>
            </a:r>
            <a:r>
              <a:rPr lang="ru-RU" sz="1400" dirty="0">
                <a:latin typeface="+mj-lt"/>
              </a:rPr>
              <a:t> и т.д. которое, можно изменить на более адекватное на вкладке </a:t>
            </a:r>
            <a:r>
              <a:rPr lang="ru-RU" sz="1400" b="1" dirty="0">
                <a:latin typeface="+mj-lt"/>
              </a:rPr>
              <a:t>Конструктор (</a:t>
            </a:r>
            <a:r>
              <a:rPr lang="ru-RU" sz="1400" b="1" dirty="0" err="1">
                <a:latin typeface="+mj-lt"/>
              </a:rPr>
              <a:t>Design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. Это имя можно использовать в любых формулах, выпадающих списках и функциях, например в качестве источника данных для </a:t>
            </a:r>
            <a:r>
              <a:rPr lang="ru-RU" sz="1400" u="sng" dirty="0">
                <a:latin typeface="+mj-lt"/>
                <a:hlinkClick r:id="rId2"/>
              </a:rPr>
              <a:t>сводной таблицы </a:t>
            </a:r>
            <a:r>
              <a:rPr lang="ru-RU" sz="1400" dirty="0">
                <a:latin typeface="+mj-lt"/>
              </a:rPr>
              <a:t>или массива поиска для </a:t>
            </a:r>
            <a:r>
              <a:rPr lang="ru-RU" sz="1400" u="sng" dirty="0">
                <a:latin typeface="+mj-lt"/>
                <a:hlinkClick r:id="rId3"/>
              </a:rPr>
              <a:t>функции ВПР (VLOOKUP)</a:t>
            </a:r>
            <a:r>
              <a:rPr lang="ru-RU" sz="1400" dirty="0">
                <a:latin typeface="+mj-lt"/>
              </a:rPr>
              <a:t>.</a:t>
            </a:r>
          </a:p>
          <a:p>
            <a:r>
              <a:rPr lang="ru-RU" sz="1400" dirty="0">
                <a:latin typeface="+mj-lt"/>
              </a:rPr>
              <a:t>Созданная один раз </a:t>
            </a:r>
            <a:r>
              <a:rPr lang="ru-RU" sz="1400" i="1" dirty="0">
                <a:latin typeface="+mj-lt"/>
              </a:rPr>
              <a:t>Таблица</a:t>
            </a:r>
            <a:r>
              <a:rPr lang="ru-RU" sz="1400" dirty="0">
                <a:latin typeface="+mj-lt"/>
              </a:rPr>
              <a:t> </a:t>
            </a:r>
            <a:r>
              <a:rPr lang="ru-RU" sz="1400" b="1" dirty="0">
                <a:latin typeface="+mj-lt"/>
              </a:rPr>
              <a:t>автоматически подстраивается в размерах</a:t>
            </a:r>
            <a:r>
              <a:rPr lang="ru-RU" sz="1400" dirty="0">
                <a:latin typeface="+mj-lt"/>
              </a:rPr>
              <a:t> при добавлении или удалении в нее данных. Если дописать к такой </a:t>
            </a:r>
            <a:r>
              <a:rPr lang="ru-RU" sz="1400" i="1" dirty="0">
                <a:latin typeface="+mj-lt"/>
              </a:rPr>
              <a:t>Таблице</a:t>
            </a:r>
            <a:r>
              <a:rPr lang="ru-RU" sz="1400" dirty="0">
                <a:latin typeface="+mj-lt"/>
              </a:rPr>
              <a:t> новые строки - она растянется ниже, если добавить новые столбцы - разойдется вширь. В правом нижнем углу </a:t>
            </a:r>
            <a:r>
              <a:rPr lang="ru-RU" sz="1400" i="1" dirty="0">
                <a:latin typeface="+mj-lt"/>
              </a:rPr>
              <a:t>Таблицы</a:t>
            </a:r>
            <a:r>
              <a:rPr lang="ru-RU" sz="1400" dirty="0">
                <a:latin typeface="+mj-lt"/>
              </a:rPr>
              <a:t> можно увидеть автоматически перемещающийся маркер границы и, при необходимости, скорректировать его положение мышью: 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Форматировать как таблицу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4221089"/>
            <a:ext cx="31988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04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В шапке </a:t>
            </a:r>
            <a:r>
              <a:rPr lang="ru-RU" sz="1400" i="1" dirty="0">
                <a:latin typeface="+mj-lt"/>
              </a:rPr>
              <a:t>Таблицы</a:t>
            </a:r>
            <a:r>
              <a:rPr lang="ru-RU" sz="1400" dirty="0">
                <a:latin typeface="+mj-lt"/>
              </a:rPr>
              <a:t> автоматически </a:t>
            </a:r>
            <a:r>
              <a:rPr lang="ru-RU" sz="1400" b="1" dirty="0">
                <a:latin typeface="+mj-lt"/>
              </a:rPr>
              <a:t>включается </a:t>
            </a:r>
            <a:r>
              <a:rPr lang="ru-RU" sz="1400" b="1" dirty="0" err="1">
                <a:latin typeface="+mj-lt"/>
              </a:rPr>
              <a:t>Автофильтр</a:t>
            </a:r>
            <a:r>
              <a:rPr lang="ru-RU" sz="1400" dirty="0">
                <a:latin typeface="+mj-lt"/>
              </a:rPr>
              <a:t> (можно принудительно отключить на вкладке </a:t>
            </a:r>
            <a:r>
              <a:rPr lang="ru-RU" sz="1400" b="1" dirty="0">
                <a:latin typeface="+mj-lt"/>
              </a:rPr>
              <a:t>Данные (</a:t>
            </a:r>
            <a:r>
              <a:rPr lang="ru-RU" sz="1400" b="1" dirty="0" err="1">
                <a:latin typeface="+mj-lt"/>
              </a:rPr>
              <a:t>Data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).</a:t>
            </a:r>
          </a:p>
          <a:p>
            <a:r>
              <a:rPr lang="ru-RU" sz="1400" dirty="0">
                <a:latin typeface="+mj-lt"/>
              </a:rPr>
              <a:t>При добавлении новых строк в них автоматически </a:t>
            </a:r>
            <a:r>
              <a:rPr lang="ru-RU" sz="1400" b="1" dirty="0">
                <a:latin typeface="+mj-lt"/>
              </a:rPr>
              <a:t>копируются все формулы</a:t>
            </a:r>
            <a:r>
              <a:rPr lang="ru-RU" sz="1400" dirty="0">
                <a:latin typeface="+mj-lt"/>
              </a:rPr>
              <a:t>.</a:t>
            </a:r>
          </a:p>
          <a:p>
            <a:r>
              <a:rPr lang="ru-RU" sz="1400" dirty="0">
                <a:latin typeface="+mj-lt"/>
              </a:rPr>
              <a:t>При создании нового столбца с формулой - она будет автоматически скопирована на весь столбец - </a:t>
            </a:r>
            <a:r>
              <a:rPr lang="ru-RU" sz="1400" b="1" dirty="0">
                <a:latin typeface="+mj-lt"/>
              </a:rPr>
              <a:t>не надо тянуть формулу черным крестом </a:t>
            </a:r>
            <a:r>
              <a:rPr lang="ru-RU" sz="1400" b="1" dirty="0" err="1">
                <a:latin typeface="+mj-lt"/>
              </a:rPr>
              <a:t>автозаполнения</a:t>
            </a:r>
            <a:r>
              <a:rPr lang="ru-RU" sz="1400" dirty="0">
                <a:latin typeface="+mj-lt"/>
              </a:rPr>
              <a:t>.</a:t>
            </a:r>
          </a:p>
          <a:p>
            <a:r>
              <a:rPr lang="ru-RU" sz="1400" dirty="0">
                <a:latin typeface="+mj-lt"/>
              </a:rPr>
              <a:t>При прокрутке </a:t>
            </a:r>
            <a:r>
              <a:rPr lang="ru-RU" sz="1400" i="1" dirty="0">
                <a:latin typeface="+mj-lt"/>
              </a:rPr>
              <a:t>Таблицы </a:t>
            </a:r>
            <a:r>
              <a:rPr lang="ru-RU" sz="1400" dirty="0">
                <a:latin typeface="+mj-lt"/>
              </a:rPr>
              <a:t>вниз </a:t>
            </a:r>
            <a:r>
              <a:rPr lang="ru-RU" sz="1400" b="1" dirty="0">
                <a:latin typeface="+mj-lt"/>
              </a:rPr>
              <a:t>заголовки столбцов (A, B, C…) меняются на названия </a:t>
            </a:r>
            <a:r>
              <a:rPr lang="ru-RU" sz="1400" b="1" dirty="0" smtClean="0">
                <a:latin typeface="+mj-lt"/>
              </a:rPr>
              <a:t>полей</a:t>
            </a:r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Форматировать как таблицу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6" y="3284984"/>
            <a:ext cx="68722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5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Включив флажок </a:t>
            </a:r>
            <a:r>
              <a:rPr lang="ru-RU" sz="1400" b="1" dirty="0">
                <a:latin typeface="+mj-lt"/>
              </a:rPr>
              <a:t>Показать итоговую строку (</a:t>
            </a:r>
            <a:r>
              <a:rPr lang="ru-RU" sz="1400" b="1" dirty="0" err="1">
                <a:latin typeface="+mj-lt"/>
              </a:rPr>
              <a:t>Total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row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на вкладке </a:t>
            </a:r>
            <a:r>
              <a:rPr lang="ru-RU" sz="1400" b="1" dirty="0">
                <a:latin typeface="+mj-lt"/>
              </a:rPr>
              <a:t>Конструктор (</a:t>
            </a:r>
            <a:r>
              <a:rPr lang="ru-RU" sz="1400" b="1" dirty="0" err="1">
                <a:latin typeface="+mj-lt"/>
              </a:rPr>
              <a:t>Design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мы получаем автоматическую строку итогов в конце </a:t>
            </a:r>
            <a:r>
              <a:rPr lang="ru-RU" sz="1400" i="1" dirty="0">
                <a:latin typeface="+mj-lt"/>
              </a:rPr>
              <a:t>Таблицы</a:t>
            </a:r>
            <a:r>
              <a:rPr lang="ru-RU" sz="1400" dirty="0">
                <a:latin typeface="+mj-lt"/>
              </a:rPr>
              <a:t> с возможностью выбора функции (сумма, среднее, количество и т.д.) по каждому столбцу:</a:t>
            </a:r>
            <a:r>
              <a:rPr lang="ru-RU" sz="1200" dirty="0">
                <a:latin typeface="+mj-lt"/>
              </a:rPr>
              <a:t> </a:t>
            </a:r>
            <a:endParaRPr lang="ru-RU" sz="12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К </a:t>
            </a:r>
            <a:r>
              <a:rPr lang="ru-RU" sz="1200" dirty="0">
                <a:latin typeface="+mj-lt"/>
              </a:rPr>
              <a:t>данным в </a:t>
            </a:r>
            <a:r>
              <a:rPr lang="ru-RU" sz="1200" i="1" dirty="0">
                <a:latin typeface="+mj-lt"/>
              </a:rPr>
              <a:t>Таблице </a:t>
            </a:r>
            <a:r>
              <a:rPr lang="ru-RU" sz="1200" dirty="0">
                <a:latin typeface="+mj-lt"/>
              </a:rPr>
              <a:t>можно адресоваться, </a:t>
            </a:r>
            <a:r>
              <a:rPr lang="ru-RU" sz="1200" b="1" dirty="0">
                <a:latin typeface="+mj-lt"/>
              </a:rPr>
              <a:t>используя имена отдельных ее элементов</a:t>
            </a:r>
            <a:r>
              <a:rPr lang="ru-RU" sz="1200" dirty="0">
                <a:latin typeface="+mj-lt"/>
              </a:rPr>
              <a:t>. Например, для суммирования всех чисел в столбце НДС можно воспользоваться формулой </a:t>
            </a:r>
            <a:r>
              <a:rPr lang="ru-RU" sz="1200" b="1" dirty="0">
                <a:latin typeface="+mj-lt"/>
              </a:rPr>
              <a:t>=СУММ(Таблица1[НДС])</a:t>
            </a:r>
            <a:r>
              <a:rPr lang="ru-RU" sz="1200" dirty="0">
                <a:latin typeface="+mj-lt"/>
              </a:rPr>
              <a:t> вместо </a:t>
            </a:r>
            <a:r>
              <a:rPr lang="ru-RU" sz="1200" b="1" dirty="0">
                <a:latin typeface="+mj-lt"/>
              </a:rPr>
              <a:t>=СУММ(F2:F200)</a:t>
            </a:r>
            <a:r>
              <a:rPr lang="ru-RU" sz="1200" dirty="0">
                <a:latin typeface="+mj-lt"/>
              </a:rPr>
              <a:t> и не думать уже про размеры таблицы, количество строк и корректность диапазонов выделения. Также возможно использовать еще следующие операторы (предполагается, что таблица имеет стандартное имя </a:t>
            </a:r>
            <a:r>
              <a:rPr lang="ru-RU" sz="1200" i="1" dirty="0">
                <a:latin typeface="+mj-lt"/>
              </a:rPr>
              <a:t>Таблица1</a:t>
            </a:r>
            <a:r>
              <a:rPr lang="ru-RU" sz="1200" dirty="0">
                <a:latin typeface="+mj-lt"/>
              </a:rPr>
              <a:t>):</a:t>
            </a:r>
          </a:p>
          <a:p>
            <a:r>
              <a:rPr lang="ru-RU" sz="1200" b="1" dirty="0">
                <a:latin typeface="+mj-lt"/>
              </a:rPr>
              <a:t>=Таблица1[#Все]</a:t>
            </a:r>
            <a:r>
              <a:rPr lang="ru-RU" sz="1200" dirty="0">
                <a:latin typeface="+mj-lt"/>
              </a:rPr>
              <a:t> - ссылка на всю таблицу, включая заголовки столбцов, данные и строку итогов</a:t>
            </a:r>
          </a:p>
          <a:p>
            <a:r>
              <a:rPr lang="ru-RU" sz="1200" b="1" dirty="0">
                <a:latin typeface="+mj-lt"/>
              </a:rPr>
              <a:t>=Таблица1[#Данные]</a:t>
            </a:r>
            <a:r>
              <a:rPr lang="ru-RU" sz="1200" dirty="0">
                <a:latin typeface="+mj-lt"/>
              </a:rPr>
              <a:t> - ссылка только на данные (без строки заголовка)</a:t>
            </a:r>
          </a:p>
          <a:p>
            <a:r>
              <a:rPr lang="ru-RU" sz="1200" b="1" dirty="0">
                <a:latin typeface="+mj-lt"/>
              </a:rPr>
              <a:t>=Таблица1[#Заголовки]</a:t>
            </a:r>
            <a:r>
              <a:rPr lang="ru-RU" sz="1200" dirty="0">
                <a:latin typeface="+mj-lt"/>
              </a:rPr>
              <a:t> - ссылка только на первую строку таблицы с заголовками столбцов</a:t>
            </a:r>
          </a:p>
          <a:p>
            <a:r>
              <a:rPr lang="ru-RU" sz="1200" b="1" dirty="0">
                <a:latin typeface="+mj-lt"/>
              </a:rPr>
              <a:t>=Таблица1[#Итоги]</a:t>
            </a:r>
            <a:r>
              <a:rPr lang="ru-RU" sz="1200" dirty="0">
                <a:latin typeface="+mj-lt"/>
              </a:rPr>
              <a:t> - ссылка на строку итогов (если она включена)</a:t>
            </a:r>
          </a:p>
          <a:p>
            <a:r>
              <a:rPr lang="ru-RU" sz="1200" b="1" dirty="0">
                <a:latin typeface="+mj-lt"/>
              </a:rPr>
              <a:t>=Таблица1[#Эта строка]</a:t>
            </a:r>
            <a:r>
              <a:rPr lang="ru-RU" sz="1200" dirty="0">
                <a:latin typeface="+mj-lt"/>
              </a:rPr>
              <a:t> - ссылка на текущую строку, например формула =Таблица1[[#Эта строка];[НДС]] - будет ссылаться на значение НДС из текущей строки таблицы. </a:t>
            </a:r>
          </a:p>
          <a:p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Форматировать как таблицу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2"/>
          <a:stretch/>
        </p:blipFill>
        <p:spPr bwMode="auto">
          <a:xfrm>
            <a:off x="3002784" y="2151521"/>
            <a:ext cx="3908605" cy="16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2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2887" y="980729"/>
            <a:ext cx="8729577" cy="5059025"/>
          </a:xfrm>
        </p:spPr>
        <p:txBody>
          <a:bodyPr/>
          <a:lstStyle/>
          <a:p>
            <a:r>
              <a:rPr lang="ru-RU" sz="1400" dirty="0" smtClean="0">
                <a:latin typeface="+mj-lt"/>
              </a:rPr>
              <a:t>Рассмотрим пример. Имеем три разных файла (</a:t>
            </a:r>
            <a:r>
              <a:rPr lang="ru-RU" sz="1400" i="1" dirty="0" smtClean="0">
                <a:latin typeface="+mj-lt"/>
              </a:rPr>
              <a:t>Иван.xlsx</a:t>
            </a:r>
            <a:r>
              <a:rPr lang="ru-RU" sz="1400" dirty="0" smtClean="0">
                <a:latin typeface="+mj-lt"/>
              </a:rPr>
              <a:t>, </a:t>
            </a:r>
            <a:r>
              <a:rPr lang="ru-RU" sz="1400" i="1" dirty="0" smtClean="0">
                <a:latin typeface="+mj-lt"/>
              </a:rPr>
              <a:t>Рита.xlsx</a:t>
            </a:r>
            <a:r>
              <a:rPr lang="ru-RU" sz="1400" dirty="0" smtClean="0">
                <a:latin typeface="+mj-lt"/>
              </a:rPr>
              <a:t> и </a:t>
            </a:r>
            <a:r>
              <a:rPr lang="ru-RU" sz="1400" i="1" dirty="0" smtClean="0">
                <a:latin typeface="+mj-lt"/>
              </a:rPr>
              <a:t>Федор.xlsx</a:t>
            </a:r>
            <a:r>
              <a:rPr lang="ru-RU" sz="1400" dirty="0" smtClean="0">
                <a:latin typeface="+mj-lt"/>
              </a:rPr>
              <a:t>) с тремя таблицами:</a:t>
            </a: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Хорошо заметно, что таблицы не одинаковы - у них различные размеры и смысловая начинка. Тем не менее их можно собрать в единый отчет меньше, чем за минуту. Единственным условием успешного объединения (консолидации) таблиц в подобном случае является совпадение заголовков столбцов и строк. Именно по первой строке и левому столбцу каждой таблицы </a:t>
            </a:r>
            <a:r>
              <a:rPr lang="ru-RU" sz="1400" dirty="0" err="1" smtClean="0">
                <a:latin typeface="+mj-lt"/>
              </a:rPr>
              <a:t>Excel</a:t>
            </a:r>
            <a:r>
              <a:rPr lang="ru-RU" sz="1400" dirty="0" smtClean="0">
                <a:latin typeface="+mj-lt"/>
              </a:rPr>
              <a:t> будет искать совпадения и суммировать наши данные.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</a:rPr>
              <a:t>Консолидация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79" y="1227617"/>
            <a:ext cx="4524503" cy="35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Для того, чтобы выполнить такую консолидацию:</a:t>
            </a:r>
          </a:p>
          <a:p>
            <a:r>
              <a:rPr lang="ru-RU" sz="1400" dirty="0">
                <a:latin typeface="+mj-lt"/>
              </a:rPr>
              <a:t>Заранее откройте исходные файлы</a:t>
            </a:r>
          </a:p>
          <a:p>
            <a:r>
              <a:rPr lang="ru-RU" sz="1400" dirty="0">
                <a:latin typeface="+mj-lt"/>
              </a:rPr>
              <a:t>Создайте новую пустую книгу (</a:t>
            </a:r>
            <a:r>
              <a:rPr lang="ru-RU" sz="1400" dirty="0" err="1">
                <a:latin typeface="+mj-lt"/>
              </a:rPr>
              <a:t>Ctrl</a:t>
            </a:r>
            <a:r>
              <a:rPr lang="ru-RU" sz="1400" dirty="0">
                <a:latin typeface="+mj-lt"/>
              </a:rPr>
              <a:t> + N)</a:t>
            </a:r>
          </a:p>
          <a:p>
            <a:r>
              <a:rPr lang="ru-RU" sz="1400" dirty="0">
                <a:latin typeface="+mj-lt"/>
              </a:rPr>
              <a:t>Установите в нее активную ячейку и выберите на вкладке (в меню) </a:t>
            </a:r>
            <a:r>
              <a:rPr lang="ru-RU" sz="1400" b="1" dirty="0">
                <a:latin typeface="+mj-lt"/>
              </a:rPr>
              <a:t>Данные - Консолидация (</a:t>
            </a:r>
            <a:r>
              <a:rPr lang="ru-RU" sz="1400" b="1" dirty="0" err="1">
                <a:latin typeface="+mj-lt"/>
              </a:rPr>
              <a:t>Data</a:t>
            </a:r>
            <a:r>
              <a:rPr lang="ru-RU" sz="1400" b="1" dirty="0">
                <a:latin typeface="+mj-lt"/>
              </a:rPr>
              <a:t> - </a:t>
            </a:r>
            <a:r>
              <a:rPr lang="ru-RU" sz="1400" b="1" dirty="0" err="1">
                <a:latin typeface="+mj-lt"/>
              </a:rPr>
              <a:t>Consolidate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. Откроется соответствующее окно: </a:t>
            </a:r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>
                <a:latin typeface="+mj-lt"/>
              </a:rPr>
              <a:t>Установите курсор в строку </a:t>
            </a:r>
            <a:r>
              <a:rPr lang="ru-RU" sz="1400" b="1" dirty="0">
                <a:latin typeface="+mj-lt"/>
              </a:rPr>
              <a:t>Ссылка (</a:t>
            </a:r>
            <a:r>
              <a:rPr lang="ru-RU" sz="1400" b="1" dirty="0" err="1">
                <a:latin typeface="+mj-lt"/>
              </a:rPr>
              <a:t>Reference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и, переключившись в файл Иван.xlsx, выделите таблицу с данными (вместе с шапкой). Затем нажмите кнопку </a:t>
            </a:r>
            <a:r>
              <a:rPr lang="ru-RU" sz="1400" b="1" dirty="0">
                <a:latin typeface="+mj-lt"/>
              </a:rPr>
              <a:t>Добавить (</a:t>
            </a:r>
            <a:r>
              <a:rPr lang="ru-RU" sz="1400" b="1" dirty="0" err="1">
                <a:latin typeface="+mj-lt"/>
              </a:rPr>
              <a:t>Add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в окне консолидации, чтобы добавить выделенный диапазон в список объединяемых диапазонов.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Консолидация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2" y="2675130"/>
            <a:ext cx="4153319" cy="220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2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2887" y="980729"/>
            <a:ext cx="8729577" cy="5059025"/>
          </a:xfrm>
        </p:spPr>
        <p:txBody>
          <a:bodyPr/>
          <a:lstStyle/>
          <a:p>
            <a:r>
              <a:rPr lang="ru-RU" sz="1400" dirty="0">
                <a:latin typeface="+mj-lt"/>
              </a:rPr>
              <a:t>Повторите эти же действия для файлов Риты и Федора. В итоге в списке должны оказаться все три диапазона: 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 </a:t>
            </a:r>
            <a:endParaRPr lang="en-US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Обратите </a:t>
            </a:r>
            <a:r>
              <a:rPr lang="ru-RU" sz="1400" dirty="0">
                <a:latin typeface="+mj-lt"/>
              </a:rPr>
              <a:t>внимание, что в данном случае </a:t>
            </a:r>
            <a:r>
              <a:rPr lang="ru-RU" sz="1400" dirty="0" err="1">
                <a:latin typeface="+mj-lt"/>
              </a:rPr>
              <a:t>Excel</a:t>
            </a:r>
            <a:r>
              <a:rPr lang="ru-RU" sz="1400" dirty="0">
                <a:latin typeface="+mj-lt"/>
              </a:rPr>
              <a:t> запоминает, фактически, положение файла на диске, прописывая для каждого из них полный путь (диск-папка-файл-лист-адреса ячеек). Чтобы суммирование происходило с учетом заголовков столбцов и строк необходимо включить оба флажка </a:t>
            </a:r>
            <a:r>
              <a:rPr lang="ru-RU" sz="1400" b="1" dirty="0">
                <a:latin typeface="+mj-lt"/>
              </a:rPr>
              <a:t>Использовать в качестве имен (</a:t>
            </a:r>
            <a:r>
              <a:rPr lang="ru-RU" sz="1400" b="1" dirty="0" err="1">
                <a:latin typeface="+mj-lt"/>
              </a:rPr>
              <a:t>Use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labels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. Флаг </a:t>
            </a:r>
            <a:r>
              <a:rPr lang="ru-RU" sz="1400" b="1" dirty="0">
                <a:latin typeface="+mj-lt"/>
              </a:rPr>
              <a:t>Создавать связи с исходными данными</a:t>
            </a:r>
            <a:r>
              <a:rPr lang="ru-RU" sz="1400" dirty="0">
                <a:latin typeface="+mj-lt"/>
              </a:rPr>
              <a:t> </a:t>
            </a:r>
            <a:r>
              <a:rPr lang="ru-RU" sz="1400" b="1" dirty="0">
                <a:latin typeface="+mj-lt"/>
              </a:rPr>
              <a:t>(</a:t>
            </a:r>
            <a:r>
              <a:rPr lang="ru-RU" sz="1400" b="1" dirty="0" err="1">
                <a:latin typeface="+mj-lt"/>
              </a:rPr>
              <a:t>Create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links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to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source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data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позволит в будущем (при изменении данных в исходных файлах) производить пересчет консолидированного отчета автоматически.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Консолидация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79" y="1628800"/>
            <a:ext cx="4886143" cy="25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74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2887" y="908721"/>
            <a:ext cx="8729577" cy="5131033"/>
          </a:xfrm>
        </p:spPr>
        <p:txBody>
          <a:bodyPr/>
          <a:lstStyle/>
          <a:p>
            <a:r>
              <a:rPr lang="ru-RU" sz="1400" dirty="0">
                <a:latin typeface="+mj-lt"/>
              </a:rPr>
              <a:t>Наши файлы </a:t>
            </a:r>
            <a:r>
              <a:rPr lang="ru-RU" sz="1400" dirty="0" err="1">
                <a:latin typeface="+mj-lt"/>
              </a:rPr>
              <a:t>просуммировались</a:t>
            </a:r>
            <a:r>
              <a:rPr lang="ru-RU" sz="1400" dirty="0">
                <a:latin typeface="+mj-lt"/>
              </a:rPr>
              <a:t> по совпадениям названий из крайнего левого столбца и верхней строки выделенных областей в каждом файле. Причем, если развернуть группы (значками плюс слева от таблицы), то можно увидеть из какого именно файла какие данные попали в отчет и ссылки на исходные файлы</a:t>
            </a:r>
            <a:r>
              <a:rPr lang="ru-RU" sz="1400" dirty="0" smtClean="0">
                <a:latin typeface="+mj-lt"/>
              </a:rPr>
              <a:t>: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Консолидация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35" y="2060848"/>
            <a:ext cx="2999854" cy="40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4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02116" y="2420889"/>
            <a:ext cx="8729577" cy="361003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+mn-lt"/>
              </a:rPr>
              <a:t>Показать несколько способов решения задач в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excel</a:t>
            </a:r>
            <a:endParaRPr lang="ru-RU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+mn-lt"/>
              </a:rPr>
              <a:t>Повышение эффективности своего рабочего процесса</a:t>
            </a:r>
          </a:p>
          <a:p>
            <a:pPr marL="342900" indent="-342900"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+mn-lt"/>
              </a:rPr>
              <a:t>Сбор  пожеланий по развитию тематики обучений</a:t>
            </a:r>
          </a:p>
          <a:p>
            <a:pPr marL="342900" indent="-342900">
              <a:buAutoNum type="arabicPeriod"/>
            </a:pP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ru-RU" dirty="0">
                <a:solidFill>
                  <a:srgbClr val="008080"/>
                </a:solidFill>
              </a:rPr>
              <a:t>Excel </a:t>
            </a:r>
            <a:r>
              <a:rPr lang="en-US" altLang="ru-RU" dirty="0" smtClean="0">
                <a:solidFill>
                  <a:srgbClr val="008080"/>
                </a:solidFill>
              </a:rPr>
              <a:t>201</a:t>
            </a:r>
            <a:r>
              <a:rPr lang="ru-RU" altLang="ru-RU" dirty="0" smtClean="0">
                <a:solidFill>
                  <a:srgbClr val="008080"/>
                </a:solidFill>
              </a:rPr>
              <a:t>6</a:t>
            </a:r>
            <a:r>
              <a:rPr lang="en-US" altLang="ru-RU" dirty="0" smtClean="0">
                <a:solidFill>
                  <a:srgbClr val="008080"/>
                </a:solidFill>
              </a:rPr>
              <a:t>:</a:t>
            </a:r>
            <a:r>
              <a:rPr lang="ru-RU" altLang="ru-RU" dirty="0" smtClean="0">
                <a:solidFill>
                  <a:srgbClr val="008080"/>
                </a:solidFill>
              </a:rPr>
              <a:t> Расширенный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2010: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0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2887" y="908721"/>
            <a:ext cx="8729577" cy="5131033"/>
          </a:xfrm>
        </p:spPr>
        <p:txBody>
          <a:bodyPr/>
          <a:lstStyle/>
          <a:p>
            <a:r>
              <a:rPr lang="ru-RU" sz="1400" dirty="0" smtClean="0">
                <a:latin typeface="+mj-lt"/>
              </a:rPr>
              <a:t>Будем использовать </a:t>
            </a:r>
            <a:r>
              <a:rPr lang="ru-RU" sz="1400" dirty="0">
                <a:latin typeface="+mj-lt"/>
              </a:rPr>
              <a:t> </a:t>
            </a:r>
            <a:r>
              <a:rPr lang="ru-RU" sz="1400" b="1" dirty="0">
                <a:latin typeface="+mj-lt"/>
              </a:rPr>
              <a:t>ДВССЫЛ (INDIRECT)</a:t>
            </a:r>
            <a:r>
              <a:rPr lang="ru-RU" sz="1400" dirty="0">
                <a:latin typeface="+mj-lt"/>
              </a:rPr>
              <a:t>, которая умеет делать одну простую вещь - преобразовывать содержимое любой указанной ячейки в адрес диапазона, который понимает </a:t>
            </a:r>
            <a:r>
              <a:rPr lang="ru-RU" sz="1400" dirty="0" err="1">
                <a:latin typeface="+mj-lt"/>
              </a:rPr>
              <a:t>Excel</a:t>
            </a:r>
            <a:r>
              <a:rPr lang="ru-RU" sz="1400" dirty="0">
                <a:latin typeface="+mj-lt"/>
              </a:rPr>
              <a:t>. </a:t>
            </a:r>
            <a:r>
              <a:rPr lang="ru-RU" sz="1400" i="1" dirty="0">
                <a:latin typeface="+mj-lt"/>
              </a:rPr>
              <a:t>То есть, если в ячейке лежит текст "А1", то функция выдаст в результате ссылку на ячейку А1. Если в ячейке лежит слово "Маша", то функция выдаст ссылку на именованный диапазон с именем Маша и т.д. </a:t>
            </a:r>
            <a:endParaRPr lang="ru-RU" sz="1400" i="1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Возьмем</a:t>
            </a:r>
            <a:r>
              <a:rPr lang="ru-RU" sz="1400" dirty="0">
                <a:latin typeface="+mj-lt"/>
              </a:rPr>
              <a:t>, например, вот такой список моделей автомобилей </a:t>
            </a:r>
            <a:r>
              <a:rPr lang="ru-RU" sz="1400" dirty="0" err="1">
                <a:latin typeface="+mj-lt"/>
              </a:rPr>
              <a:t>Toyota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Ford</a:t>
            </a:r>
            <a:r>
              <a:rPr lang="ru-RU" sz="1400" dirty="0">
                <a:latin typeface="+mj-lt"/>
              </a:rPr>
              <a:t> и </a:t>
            </a:r>
            <a:r>
              <a:rPr lang="ru-RU" sz="1400" dirty="0" err="1">
                <a:latin typeface="+mj-lt"/>
              </a:rPr>
              <a:t>Nissan</a:t>
            </a:r>
            <a:r>
              <a:rPr lang="ru-RU" sz="1400" dirty="0" smtClean="0">
                <a:latin typeface="+mj-lt"/>
              </a:rPr>
              <a:t>: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>
                <a:latin typeface="+mj-lt"/>
              </a:rPr>
              <a:t>Выделим весь список моделей Тойоты (с ячейки А2 и вниз до конца списка) и дадим этому диапазону имя </a:t>
            </a:r>
            <a:r>
              <a:rPr lang="ru-RU" sz="1400" i="1" dirty="0" err="1">
                <a:latin typeface="+mj-lt"/>
              </a:rPr>
              <a:t>Toyota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smtClean="0">
                <a:latin typeface="+mj-lt"/>
              </a:rPr>
              <a:t>В </a:t>
            </a:r>
            <a:r>
              <a:rPr lang="ru-RU" sz="1400" dirty="0" err="1">
                <a:latin typeface="+mj-lt"/>
              </a:rPr>
              <a:t>Excel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2010 </a:t>
            </a:r>
            <a:r>
              <a:rPr lang="ru-RU" sz="1400" dirty="0">
                <a:latin typeface="+mj-lt"/>
              </a:rPr>
              <a:t>и новее - на вкладке </a:t>
            </a:r>
            <a:r>
              <a:rPr lang="ru-RU" sz="1400" b="1" dirty="0">
                <a:latin typeface="+mj-lt"/>
              </a:rPr>
              <a:t>Формулы (</a:t>
            </a:r>
            <a:r>
              <a:rPr lang="ru-RU" sz="1400" b="1" dirty="0" err="1">
                <a:latin typeface="+mj-lt"/>
              </a:rPr>
              <a:t>Formulas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с помощью </a:t>
            </a:r>
            <a:r>
              <a:rPr lang="ru-RU" sz="1400" b="1" dirty="0">
                <a:latin typeface="+mj-lt"/>
              </a:rPr>
              <a:t>Диспетчера имен (</a:t>
            </a:r>
            <a:r>
              <a:rPr lang="ru-RU" sz="1400" b="1" dirty="0" err="1">
                <a:latin typeface="+mj-lt"/>
              </a:rPr>
              <a:t>Name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Manager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. Затем повторим то же самое со списками Форд и Ниссан, задав соответственно имена диапазонам </a:t>
            </a:r>
            <a:r>
              <a:rPr lang="ru-RU" sz="1400" i="1" dirty="0" err="1">
                <a:latin typeface="+mj-lt"/>
              </a:rPr>
              <a:t>Ford</a:t>
            </a:r>
            <a:r>
              <a:rPr lang="ru-RU" sz="1400" dirty="0">
                <a:latin typeface="+mj-lt"/>
              </a:rPr>
              <a:t> и </a:t>
            </a:r>
            <a:r>
              <a:rPr lang="ru-RU" sz="1400" i="1" dirty="0" err="1">
                <a:latin typeface="+mj-lt"/>
              </a:rPr>
              <a:t>Nissan</a:t>
            </a:r>
            <a:r>
              <a:rPr lang="ru-RU" sz="1400" dirty="0">
                <a:latin typeface="+mj-lt"/>
              </a:rPr>
              <a:t>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З</a:t>
            </a:r>
            <a:r>
              <a:rPr lang="ru-RU" dirty="0" smtClean="0">
                <a:solidFill>
                  <a:srgbClr val="008080"/>
                </a:solidFill>
              </a:rPr>
              <a:t>ависимые </a:t>
            </a:r>
            <a:r>
              <a:rPr lang="ru-RU" dirty="0">
                <a:solidFill>
                  <a:srgbClr val="008080"/>
                </a:solidFill>
              </a:rPr>
              <a:t>выпадающие списки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" y="2247277"/>
            <a:ext cx="3931444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0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2887" y="908721"/>
            <a:ext cx="8729577" cy="5131033"/>
          </a:xfrm>
        </p:spPr>
        <p:txBody>
          <a:bodyPr/>
          <a:lstStyle/>
          <a:p>
            <a:r>
              <a:rPr lang="ru-RU" sz="1400" i="1" dirty="0">
                <a:latin typeface="+mj-lt"/>
              </a:rPr>
              <a:t>При задании имен помните о том, что имена диапазонов в </a:t>
            </a:r>
            <a:r>
              <a:rPr lang="ru-RU" sz="1400" i="1" dirty="0" err="1">
                <a:latin typeface="+mj-lt"/>
              </a:rPr>
              <a:t>Excel</a:t>
            </a:r>
            <a:r>
              <a:rPr lang="ru-RU" sz="1400" i="1" dirty="0">
                <a:latin typeface="+mj-lt"/>
              </a:rPr>
              <a:t> не должны содержать пробелов, знаков препинания и начинаться обязательно с буквы. Поэтому если бы в одной из марок автомобилей присутствовал бы пробел (например </a:t>
            </a:r>
            <a:r>
              <a:rPr lang="ru-RU" sz="1400" i="1" dirty="0" err="1">
                <a:latin typeface="+mj-lt"/>
              </a:rPr>
              <a:t>Ssang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i="1" dirty="0" err="1">
                <a:latin typeface="+mj-lt"/>
              </a:rPr>
              <a:t>Yong</a:t>
            </a:r>
            <a:r>
              <a:rPr lang="ru-RU" sz="1400" i="1" dirty="0">
                <a:latin typeface="+mj-lt"/>
              </a:rPr>
              <a:t>), то его пришлось бы заменить в ячейке и в имени диапазона на нижнее подчеркивание (т.е. </a:t>
            </a:r>
            <a:r>
              <a:rPr lang="ru-RU" sz="1400" i="1" dirty="0" err="1">
                <a:latin typeface="+mj-lt"/>
              </a:rPr>
              <a:t>Ssang_Yong</a:t>
            </a:r>
            <a:r>
              <a:rPr lang="ru-RU" sz="1400" i="1" dirty="0">
                <a:latin typeface="+mj-lt"/>
              </a:rPr>
              <a:t>).</a:t>
            </a:r>
          </a:p>
          <a:p>
            <a:r>
              <a:rPr lang="ru-RU" sz="1400" dirty="0">
                <a:latin typeface="+mj-lt"/>
              </a:rPr>
              <a:t>Теперь создадим первый выпадающий список для выбора марки автомобиля. Выделите пустую ячейку и откройте меню </a:t>
            </a:r>
            <a:r>
              <a:rPr lang="ru-RU" sz="1400" b="1" dirty="0">
                <a:latin typeface="+mj-lt"/>
              </a:rPr>
              <a:t>Данные - Проверка (</a:t>
            </a:r>
            <a:r>
              <a:rPr lang="ru-RU" sz="1400" b="1" dirty="0" err="1">
                <a:latin typeface="+mj-lt"/>
              </a:rPr>
              <a:t>Data</a:t>
            </a:r>
            <a:r>
              <a:rPr lang="ru-RU" sz="1400" b="1" dirty="0">
                <a:latin typeface="+mj-lt"/>
              </a:rPr>
              <a:t> - </a:t>
            </a:r>
            <a:r>
              <a:rPr lang="ru-RU" sz="1400" b="1" dirty="0" err="1">
                <a:latin typeface="+mj-lt"/>
              </a:rPr>
              <a:t>Validation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или нажмите кнопку </a:t>
            </a:r>
            <a:r>
              <a:rPr lang="ru-RU" sz="1400" b="1" dirty="0">
                <a:latin typeface="+mj-lt"/>
              </a:rPr>
              <a:t>Проверка данных (</a:t>
            </a:r>
            <a:r>
              <a:rPr lang="ru-RU" sz="1400" b="1" dirty="0" err="1">
                <a:latin typeface="+mj-lt"/>
              </a:rPr>
              <a:t>Data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Validation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на вкладке </a:t>
            </a:r>
            <a:r>
              <a:rPr lang="ru-RU" sz="1400" b="1" dirty="0">
                <a:latin typeface="+mj-lt"/>
              </a:rPr>
              <a:t>Данные (</a:t>
            </a:r>
            <a:r>
              <a:rPr lang="ru-RU" sz="1400" b="1" dirty="0" err="1">
                <a:latin typeface="+mj-lt"/>
              </a:rPr>
              <a:t>Data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</a:t>
            </a:r>
            <a:r>
              <a:rPr lang="ru-RU" sz="1400" dirty="0" smtClean="0">
                <a:latin typeface="+mj-lt"/>
              </a:rPr>
              <a:t>.</a:t>
            </a:r>
          </a:p>
          <a:p>
            <a:r>
              <a:rPr lang="ru-RU" sz="1400" dirty="0" smtClean="0">
                <a:latin typeface="+mj-lt"/>
              </a:rPr>
              <a:t>Затем </a:t>
            </a:r>
            <a:r>
              <a:rPr lang="ru-RU" sz="1400" dirty="0">
                <a:latin typeface="+mj-lt"/>
              </a:rPr>
              <a:t>из выпадающего списка </a:t>
            </a:r>
            <a:r>
              <a:rPr lang="ru-RU" sz="1400" b="1" dirty="0">
                <a:latin typeface="+mj-lt"/>
              </a:rPr>
              <a:t>Тип данных (</a:t>
            </a:r>
            <a:r>
              <a:rPr lang="ru-RU" sz="1400" b="1" dirty="0" err="1">
                <a:latin typeface="+mj-lt"/>
              </a:rPr>
              <a:t>Allow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 выберите вариант </a:t>
            </a:r>
            <a:r>
              <a:rPr lang="ru-RU" sz="1400" b="1" dirty="0">
                <a:latin typeface="+mj-lt"/>
              </a:rPr>
              <a:t>Список (</a:t>
            </a:r>
            <a:r>
              <a:rPr lang="ru-RU" sz="1400" b="1" dirty="0" err="1">
                <a:latin typeface="+mj-lt"/>
              </a:rPr>
              <a:t>List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и в поле </a:t>
            </a:r>
            <a:r>
              <a:rPr lang="ru-RU" sz="1400" b="1" dirty="0">
                <a:latin typeface="+mj-lt"/>
              </a:rPr>
              <a:t>Источник (</a:t>
            </a:r>
            <a:r>
              <a:rPr lang="ru-RU" sz="1400" b="1" dirty="0" err="1">
                <a:latin typeface="+mj-lt"/>
              </a:rPr>
              <a:t>Source</a:t>
            </a:r>
            <a:r>
              <a:rPr lang="ru-RU" sz="1400" b="1" dirty="0">
                <a:latin typeface="+mj-lt"/>
              </a:rPr>
              <a:t>)</a:t>
            </a:r>
            <a:r>
              <a:rPr lang="ru-RU" sz="1400" dirty="0">
                <a:latin typeface="+mj-lt"/>
              </a:rPr>
              <a:t> выделите ячейки с названиями марок (желтые ячейки в нашем примере). После нажатия на </a:t>
            </a:r>
            <a:r>
              <a:rPr lang="ru-RU" sz="1400" b="1" dirty="0">
                <a:latin typeface="+mj-lt"/>
              </a:rPr>
              <a:t>ОК</a:t>
            </a:r>
            <a:r>
              <a:rPr lang="ru-RU" sz="1400" dirty="0">
                <a:latin typeface="+mj-lt"/>
              </a:rPr>
              <a:t> первый выпадающий список готов</a:t>
            </a:r>
            <a:r>
              <a:rPr lang="ru-RU" sz="1400" dirty="0" smtClean="0">
                <a:latin typeface="+mj-lt"/>
              </a:rPr>
              <a:t>:</a:t>
            </a:r>
          </a:p>
          <a:p>
            <a:endParaRPr lang="ru-RU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>
                <a:latin typeface="+mj-lt"/>
              </a:rPr>
              <a:t>Теперь создадим второй выпадающий список, в котором будут отображаться модели выбранной в первом списке марки. Также как в предыдущем случае, откройте окно </a:t>
            </a:r>
            <a:r>
              <a:rPr lang="ru-RU" sz="1400" b="1" dirty="0">
                <a:latin typeface="+mj-lt"/>
              </a:rPr>
              <a:t>Проверки данных</a:t>
            </a:r>
            <a:r>
              <a:rPr lang="ru-RU" sz="1400" dirty="0">
                <a:latin typeface="+mj-lt"/>
              </a:rPr>
              <a:t>, но в поле </a:t>
            </a:r>
            <a:r>
              <a:rPr lang="ru-RU" sz="1400" b="1" dirty="0">
                <a:latin typeface="+mj-lt"/>
              </a:rPr>
              <a:t>Источник</a:t>
            </a:r>
            <a:r>
              <a:rPr lang="ru-RU" sz="1400" dirty="0">
                <a:latin typeface="+mj-lt"/>
              </a:rPr>
              <a:t> нужно будет ввести вот такую формулу:</a:t>
            </a:r>
          </a:p>
          <a:p>
            <a:r>
              <a:rPr lang="ru-RU" sz="1400" dirty="0">
                <a:latin typeface="+mj-lt"/>
              </a:rPr>
              <a:t>=ДВССЫЛ(F3)</a:t>
            </a:r>
          </a:p>
          <a:p>
            <a:r>
              <a:rPr lang="ru-RU" sz="1400" dirty="0">
                <a:latin typeface="+mj-lt"/>
              </a:rPr>
              <a:t>или =INDIRECT(F3)</a:t>
            </a:r>
          </a:p>
          <a:p>
            <a:r>
              <a:rPr lang="ru-RU" sz="1400" dirty="0">
                <a:latin typeface="+mj-lt"/>
              </a:rPr>
              <a:t>где F3 - адрес ячейки с первым выпадающим списком (замените на свой).</a:t>
            </a:r>
          </a:p>
          <a:p>
            <a:r>
              <a:rPr lang="ru-RU" sz="1400" dirty="0">
                <a:latin typeface="+mj-lt"/>
              </a:rPr>
              <a:t>Все. После нажатия на </a:t>
            </a:r>
            <a:r>
              <a:rPr lang="ru-RU" sz="1400" b="1" dirty="0">
                <a:latin typeface="+mj-lt"/>
              </a:rPr>
              <a:t>ОК</a:t>
            </a:r>
            <a:r>
              <a:rPr lang="ru-RU" sz="1400" dirty="0">
                <a:latin typeface="+mj-lt"/>
              </a:rPr>
              <a:t> содержимое второго списка будет выбираться по имени диапазона, выбранного в первом списке.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Зависимые выпадающие списки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3" y="3179108"/>
            <a:ext cx="251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92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584515" y="980729"/>
            <a:ext cx="8729577" cy="361003"/>
          </a:xfrm>
        </p:spPr>
        <p:txBody>
          <a:bodyPr/>
          <a:lstStyle/>
          <a:p>
            <a:r>
              <a:rPr lang="ru-RU" dirty="0"/>
              <a:t>Комбинации категории "Незаменимые"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ru-RU" dirty="0"/>
              <a:t>Excel </a:t>
            </a:r>
            <a:r>
              <a:rPr lang="en-US" altLang="ru-RU" dirty="0" smtClean="0"/>
              <a:t>201</a:t>
            </a:r>
            <a:r>
              <a:rPr lang="ru-RU" altLang="ru-RU" dirty="0" smtClean="0"/>
              <a:t>6</a:t>
            </a:r>
            <a:r>
              <a:rPr lang="en-US" altLang="ru-RU" dirty="0" smtClean="0"/>
              <a:t>:</a:t>
            </a:r>
            <a:r>
              <a:rPr lang="ru-RU" altLang="ru-RU" dirty="0" smtClean="0"/>
              <a:t> </a:t>
            </a:r>
            <a:r>
              <a:rPr lang="ru-RU" altLang="ru-RU" dirty="0"/>
              <a:t>Расширенный модуль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07303"/>
              </p:ext>
            </p:extLst>
          </p:nvPr>
        </p:nvGraphicFramePr>
        <p:xfrm>
          <a:off x="116463" y="1340769"/>
          <a:ext cx="8970996" cy="4901727"/>
        </p:xfrm>
        <a:graphic>
          <a:graphicData uri="http://schemas.openxmlformats.org/drawingml/2006/table">
            <a:tbl>
              <a:tblPr/>
              <a:tblGrid>
                <a:gridCol w="164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Комбинация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Описание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Навигация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Ctrl+</a:t>
                      </a:r>
                      <a:r>
                        <a:rPr lang="ru-RU" sz="1100" dirty="0">
                          <a:effectLst/>
                        </a:rPr>
                        <a:t>Стрелки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край следующего региона данных в направлении стрелки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Ctrl+Home</a:t>
                      </a:r>
                      <a:endParaRPr lang="en-US" sz="1100" dirty="0">
                        <a:effectLst/>
                      </a:endParaRP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ячейку A1 или, если закреплены области, на первую ячейку после закрепления.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Ctrl+End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нижнюю правую ячейку листа, которая когда-либо содержала данные.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Поиск и замена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Shift+F5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Отобразить диалоговое окно "Найти и заменить" (</a:t>
                      </a:r>
                      <a:r>
                        <a:rPr lang="ru-RU" sz="1100" dirty="0" err="1">
                          <a:effectLst/>
                        </a:rPr>
                        <a:t>Find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Replace</a:t>
                      </a:r>
                      <a:r>
                        <a:rPr lang="ru-RU" sz="1100" dirty="0">
                          <a:effectLst/>
                        </a:rPr>
                        <a:t>) при этом активна страница Найти (</a:t>
                      </a:r>
                      <a:r>
                        <a:rPr lang="ru-RU" sz="1100" dirty="0" err="1">
                          <a:effectLst/>
                        </a:rPr>
                        <a:t>Find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Поиск и замена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Ctrl+h</a:t>
                      </a:r>
                      <a:endParaRPr lang="en-US" sz="1100" dirty="0">
                        <a:effectLst/>
                      </a:endParaRP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Отобразить диалоговое окно "Найти и заменить" (</a:t>
                      </a:r>
                      <a:r>
                        <a:rPr lang="ru-RU" sz="1100" dirty="0" err="1">
                          <a:effectLst/>
                        </a:rPr>
                        <a:t>Find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Replace</a:t>
                      </a:r>
                      <a:r>
                        <a:rPr lang="ru-RU" sz="1100" dirty="0">
                          <a:effectLst/>
                        </a:rPr>
                        <a:t>) при этом активна страница Заменить (</a:t>
                      </a:r>
                      <a:r>
                        <a:rPr lang="ru-RU" sz="1100" dirty="0" err="1">
                          <a:effectLst/>
                        </a:rPr>
                        <a:t>Replace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Буфер обмена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Ctrl+c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Ctrl+Insert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Копирование выделенного диапазона или текущей ячейки в буфер обмена. Нажимать удобнее вторую комбинацию.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Буфер обмена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Ctrl+x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или </a:t>
                      </a:r>
                      <a:r>
                        <a:rPr lang="en-US" sz="1100" dirty="0" err="1">
                          <a:effectLst/>
                        </a:rPr>
                        <a:t>Shift+Delete</a:t>
                      </a:r>
                      <a:endParaRPr lang="en-US" sz="1100" dirty="0">
                        <a:effectLst/>
                      </a:endParaRP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Вырезать выделенный диапазон в буфер обмена. Нажимать удобнее вторую комбинацию.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Буфер обмена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Ctrl+v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Shift+Insert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Вставить содержимое буфера обмена в текущую ячейку. Нажимать удобнее вторую комбинацию.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F2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Переход в режим редактирования содержимого активной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Home / End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курсора на начало/конец строки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Alt+Enter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err="1">
                          <a:effectLst/>
                        </a:rPr>
                        <a:t>Вствка</a:t>
                      </a:r>
                      <a:r>
                        <a:rPr lang="ru-RU" sz="1100" dirty="0">
                          <a:effectLst/>
                        </a:rPr>
                        <a:t> символа перевода строки при редактировании содержимого ячейки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Отмена / возврат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Ctrl+z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Отмена последнего действия (или нескольких последних действий)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Alt+Shift+</a:t>
                      </a:r>
                      <a:r>
                        <a:rPr lang="ru-RU" sz="1100">
                          <a:effectLst/>
                        </a:rPr>
                        <a:t>Стрелка вправо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Группировка строк или столбцов (в том числе в сводных таблицах)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Alt+Shift</a:t>
                      </a:r>
                      <a:r>
                        <a:rPr lang="en-US" sz="1100" dirty="0">
                          <a:effectLst/>
                        </a:rPr>
                        <a:t>+</a:t>
                      </a:r>
                      <a:r>
                        <a:rPr lang="ru-RU" sz="1100" dirty="0">
                          <a:effectLst/>
                        </a:rPr>
                        <a:t>Стрелка влево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err="1">
                          <a:effectLst/>
                        </a:rPr>
                        <a:t>Разгруппировка</a:t>
                      </a:r>
                      <a:r>
                        <a:rPr lang="ru-RU" sz="1100" dirty="0">
                          <a:effectLst/>
                        </a:rPr>
                        <a:t> строк или столбцов (в том числе в сводных таблицах)</a:t>
                      </a:r>
                    </a:p>
                  </a:txBody>
                  <a:tcPr marL="12125" marR="12125" marT="11192" marB="11192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37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"Незаменимые"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17907"/>
              </p:ext>
            </p:extLst>
          </p:nvPr>
        </p:nvGraphicFramePr>
        <p:xfrm>
          <a:off x="506506" y="1412776"/>
          <a:ext cx="8736972" cy="4714612"/>
        </p:xfrm>
        <a:graphic>
          <a:graphicData uri="http://schemas.openxmlformats.org/drawingml/2006/table">
            <a:tbl>
              <a:tblPr/>
              <a:tblGrid>
                <a:gridCol w="226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Выделение диапазонов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Ctrl+a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Ctrl+Shift+</a:t>
                      </a:r>
                      <a:r>
                        <a:rPr lang="ru-RU" sz="1100">
                          <a:effectLst/>
                        </a:rPr>
                        <a:t>Пробел или </a:t>
                      </a:r>
                      <a:r>
                        <a:rPr lang="en-US" sz="1100">
                          <a:effectLst/>
                        </a:rPr>
                        <a:t>Ctrl+Shift+8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региона, если лист содержит данные. Если данных нет или комбинация нажата повторно, то выделение всего листа.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Форматирование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Ctrl+1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диалога Формат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Форматирование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Ctrl+b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или </a:t>
                      </a:r>
                      <a:r>
                        <a:rPr lang="en-US" sz="1100" dirty="0">
                          <a:effectLst/>
                        </a:rPr>
                        <a:t>Ctrl+2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Включение / отключение полужирного начертания шрифта в выделенном диапазоне или внутри текста ячейки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Форматирование ячеек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или </a:t>
                      </a:r>
                      <a:r>
                        <a:rPr lang="en-US" sz="1100" dirty="0">
                          <a:effectLst/>
                        </a:rPr>
                        <a:t>Ctrl+3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Включение / отключение курсива в выделенном диапазоне или внутри текста ячейки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Именованные диапазоны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Ctrl+F3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Диспетчера имен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Именованные диапазоны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F3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Вставка имени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=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Начало ввода 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Ctrl+Shift+Enter</a:t>
                      </a:r>
                      <a:endParaRPr lang="en-US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Ввод в диапазон ячеек формулы массива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F4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Циклическое переключение между типами адреса ячейки, на котором стоит курсор при вводе формулы. Цикл такой: $A$1 -&gt; A$1 -&gt; $A1 -&gt; A1.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Ctrl+F1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Минимизация или восстановление ленты меню </a:t>
                      </a:r>
                      <a:r>
                        <a:rPr lang="ru-RU" sz="1100" dirty="0" err="1">
                          <a:effectLst/>
                        </a:rPr>
                        <a:t>Excel</a:t>
                      </a:r>
                      <a:endParaRPr lang="ru-RU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Ctrl+Page Down / Ctrl+Page Up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Перемещение на лист слева / справа от текущего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Автофильтр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Ctrl+Shift+L</a:t>
                      </a:r>
                      <a:endParaRPr lang="en-US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err="1">
                          <a:effectLst/>
                        </a:rPr>
                        <a:t>Приминение</a:t>
                      </a:r>
                      <a:r>
                        <a:rPr lang="ru-RU" sz="1100" dirty="0">
                          <a:effectLst/>
                        </a:rPr>
                        <a:t> / отмена </a:t>
                      </a:r>
                      <a:r>
                        <a:rPr lang="ru-RU" sz="1100" dirty="0" err="1">
                          <a:effectLst/>
                        </a:rPr>
                        <a:t>автофильтра</a:t>
                      </a:r>
                      <a:r>
                        <a:rPr lang="ru-RU" sz="1100" dirty="0">
                          <a:effectLst/>
                        </a:rPr>
                        <a:t> к текущей таблице или к выделенному диапазону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568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F4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Ctrl+y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Повтор вашего последнего действия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Ctrl+o (</a:t>
                      </a:r>
                      <a:r>
                        <a:rPr lang="ru-RU" sz="1100">
                          <a:effectLst/>
                        </a:rPr>
                        <a:t>буква)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Диалог открытия файла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609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Shift+F12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Сохранение текущей книги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Alt+F11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 err="1">
                          <a:effectLst/>
                        </a:rPr>
                        <a:t>Вызов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редактора</a:t>
                      </a:r>
                      <a:r>
                        <a:rPr lang="en-US" sz="1100" dirty="0">
                          <a:effectLst/>
                        </a:rPr>
                        <a:t> Visual Basic for Applications</a:t>
                      </a:r>
                    </a:p>
                  </a:txBody>
                  <a:tcPr marL="8662" marR="8662" marT="7996" marB="7996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81843"/>
              </p:ext>
            </p:extLst>
          </p:nvPr>
        </p:nvGraphicFramePr>
        <p:xfrm>
          <a:off x="584515" y="1412776"/>
          <a:ext cx="8658962" cy="4694511"/>
        </p:xfrm>
        <a:graphic>
          <a:graphicData uri="http://schemas.openxmlformats.org/drawingml/2006/table">
            <a:tbl>
              <a:tblPr/>
              <a:tblGrid>
                <a:gridCol w="158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Комбинация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rgbClr val="F8F8F8"/>
                          </a:solidFill>
                          <a:effectLst/>
                        </a:rPr>
                        <a:t>Описание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Alt+Page Down / Alt+Page Up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Сдвиг на один экран вправо/влево на рабочем листе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Home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на первый столбец текущей строки. Если закреплены области, то перемещение на первый столбец после закрепления.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Навигация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F5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Ctrl+g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диалогового окна Переход (Go To)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Поиск и замена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Shift+F4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Повторить последний поиск из диалога Найти и заменить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Буфер обмена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Ctrl+Alt+v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Вывод диалогового окна специальной вставки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</a:t>
                      </a:r>
                      <a:r>
                        <a:rPr lang="ru-RU" sz="1100">
                          <a:effectLst/>
                        </a:rPr>
                        <a:t>Стрелка влево / </a:t>
                      </a:r>
                      <a:r>
                        <a:rPr lang="en-US" sz="1100">
                          <a:effectLst/>
                        </a:rPr>
                        <a:t>Ctrl+</a:t>
                      </a:r>
                      <a:r>
                        <a:rPr lang="ru-RU" sz="1100">
                          <a:effectLst/>
                        </a:rPr>
                        <a:t>Стрелка вправо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курсора на 1 слово влево/вправо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Tab / Shift+Tab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Сдвиг на одну ячейку вправо/влево после завершения редактирования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Ctrl+Delete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Удаление текста от курсора и до конца строки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Ctrl+Shift+4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текущей даты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Внутри ячейки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Ctrl+Shift+6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текущего времени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Ctrl+d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Верхняя строка выделения копируется на всю выделенную область вниз. Можно использовать для протяжки формул.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Ctrl+r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Левый столбец выделения копируется на всю выделенную область вправо. Можно использовать для протяжки формул.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Ctrl+L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Ctrl+t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умной таблицы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Ctrl+- (</a:t>
                      </a:r>
                      <a:r>
                        <a:rPr lang="ru-RU" sz="1100">
                          <a:effectLst/>
                        </a:rPr>
                        <a:t>минус)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Если выделен столбец или строка, то удаление столбца или строки. Если выделен диапазон, то вывод на экран диалогового окна с возможностью выбора направления сдвига при удалении и того, что нужно удалить (строки/столбцы).</a:t>
                      </a:r>
                    </a:p>
                  </a:txBody>
                  <a:tcPr marL="10540" marR="10540" marT="9729" marB="9729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1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</a:t>
            </a:r>
            <a:r>
              <a:rPr lang="ru-RU" dirty="0" smtClean="0">
                <a:solidFill>
                  <a:srgbClr val="008080"/>
                </a:solidFill>
              </a:rPr>
              <a:t>астые </a:t>
            </a:r>
            <a:r>
              <a:rPr lang="ru-RU" dirty="0">
                <a:solidFill>
                  <a:srgbClr val="008080"/>
                </a:solidFill>
              </a:rPr>
              <a:t>и </a:t>
            </a:r>
            <a:r>
              <a:rPr lang="ru-RU" dirty="0" smtClean="0">
                <a:solidFill>
                  <a:srgbClr val="008080"/>
                </a:solidFill>
              </a:rPr>
              <a:t>полезные </a:t>
            </a:r>
            <a:r>
              <a:rPr lang="ru-RU" dirty="0">
                <a:solidFill>
                  <a:srgbClr val="008080"/>
                </a:solidFill>
              </a:rPr>
              <a:t>клавиши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34904"/>
              </p:ext>
            </p:extLst>
          </p:nvPr>
        </p:nvGraphicFramePr>
        <p:xfrm>
          <a:off x="584515" y="1412776"/>
          <a:ext cx="8658965" cy="4279280"/>
        </p:xfrm>
        <a:graphic>
          <a:graphicData uri="http://schemas.openxmlformats.org/drawingml/2006/table">
            <a:tbl>
              <a:tblPr/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Ctrl+Shift</a:t>
                      </a:r>
                      <a:r>
                        <a:rPr lang="en-US" sz="1100" dirty="0">
                          <a:effectLst/>
                        </a:rPr>
                        <a:t>+=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Если выделен столбец или строка, то вставка столбца или строки перед выделением. Если выделен диапазон, то вывод на экран диалогового окна с возможностью выбора направления сдвига при вставке и того, что нужно вставить (строки/столбцы).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Shift+F2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или редактирование существующего комментария к ячейке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Alt+F1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диаграммы на основе выделенного диапазона ячеек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F11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диаграммы на отдельный лист по текущему региону данных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Редактирование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Ctrl+k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гиперссылки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Ctrl+9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Скрыть строку активной ячейки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Ctrl+Shift+9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Показать все скрытые строки внутри выделенного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Ctrl+0 (</a:t>
                      </a:r>
                      <a:r>
                        <a:rPr lang="ru-RU" sz="1100">
                          <a:effectLst/>
                        </a:rPr>
                        <a:t>ноль)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Скрыть столбец активной ячейки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Ctrl+Shift+0 (</a:t>
                      </a:r>
                      <a:r>
                        <a:rPr lang="ru-RU" sz="1100">
                          <a:effectLst/>
                        </a:rPr>
                        <a:t>ноль)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Показать все скрытые столбцы внутри выделенного диапазона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Ctrl+6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Переключение между скрытием всех графических объектов на листе (фигуры, кнопки, флажки и т.п.) и их показом. В режиме скрытия также нельзя вставить ни один из подобных объектов - пункты меню недоступны.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Скрытие / показ элементов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Ctrl+8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Спрятать / показать элементы управления группировкой на листе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</a:t>
                      </a:r>
                      <a:r>
                        <a:rPr lang="ru-RU" sz="1100">
                          <a:effectLst/>
                        </a:rPr>
                        <a:t>Пробел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текущей строки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</a:t>
                      </a:r>
                      <a:r>
                        <a:rPr lang="ru-RU" sz="1100">
                          <a:effectLst/>
                        </a:rPr>
                        <a:t>Пробел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столбца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Ctrl+Shift+Page Up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и предыдущего листов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Ctrl+Shift+Page Down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текущего и следующего листов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Ctrl+Shift+o (</a:t>
                      </a:r>
                      <a:r>
                        <a:rPr lang="ru-RU" sz="1100">
                          <a:effectLst/>
                        </a:rPr>
                        <a:t>лат. буква)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всех ячеек с комментариями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Ctrl+Shift+Home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диапазона от текущей ячейки и до начала листа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Выделение диапазонов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Ctrl+Shift+End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Выделение диапазона от текущей ячейки и до конца листа</a:t>
                      </a:r>
                    </a:p>
                  </a:txBody>
                  <a:tcPr marL="5339" marR="5339" marT="4928" marB="4928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83744"/>
              </p:ext>
            </p:extLst>
          </p:nvPr>
        </p:nvGraphicFramePr>
        <p:xfrm>
          <a:off x="584515" y="1412776"/>
          <a:ext cx="8658962" cy="4651722"/>
        </p:xfrm>
        <a:graphic>
          <a:graphicData uri="http://schemas.openxmlformats.org/drawingml/2006/table">
            <a:tbl>
              <a:tblPr/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</a:rPr>
                        <a:t>Работа </a:t>
                      </a:r>
                      <a:r>
                        <a:rPr lang="ru-RU" sz="1100" dirty="0" err="1">
                          <a:effectLst/>
                        </a:rPr>
                        <a:t>внути</a:t>
                      </a:r>
                      <a:r>
                        <a:rPr lang="ru-RU" sz="1100" dirty="0">
                          <a:effectLst/>
                        </a:rPr>
                        <a:t> ячейки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</a:t>
                      </a:r>
                      <a:r>
                        <a:rPr lang="ru-RU" sz="1100">
                          <a:effectLst/>
                        </a:rPr>
                        <a:t>Стрелка влево/ </a:t>
                      </a:r>
                      <a:r>
                        <a:rPr lang="en-US" sz="1100">
                          <a:effectLst/>
                        </a:rPr>
                        <a:t>Ctrl+Shift+</a:t>
                      </a:r>
                      <a:r>
                        <a:rPr lang="ru-RU" sz="1100">
                          <a:effectLst/>
                        </a:rPr>
                        <a:t>Стрелка вправо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или снятие выделения слова слева / справа от курсора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Работа внути ячейки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Shift+Home / Shift+End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Выделение от текущего положения курсора до начала строки / до конца строки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Именованные диапазоны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Ctrl+Shift+F3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Создание имен из выделенного диапазона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Shift+F3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Диалоговое окно Вставка функции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Ctrl+a</a:t>
                      </a:r>
                      <a:endParaRPr lang="en-US" sz="1100" dirty="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Переход к диалоговому окну задания аргументов функции после того, как вы ввели её имя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F9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Пересчёт формул во всех открытых книгах Excel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Shift+F9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Пересчет формул на активном листе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Формулы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Ctrl+Shift+u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Раскрыть широко / вернуть к обычному виду строку редактирования формул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8331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Alt / F10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Вход в режим управления меню с клавиатуры, когда все элементы интерфейса подсвечиваются некоторой буквой и нажимая эти буквы можно перемещаться по меню и вызывать команды.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583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Shift+F10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вспомогательного меню активного объекта Excel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396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Shift+F11 / Alt+Shift+F1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Вставка нового листа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89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Ctrl+Shift+Page Down / Ctrl+Shift+Page Up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Выделение текущего листа и листа слева / справа</a:t>
                      </a:r>
                    </a:p>
                  </a:txBody>
                  <a:tcPr marL="11488" marR="11488" marT="10604" marB="1060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6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Комбинации категории "Полезные"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Частые и полезные клавиши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85884"/>
              </p:ext>
            </p:extLst>
          </p:nvPr>
        </p:nvGraphicFramePr>
        <p:xfrm>
          <a:off x="584515" y="1549714"/>
          <a:ext cx="8736972" cy="4389025"/>
        </p:xfrm>
        <a:graphic>
          <a:graphicData uri="http://schemas.openxmlformats.org/drawingml/2006/table">
            <a:tbl>
              <a:tblPr/>
              <a:tblGrid>
                <a:gridCol w="195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911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F6 / Shift+F6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на следующую / предыдущую области книги (когда книгу делят на области для независимого перемещения по книге в каждой области)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Ctrl+F4 </a:t>
                      </a:r>
                      <a:r>
                        <a:rPr lang="ru-RU" sz="1100">
                          <a:effectLst/>
                        </a:rPr>
                        <a:t>или </a:t>
                      </a:r>
                      <a:r>
                        <a:rPr lang="en-US" sz="1100">
                          <a:effectLst/>
                        </a:rPr>
                        <a:t>Ctrl+w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Закрытие текущей книги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Ctrl+n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Создание новой книги </a:t>
                      </a:r>
                      <a:r>
                        <a:rPr lang="en-US" sz="1100">
                          <a:effectLst/>
                        </a:rPr>
                        <a:t>Excel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63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Ctrl+Tab / Ctrl+Shift+Tab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Переключение на окно следующей / предыдущей книги Excel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63">
                <a:tc>
                  <a:txBody>
                    <a:bodyPr/>
                    <a:lstStyle/>
                    <a:p>
                      <a:pPr algn="ctr" fontAlgn="ctr"/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Ctrl+F6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Переключение на окно следующей / предыдущей книги Excel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</a:rPr>
                        <a:t>Автофильтр</a:t>
                      </a:r>
                      <a:endParaRPr lang="ru-RU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Alt+</a:t>
                      </a:r>
                      <a:r>
                        <a:rPr lang="ru-RU" sz="1100" dirty="0">
                          <a:effectLst/>
                        </a:rPr>
                        <a:t>Стрелка вниз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Вывод списка автозаполнения или значений списка, если в ячейке есть фильтр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Графика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Alt+F10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Панель управления элементами управления на листе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Диалоги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Ctrl+Tab</a:t>
                      </a:r>
                      <a:r>
                        <a:rPr lang="en-US" sz="1100" dirty="0">
                          <a:effectLst/>
                        </a:rPr>
                        <a:t> / </a:t>
                      </a:r>
                      <a:r>
                        <a:rPr lang="en-US" sz="1100" dirty="0" err="1">
                          <a:effectLst/>
                        </a:rPr>
                        <a:t>Ctrl+Shift+Tab</a:t>
                      </a:r>
                      <a:endParaRPr lang="en-US" sz="1100" dirty="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Переключения между страницами диалоговых окон в прямом / обратном порядке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>
                          <a:effectLst/>
                        </a:rPr>
                        <a:t>Диалоги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 ... z, </a:t>
                      </a:r>
                      <a:r>
                        <a:rPr lang="ru-RU" sz="1100" dirty="0">
                          <a:effectLst/>
                        </a:rPr>
                        <a:t>а…я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Перемещение в списке выбора / фильтре на элемент, начинающийся на введенную букву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F12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диалога Сохранение как…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Alt+F2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>
                          <a:effectLst/>
                        </a:rPr>
                        <a:t>Вызов диалога Сохранение как…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Ctrl+p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Открытие диалога печати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80">
                <a:tc>
                  <a:txBody>
                    <a:bodyPr/>
                    <a:lstStyle/>
                    <a:p>
                      <a:pPr algn="ctr" fontAlgn="ctr"/>
                      <a:endParaRPr lang="ru-RU" sz="1100">
                        <a:effectLst/>
                      </a:endParaRP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</a:rPr>
                        <a:t>F7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>
                          <a:effectLst/>
                        </a:rPr>
                        <a:t>Проверка орфографии</a:t>
                      </a:r>
                    </a:p>
                  </a:txBody>
                  <a:tcPr marL="12307" marR="12307" marT="11360" marB="11360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46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ru-RU" dirty="0">
                <a:solidFill>
                  <a:srgbClr val="008080"/>
                </a:solidFill>
              </a:rPr>
              <a:t>Excel </a:t>
            </a:r>
            <a:r>
              <a:rPr lang="en-US" altLang="ru-RU" dirty="0" smtClean="0">
                <a:solidFill>
                  <a:srgbClr val="008080"/>
                </a:solidFill>
              </a:rPr>
              <a:t>201</a:t>
            </a:r>
            <a:r>
              <a:rPr lang="ru-RU" altLang="ru-RU" dirty="0" smtClean="0">
                <a:solidFill>
                  <a:srgbClr val="008080"/>
                </a:solidFill>
              </a:rPr>
              <a:t>6</a:t>
            </a:r>
            <a:r>
              <a:rPr lang="en-US" altLang="ru-RU" dirty="0" smtClean="0">
                <a:solidFill>
                  <a:srgbClr val="008080"/>
                </a:solidFill>
              </a:rPr>
              <a:t>:</a:t>
            </a:r>
            <a:r>
              <a:rPr lang="ru-RU" altLang="ru-RU" dirty="0" smtClean="0">
                <a:solidFill>
                  <a:srgbClr val="008080"/>
                </a:solidFill>
              </a:rPr>
              <a:t> Расширенный</a:t>
            </a:r>
            <a:endParaRPr lang="ru-RU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1910662" y="1628800"/>
            <a:ext cx="5391358" cy="31554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Сводные таблицы</a:t>
            </a:r>
          </a:p>
          <a:p>
            <a:r>
              <a:rPr lang="ru-RU" dirty="0"/>
              <a:t>Условное форматирование</a:t>
            </a:r>
          </a:p>
          <a:p>
            <a:r>
              <a:rPr lang="ru-RU" sz="1600" dirty="0"/>
              <a:t>Полезные </a:t>
            </a:r>
            <a:r>
              <a:rPr lang="ru-RU" sz="1600" dirty="0" smtClean="0"/>
              <a:t>фишки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Функция ВПР</a:t>
            </a:r>
          </a:p>
          <a:p>
            <a:r>
              <a:rPr lang="ru-RU" dirty="0" smtClean="0"/>
              <a:t>Функция ГПР</a:t>
            </a:r>
          </a:p>
          <a:p>
            <a:r>
              <a:rPr lang="ru-RU" dirty="0"/>
              <a:t>Функция </a:t>
            </a:r>
            <a:r>
              <a:rPr lang="ru-RU" dirty="0" smtClean="0"/>
              <a:t>ЕЛСИ</a:t>
            </a:r>
          </a:p>
          <a:p>
            <a:r>
              <a:rPr lang="ru-RU" dirty="0"/>
              <a:t>Форматировать как </a:t>
            </a:r>
            <a:r>
              <a:rPr lang="ru-RU" dirty="0" smtClean="0"/>
              <a:t>таблицу</a:t>
            </a:r>
          </a:p>
          <a:p>
            <a:r>
              <a:rPr lang="ru-RU" dirty="0"/>
              <a:t>Функция </a:t>
            </a:r>
            <a:r>
              <a:rPr lang="ru-RU" dirty="0" smtClean="0"/>
              <a:t>СУММЕСЛИМН</a:t>
            </a:r>
          </a:p>
          <a:p>
            <a:r>
              <a:rPr lang="ru-RU" dirty="0" smtClean="0"/>
              <a:t>Консолидация</a:t>
            </a:r>
          </a:p>
          <a:p>
            <a:r>
              <a:rPr lang="ru-RU" dirty="0"/>
              <a:t>Зависимые выпадающие </a:t>
            </a:r>
            <a:r>
              <a:rPr lang="ru-RU" dirty="0" smtClean="0"/>
              <a:t>списки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</a:rPr>
              <a:t>Оглавление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2" y="160024"/>
            <a:ext cx="9174163" cy="703263"/>
          </a:xfrm>
        </p:spPr>
        <p:txBody>
          <a:bodyPr/>
          <a:lstStyle/>
          <a:p>
            <a:r>
              <a:rPr lang="ru-RU" sz="2600" b="1" dirty="0">
                <a:solidFill>
                  <a:srgbClr val="008080"/>
                </a:solidFill>
                <a:latin typeface="Arial"/>
                <a:ea typeface="+mn-ea"/>
                <a:cs typeface="Arial"/>
              </a:rPr>
              <a:t>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68721" y="1487455"/>
            <a:ext cx="8940761" cy="3747137"/>
            <a:chOff x="611188" y="2060575"/>
            <a:chExt cx="8064500" cy="3016475"/>
          </a:xfrm>
        </p:grpSpPr>
        <p:pic>
          <p:nvPicPr>
            <p:cNvPr id="31" name="Picture 2" descr="http://www.thebestdisco.com.talktalk.net/discowebfiles/perdiswell/no%20mobile%20phon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060575"/>
              <a:ext cx="2095500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http://az58332.vo.msecnd.net/e88dd2e9fff747f090c792316c22131c/Images/Products31031-1200x1200-6956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2133600"/>
              <a:ext cx="2022475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 descr="http://successfully-speaking.com/wp-content/uploads/2013/11/handshake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2205038"/>
              <a:ext cx="3024188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1188" y="4581525"/>
              <a:ext cx="2232025" cy="4955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ru-RU" sz="1600" dirty="0">
                  <a:latin typeface="Times New Roman"/>
                  <a:cs typeface="Times New Roman"/>
                </a:rPr>
                <a:t>. Телефоны – в беззвучный режим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16238" y="4581525"/>
              <a:ext cx="2808287" cy="4955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ru-RU" sz="1600" dirty="0">
                  <a:latin typeface="Times New Roman"/>
                  <a:cs typeface="Times New Roman"/>
                </a:rPr>
                <a:t>Уважаем друг друга – выслушиваем каждого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425" y="4581525"/>
              <a:ext cx="2232025" cy="4955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ru-RU" sz="1600" dirty="0">
                  <a:latin typeface="Times New Roman"/>
                  <a:cs typeface="Times New Roman"/>
                </a:rPr>
                <a:t>Понял сам – помоги товарищу</a:t>
              </a:r>
            </a:p>
          </p:txBody>
        </p:sp>
      </p:grpSp>
      <p:sp>
        <p:nvSpPr>
          <p:cNvPr id="12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Сводные таблицы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i="1" dirty="0">
                <a:latin typeface="+mj-lt"/>
              </a:rPr>
              <a:t>Сводные таблицы</a:t>
            </a:r>
            <a:r>
              <a:rPr lang="ru-RU" sz="1400" dirty="0">
                <a:latin typeface="+mj-lt"/>
              </a:rPr>
              <a:t> предназначены для удобного просмотра данных больших таблиц, т.к. обычными средствами делать это неудобно, а порой, практически невозможно.</a:t>
            </a:r>
          </a:p>
          <a:p>
            <a:r>
              <a:rPr lang="ru-RU" sz="1400" dirty="0" smtClean="0">
                <a:latin typeface="+mj-lt"/>
              </a:rPr>
              <a:t>Что </a:t>
            </a:r>
            <a:r>
              <a:rPr lang="ru-RU" sz="1400" dirty="0">
                <a:latin typeface="+mj-lt"/>
              </a:rPr>
              <a:t>же такое сводные таблицы, и зачем они нужны? Мы часто сталкиваемся с ситуациями, когда у нас есть много разнообразных данных (которые можно назвать статистическими), но нас интересуют какие-то общие выводы или промежуточные итоги.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Сводные </a:t>
            </a:r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Сводные таблицы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Например, у нас есть информация о продажах мобильных телефонов в сети магазинов мобильной связи. Всего в сети есть три магазина, которые ежедневно сообщают нам, какие модели телефонов они продали, в каком количестве и по какой цене. Все эти данные мы свели в одну таблицу, которую Вы можете увидеть ниже</a:t>
            </a:r>
            <a:r>
              <a:rPr lang="ru-RU" sz="1400" dirty="0" smtClean="0">
                <a:latin typeface="+mj-lt"/>
              </a:rPr>
              <a:t>.</a:t>
            </a:r>
            <a:endParaRPr lang="en-US" sz="14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 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 </a:t>
            </a:r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За </a:t>
            </a:r>
            <a:r>
              <a:rPr lang="ru-RU" sz="1400" dirty="0">
                <a:latin typeface="+mj-lt"/>
              </a:rPr>
              <a:t>17 дней продаж у нас получилась большая таблица на 350 записей. Но эта таблица не решает </a:t>
            </a:r>
            <a:r>
              <a:rPr lang="ru-RU" sz="1400" dirty="0" smtClean="0">
                <a:latin typeface="+mj-lt"/>
              </a:rPr>
              <a:t>наших </a:t>
            </a:r>
            <a:r>
              <a:rPr lang="ru-RU" sz="1400" dirty="0">
                <a:latin typeface="+mj-lt"/>
              </a:rPr>
              <a:t>проблем. Нам необходимо узнать объемы продаж в денежном и количественном выражении по датам и по отдельным магазинам, но как это сделать? Сортировать таблицу и суммировать отдельные её части? Это требует времени, а завтра поступят новые данные, и всю работу нужно будет снова повторить.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Сводные</a:t>
            </a:r>
            <a:r>
              <a:rPr lang="ru-RU" dirty="0"/>
              <a:t> таблицы</a:t>
            </a:r>
          </a:p>
          <a:p>
            <a:endParaRPr lang="ru-RU" dirty="0"/>
          </a:p>
        </p:txBody>
      </p:sp>
      <p:pic>
        <p:nvPicPr>
          <p:cNvPr id="6" name="Рисунок 5" descr="http://on-line-teaching.com/excel/img/2007/lsn030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/>
          <a:stretch/>
        </p:blipFill>
        <p:spPr bwMode="auto">
          <a:xfrm>
            <a:off x="584515" y="2468559"/>
            <a:ext cx="8814979" cy="17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Сводные таблицы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2887" y="1340768"/>
            <a:ext cx="8729577" cy="4698985"/>
          </a:xfrm>
        </p:spPr>
        <p:txBody>
          <a:bodyPr/>
          <a:lstStyle/>
          <a:p>
            <a:r>
              <a:rPr lang="ru-RU" sz="1400" dirty="0">
                <a:latin typeface="+mj-lt"/>
              </a:rPr>
              <a:t>Вот тут нам может помочь сводная таблица. С помощью простого диалогового окна мы создаём нашу первую сводную таблицу. В этой таблице мы группируем данные по столбцам </a:t>
            </a:r>
            <a:r>
              <a:rPr lang="ru-RU" sz="1400" b="1" dirty="0">
                <a:latin typeface="+mj-lt"/>
              </a:rPr>
              <a:t>Дата</a:t>
            </a:r>
            <a:r>
              <a:rPr lang="ru-RU" sz="1400" dirty="0">
                <a:latin typeface="+mj-lt"/>
              </a:rPr>
              <a:t> и </a:t>
            </a:r>
            <a:r>
              <a:rPr lang="ru-RU" sz="1400" b="1" dirty="0">
                <a:latin typeface="+mj-lt"/>
              </a:rPr>
              <a:t>Точка продажи</a:t>
            </a:r>
            <a:r>
              <a:rPr lang="ru-RU" sz="1400" dirty="0">
                <a:latin typeface="+mj-lt"/>
              </a:rPr>
              <a:t>, а так же указываем, что нужно суммировать данные из столбцов </a:t>
            </a:r>
            <a:r>
              <a:rPr lang="ru-RU" sz="1400" b="1" dirty="0">
                <a:latin typeface="+mj-lt"/>
              </a:rPr>
              <a:t>Объем продаж, шт.</a:t>
            </a:r>
            <a:r>
              <a:rPr lang="ru-RU" sz="1400" dirty="0">
                <a:latin typeface="+mj-lt"/>
              </a:rPr>
              <a:t> и </a:t>
            </a:r>
            <a:r>
              <a:rPr lang="ru-RU" sz="1400" b="1" dirty="0">
                <a:latin typeface="+mj-lt"/>
              </a:rPr>
              <a:t>Сумма выручки</a:t>
            </a:r>
            <a:r>
              <a:rPr lang="ru-RU" sz="1400" dirty="0">
                <a:latin typeface="+mj-lt"/>
              </a:rPr>
              <a:t>.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Сводные таблицы</a:t>
            </a:r>
          </a:p>
          <a:p>
            <a:endParaRPr lang="ru-RU" dirty="0"/>
          </a:p>
        </p:txBody>
      </p:sp>
      <p:pic>
        <p:nvPicPr>
          <p:cNvPr id="6" name="Рисунок 5" descr="http://on-line-teaching.com/excel/img/2007/lsn030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8" y="2259607"/>
            <a:ext cx="678675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Сводные таблицы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Как Вы </a:t>
            </a:r>
            <a:r>
              <a:rPr lang="ru-RU" sz="1400" dirty="0" smtClean="0">
                <a:latin typeface="+mj-lt"/>
              </a:rPr>
              <a:t>видите, </a:t>
            </a:r>
            <a:r>
              <a:rPr lang="ru-RU" sz="1400" dirty="0">
                <a:latin typeface="+mj-lt"/>
              </a:rPr>
              <a:t>все данные автоматически сгруппировались по датам. Теперь можно сразу увидеть количество проданных телефонов и общую сумму выручки. Кроме того, используя фильтр - список, который находится в левом верхнем углу страницы, мы можем отобразить обобщенные данные по отдельно взятому магазину. Для этого достаточно нажать на значок фильтра в правой части ячейки В2, и выбрать нужный нам магазин из списка: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8080"/>
                </a:solidFill>
              </a:rPr>
              <a:t>Сводные </a:t>
            </a:r>
            <a:r>
              <a:rPr lang="ru-RU" dirty="0" smtClean="0">
                <a:solidFill>
                  <a:srgbClr val="008080"/>
                </a:solidFill>
              </a:rPr>
              <a:t>таблицы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6" name="Рисунок 5" descr="http://on-line-teaching.com/excel/img/2007/lsn030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3" y="2708920"/>
            <a:ext cx="6955928" cy="35491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13893" y="6403184"/>
            <a:ext cx="5938291" cy="3126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ru-RU" sz="1200" b="1" kern="0" dirty="0" smtClean="0">
                <a:solidFill>
                  <a:srgbClr val="008C95"/>
                </a:solidFill>
              </a:rPr>
              <a:t>Excel 201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6</a:t>
            </a:r>
            <a:r>
              <a:rPr lang="en-US" altLang="ru-RU" sz="1200" b="1" kern="0" dirty="0" smtClean="0">
                <a:solidFill>
                  <a:srgbClr val="008C95"/>
                </a:solidFill>
              </a:rPr>
              <a:t>:</a:t>
            </a:r>
            <a:r>
              <a:rPr lang="ru-RU" altLang="ru-RU" sz="1200" b="1" kern="0" dirty="0" smtClean="0">
                <a:solidFill>
                  <a:srgbClr val="008C95"/>
                </a:solidFill>
              </a:rPr>
              <a:t> Расширенный</a:t>
            </a:r>
            <a:endParaRPr lang="ru-RU" sz="1200" b="1" kern="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BUR-NEW-А4-IN">
  <a:themeElements>
    <a:clrScheme name="Sibur-ЯРКАЯ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E76AX7DTSNFM-10-110</_dlc_DocId>
    <_dlc_DocIdUrl xmlns="7bda88f5-81ee-4ce0-acd0-0fc58edecc95">
      <Url>https://sharepoint/portals/template/_layouts/15/DocIdRedir.aspx?ID=E76AX7DTSNFM-10-110</Url>
      <Description>E76AX7DTSNFM-10-110</Description>
    </_dlc_DocIdUrl>
    <_x041e__x043f__x0438__x0441__x0430__x043d__x0438__x0435_ xmlns="9b0c9865-9e5f-4a19-8def-db8deaed8a57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9AD82-81F3-433F-B4DB-6D3E3D11D3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14D1FA-B97E-4A88-B706-B252474A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55DF84-B034-4E60-8A9F-FE26D4E6705C}">
  <ds:schemaRefs>
    <ds:schemaRef ds:uri="http://purl.org/dc/dcmitype/"/>
    <ds:schemaRef ds:uri="http://schemas.microsoft.com/office/infopath/2007/PartnerControls"/>
    <ds:schemaRef ds:uri="9b0c9865-9e5f-4a19-8def-db8deaed8a57"/>
    <ds:schemaRef ds:uri="http://purl.org/dc/elements/1.1/"/>
    <ds:schemaRef ds:uri="http://schemas.microsoft.com/office/2006/metadata/properties"/>
    <ds:schemaRef ds:uri="7bda88f5-81ee-4ce0-acd0-0fc58edecc9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EAE0436-9E32-4CA6-9277-3249993CC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SIBUR-NEW-А4-IN</Template>
  <TotalTime>3901</TotalTime>
  <Words>4329</Words>
  <Application>Microsoft Office PowerPoint</Application>
  <PresentationFormat>Лист A4 (210x297 мм)</PresentationFormat>
  <Paragraphs>561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Adobe Hebrew</vt:lpstr>
      <vt:lpstr>Arial</vt:lpstr>
      <vt:lpstr>Calibri</vt:lpstr>
      <vt:lpstr>Times New Roman</vt:lpstr>
      <vt:lpstr>Wingdings</vt:lpstr>
      <vt:lpstr>SIBUR-NEW-А4-IN</vt:lpstr>
      <vt:lpstr>think-cell Slide</vt:lpstr>
      <vt:lpstr>Excel 2016: Расширенный</vt:lpstr>
      <vt:lpstr>Контакт по безопасности </vt:lpstr>
      <vt:lpstr>Презентация PowerPoint</vt:lpstr>
      <vt:lpstr>Презентация PowerPoint</vt:lpstr>
      <vt:lpstr>Правила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Выделение дубликатов цветом</vt:lpstr>
      <vt:lpstr>Виды условного форматирования </vt:lpstr>
      <vt:lpstr>Презентация PowerPoint</vt:lpstr>
      <vt:lpstr>Графическое условное форматирование </vt:lpstr>
      <vt:lpstr>Определение конкретных значений в диапазоне ячеек </vt:lpstr>
      <vt:lpstr>Презентация PowerPoint</vt:lpstr>
      <vt:lpstr>Несколько условных форматирований для одного диапазона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Змитрович Людмила Александровна</cp:lastModifiedBy>
  <cp:revision>601</cp:revision>
  <dcterms:created xsi:type="dcterms:W3CDTF">2017-07-19T13:48:40Z</dcterms:created>
  <dcterms:modified xsi:type="dcterms:W3CDTF">2023-04-19T06:53:11Z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8ffd4ba9-ddc5-45d0-a5cc-f6dd8a48aa65</vt:lpwstr>
  </property>
</Properties>
</file>