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tags/tag11.xml" ContentType="application/vnd.openxmlformats-officedocument.presentationml.tags+xml"/>
  <Override PartName="/ppt/notesSlides/notesSlide14.xml" ContentType="application/vnd.openxmlformats-officedocument.presentationml.notesSlide+xml"/>
  <Override PartName="/ppt/tags/tag12.xml" ContentType="application/vnd.openxmlformats-officedocument.presentationml.tags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tags/tag24.xml" ContentType="application/vnd.openxmlformats-officedocument.presentationml.tags+xml"/>
  <Override PartName="/ppt/notesSlides/notesSlide30.xml" ContentType="application/vnd.openxmlformats-officedocument.presentationml.notesSlide+xml"/>
  <Override PartName="/ppt/tags/tag25.xml" ContentType="application/vnd.openxmlformats-officedocument.presentationml.tag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6.xml" ContentType="application/vnd.openxmlformats-officedocument.presentationml.tags+xml"/>
  <Override PartName="/ppt/notesSlides/notesSlide34.xml" ContentType="application/vnd.openxmlformats-officedocument.presentationml.notesSlide+xml"/>
  <Override PartName="/ppt/tags/tag27.xml" ContentType="application/vnd.openxmlformats-officedocument.presentationml.tags+xml"/>
  <Override PartName="/ppt/notesSlides/notesSlide35.xml" ContentType="application/vnd.openxmlformats-officedocument.presentationml.notesSlide+xml"/>
  <Override PartName="/ppt/tags/tag28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29.xml" ContentType="application/vnd.openxmlformats-officedocument.presentationml.tags+xml"/>
  <Override PartName="/ppt/notesSlides/notesSlide38.xml" ContentType="application/vnd.openxmlformats-officedocument.presentationml.notesSlide+xml"/>
  <Override PartName="/ppt/tags/tag3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6" r:id="rId1"/>
    <p:sldMasterId id="2147483707" r:id="rId2"/>
  </p:sldMasterIdLst>
  <p:notesMasterIdLst>
    <p:notesMasterId r:id="rId42"/>
  </p:notesMasterIdLst>
  <p:sldIdLst>
    <p:sldId id="256" r:id="rId3"/>
    <p:sldId id="29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97" r:id="rId13"/>
    <p:sldId id="298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</p:sldIdLst>
  <p:sldSz cx="9144000" cy="5143500" type="screen16x9"/>
  <p:notesSz cx="6858000" cy="9144000"/>
  <p:embeddedFontLst>
    <p:embeddedFont>
      <p:font typeface="Gill Sans" panose="020B0604020202020204" charset="0"/>
      <p:regular r:id="rId43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8C4699-AB98-44C9-B31D-74A4D996D0A0}">
  <a:tblStyle styleId="{168C4699-AB98-44C9-B31D-74A4D996D0A0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EB8A5D72-7349-467A-83C8-7FA37FD2538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6C9B198-DAAD-4278-9EEB-D73AD9A70B22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3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6" name="Google Shape;13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57021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5" name="Google Shape;135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6" name="Google Shape;135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8423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7" name="Google Shape;15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" name="Google Shape;155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7" name="Google Shape;155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9" name="Google Shape;15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0" name="Google Shape;15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0" name="Google Shape;15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9" name="Google Shape;16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ru-RU"/>
              <a:t>123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AEA3089-047E-41F7-A6C9-D662513EE3B6}" type="datetime4">
              <a:rPr lang="ru-RU" smtClean="0"/>
              <a:t>25 мая 2023 г.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C9E7D-DF78-4283-97F9-86BECCE66EA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407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4" name="Google Shape;163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5" name="Google Shape;16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1" name="Google Shape;16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8" name="Google Shape;16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1" name="Google Shape;16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2" name="Google Shape;1692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1" name="Google Shape;172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2" name="Google Shape;17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Google Shape;17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6" name="Google Shape;135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7" name="Google Shape;135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4" name="Google Shape;175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5" name="Google Shape;1755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3" name="Google Shape;1793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2" name="Google Shape;180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3" name="Google Shape;1813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Google Shape;182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" name="Google Shape;1844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5" name="Google Shape;1845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5" name="Google Shape;185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98" name="Google Shape;13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9" name="Google Shape;139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</a:pPr>
            <a:fld id="{00000000-1234-1234-1234-123412341234}" type="slidenum">
              <a:rPr lang="ru-RU"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5</a:t>
            </a:fld>
            <a:endParaRPr sz="1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6" name="Google Shape;141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7" name="Google Shape;141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fld id="{00000000-1234-1234-1234-123412341234}" type="slidenum">
              <a:rPr lang="ru-R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33" name="Google Shape;143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34" name="Google Shape;143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fld id="{00000000-1234-1234-1234-123412341234}" type="slidenum">
              <a:rPr lang="ru-RU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29">
  <p:cSld name="Обложка 29">
    <p:bg>
      <p:bgPr>
        <a:solidFill>
          <a:schemeClr val="lt1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"/>
          <p:cNvSpPr>
            <a:spLocks noGrp="1"/>
          </p:cNvSpPr>
          <p:nvPr>
            <p:ph type="pic" idx="2"/>
          </p:nvPr>
        </p:nvSpPr>
        <p:spPr>
          <a:xfrm>
            <a:off x="0" y="1"/>
            <a:ext cx="6573598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" name="Google Shape;41;p2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"/>
          <p:cNvSpPr txBox="1">
            <a:spLocks noGrp="1"/>
          </p:cNvSpPr>
          <p:nvPr>
            <p:ph type="ctrTitle"/>
          </p:nvPr>
        </p:nvSpPr>
        <p:spPr>
          <a:xfrm>
            <a:off x="323088" y="1666273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4" name="Google Shape;4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"/>
          <p:cNvSpPr txBox="1">
            <a:spLocks noGrp="1"/>
          </p:cNvSpPr>
          <p:nvPr>
            <p:ph type="body" idx="3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48" name="Google Shape;48;p2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 txBox="1">
            <a:spLocks noGrp="1"/>
          </p:cNvSpPr>
          <p:nvPr>
            <p:ph type="body" idx="4"/>
          </p:nvPr>
        </p:nvSpPr>
        <p:spPr>
          <a:xfrm>
            <a:off x="358775" y="3447133"/>
            <a:ext cx="586676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51" name="Google Shape;51;p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52" name="Google Shape;52;p2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3" name="Google Shape;53;p2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4" name="Google Shape;54;p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8">
  <p:cSld name="Обложка 08">
    <p:bg>
      <p:bgPr>
        <a:solidFill>
          <a:schemeClr val="lt1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1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11"/>
          <p:cNvSpPr txBox="1">
            <a:spLocks noGrp="1"/>
          </p:cNvSpPr>
          <p:nvPr>
            <p:ph type="ctrTitle"/>
          </p:nvPr>
        </p:nvSpPr>
        <p:spPr>
          <a:xfrm>
            <a:off x="323088" y="290286"/>
            <a:ext cx="5902453" cy="99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"/>
          <p:cNvSpPr txBox="1">
            <a:spLocks noGrp="1"/>
          </p:cNvSpPr>
          <p:nvPr>
            <p:ph type="body" idx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17" name="Google Shape;317;p11"/>
          <p:cNvSpPr txBox="1">
            <a:spLocks noGrp="1"/>
          </p:cNvSpPr>
          <p:nvPr>
            <p:ph type="body" idx="2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318" name="Google Shape;318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1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1"/>
          <p:cNvSpPr>
            <a:spLocks noGrp="1"/>
          </p:cNvSpPr>
          <p:nvPr>
            <p:ph type="pic" idx="3"/>
          </p:nvPr>
        </p:nvSpPr>
        <p:spPr>
          <a:xfrm>
            <a:off x="0" y="2573149"/>
            <a:ext cx="6573598" cy="2570351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1" name="Google Shape;321;p11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322" name="Google Shape;322;p11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7858800" y="0"/>
              <a:ext cx="1285200" cy="2571750"/>
            </a:xfrm>
            <a:custGeom>
              <a:avLst/>
              <a:gdLst/>
              <a:ahLst/>
              <a:cxnLst/>
              <a:rect l="l" t="t" r="r" b="b"/>
              <a:pathLst>
                <a:path w="2570480" h="2571750" extrusionOk="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1"/>
            <p:cNvSpPr/>
            <p:nvPr/>
          </p:nvSpPr>
          <p:spPr>
            <a:xfrm>
              <a:off x="6573600" y="0"/>
              <a:ext cx="1285200" cy="2571750"/>
            </a:xfrm>
            <a:custGeom>
              <a:avLst/>
              <a:gdLst/>
              <a:ahLst/>
              <a:cxnLst/>
              <a:rect l="l" t="t" r="r" b="b"/>
              <a:pathLst>
                <a:path w="2570480" h="2571750" extrusionOk="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5" name="Google Shape;325;p11"/>
          <p:cNvSpPr txBox="1">
            <a:spLocks noGrp="1"/>
          </p:cNvSpPr>
          <p:nvPr>
            <p:ph type="body" idx="4"/>
          </p:nvPr>
        </p:nvSpPr>
        <p:spPr>
          <a:xfrm>
            <a:off x="358775" y="1334779"/>
            <a:ext cx="586676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326" name="Google Shape;326;p11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27" name="Google Shape;327;p1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8" name="Google Shape;328;p11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29" name="Google Shape;329;p1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330" name="Google Shape;330;p1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1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332" name="Google Shape;332;p1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333" name="Google Shape;333;p11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334" name="Google Shape;334;p11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335" name="Google Shape;335;p11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336" name="Google Shape;336;p11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11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1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1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1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1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1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1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1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1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1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1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1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349;p1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350;p1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9">
  <p:cSld name="Обложка 09"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2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2"/>
          <p:cNvSpPr txBox="1">
            <a:spLocks noGrp="1"/>
          </p:cNvSpPr>
          <p:nvPr>
            <p:ph type="ctrTitle"/>
          </p:nvPr>
        </p:nvSpPr>
        <p:spPr>
          <a:xfrm>
            <a:off x="323089" y="290285"/>
            <a:ext cx="5902452" cy="937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12"/>
          <p:cNvSpPr txBox="1">
            <a:spLocks noGrp="1"/>
          </p:cNvSpPr>
          <p:nvPr>
            <p:ph type="body" idx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355" name="Google Shape;355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12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12"/>
          <p:cNvSpPr>
            <a:spLocks noGrp="1"/>
          </p:cNvSpPr>
          <p:nvPr>
            <p:ph type="pic" idx="2"/>
          </p:nvPr>
        </p:nvSpPr>
        <p:spPr>
          <a:xfrm>
            <a:off x="0" y="2573149"/>
            <a:ext cx="6573598" cy="2570351"/>
          </a:xfrm>
          <a:prstGeom prst="rect">
            <a:avLst/>
          </a:prstGeom>
          <a:noFill/>
          <a:ln>
            <a:noFill/>
          </a:ln>
        </p:spPr>
      </p:sp>
      <p:sp>
        <p:nvSpPr>
          <p:cNvPr id="358" name="Google Shape;358;p12"/>
          <p:cNvSpPr>
            <a:spLocks noGrp="1"/>
          </p:cNvSpPr>
          <p:nvPr>
            <p:ph type="pic" idx="3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359" name="Google Shape;359;p12"/>
          <p:cNvSpPr txBox="1">
            <a:spLocks noGrp="1"/>
          </p:cNvSpPr>
          <p:nvPr>
            <p:ph type="body" idx="4"/>
          </p:nvPr>
        </p:nvSpPr>
        <p:spPr>
          <a:xfrm>
            <a:off x="358775" y="4511394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60" name="Google Shape;360;p12"/>
          <p:cNvSpPr txBox="1">
            <a:spLocks noGrp="1"/>
          </p:cNvSpPr>
          <p:nvPr>
            <p:ph type="body" idx="5"/>
          </p:nvPr>
        </p:nvSpPr>
        <p:spPr>
          <a:xfrm>
            <a:off x="358775" y="1334779"/>
            <a:ext cx="586676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361" name="Google Shape;361;p1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62" name="Google Shape;362;p12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3" name="Google Shape;363;p12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64" name="Google Shape;364;p1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365" name="Google Shape;365;p1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1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367" name="Google Shape;367;p1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368" name="Google Shape;368;p1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369" name="Google Shape;369;p12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370" name="Google Shape;370;p12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371" name="Google Shape;371;p12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12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12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1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1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1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1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1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1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1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1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1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1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1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1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0">
  <p:cSld name="Обложка 10"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"/>
          <p:cNvSpPr/>
          <p:nvPr/>
        </p:nvSpPr>
        <p:spPr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13"/>
          <p:cNvSpPr txBox="1">
            <a:spLocks noGrp="1"/>
          </p:cNvSpPr>
          <p:nvPr>
            <p:ph type="ctrTitle"/>
          </p:nvPr>
        </p:nvSpPr>
        <p:spPr>
          <a:xfrm>
            <a:off x="323088" y="275770"/>
            <a:ext cx="6768592" cy="1393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391" name="Google Shape;391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340102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3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3"/>
          <p:cNvSpPr>
            <a:spLocks noGrp="1"/>
          </p:cNvSpPr>
          <p:nvPr>
            <p:ph type="pic" idx="3"/>
          </p:nvPr>
        </p:nvSpPr>
        <p:spPr>
          <a:xfrm>
            <a:off x="1" y="3429900"/>
            <a:ext cx="7430397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13"/>
          <p:cNvSpPr/>
          <p:nvPr/>
        </p:nvSpPr>
        <p:spPr>
          <a:xfrm>
            <a:off x="7430400" y="3429900"/>
            <a:ext cx="1713600" cy="1713600"/>
          </a:xfrm>
          <a:custGeom>
            <a:avLst/>
            <a:gdLst/>
            <a:ahLst/>
            <a:cxnLst/>
            <a:rect l="l" t="t" r="r" b="b"/>
            <a:pathLst>
              <a:path w="5132824" h="5144399" extrusionOk="0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13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396" name="Google Shape;396;p1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397" name="Google Shape;397;p13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98" name="Google Shape;398;p13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399" name="Google Shape;399;p13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00" name="Google Shape;400;p1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" name="Google Shape;415;p1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1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1">
  <p:cSld name="Обложка 11"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"/>
          <p:cNvSpPr/>
          <p:nvPr/>
        </p:nvSpPr>
        <p:spPr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14"/>
          <p:cNvSpPr txBox="1">
            <a:spLocks noGrp="1"/>
          </p:cNvSpPr>
          <p:nvPr>
            <p:ph type="ctrTitle"/>
          </p:nvPr>
        </p:nvSpPr>
        <p:spPr>
          <a:xfrm>
            <a:off x="323087" y="290286"/>
            <a:ext cx="8462137" cy="1381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4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8426450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25" name="Google Shape;425;p14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8426450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26" name="Google Shape;42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04824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4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14"/>
          <p:cNvSpPr>
            <a:spLocks noGrp="1"/>
          </p:cNvSpPr>
          <p:nvPr>
            <p:ph type="pic" idx="3"/>
          </p:nvPr>
        </p:nvSpPr>
        <p:spPr>
          <a:xfrm>
            <a:off x="1" y="3429900"/>
            <a:ext cx="7430397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429" name="Google Shape;429;p14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842644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430" name="Google Shape;430;p14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31" name="Google Shape;431;p14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32" name="Google Shape;432;p14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33" name="Google Shape;433;p14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34" name="Google Shape;434;p14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436" name="Google Shape;436;p1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437" name="Google Shape;437;p1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438" name="Google Shape;438;p1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439" name="Google Shape;439;p1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440" name="Google Shape;440;p1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4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4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4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4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2">
  <p:cSld name="Обложка 12">
    <p:bg>
      <p:bgPr>
        <a:solidFill>
          <a:schemeClr val="lt1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/>
          <p:nvPr/>
        </p:nvSpPr>
        <p:spPr>
          <a:xfrm>
            <a:off x="7431300" y="3429900"/>
            <a:ext cx="1712700" cy="171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5"/>
          <p:cNvSpPr txBox="1">
            <a:spLocks noGrp="1"/>
          </p:cNvSpPr>
          <p:nvPr>
            <p:ph type="ctrTitle"/>
          </p:nvPr>
        </p:nvSpPr>
        <p:spPr>
          <a:xfrm>
            <a:off x="323088" y="314974"/>
            <a:ext cx="6768592" cy="138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15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59" name="Google Shape;459;p15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60" name="Google Shape;460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04824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5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5"/>
          <p:cNvSpPr>
            <a:spLocks noGrp="1"/>
          </p:cNvSpPr>
          <p:nvPr>
            <p:ph type="pic" idx="3"/>
          </p:nvPr>
        </p:nvSpPr>
        <p:spPr>
          <a:xfrm>
            <a:off x="1" y="3429900"/>
            <a:ext cx="7430397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463" name="Google Shape;463;p15"/>
          <p:cNvSpPr>
            <a:spLocks noGrp="1"/>
          </p:cNvSpPr>
          <p:nvPr>
            <p:ph type="pic" idx="4"/>
          </p:nvPr>
        </p:nvSpPr>
        <p:spPr>
          <a:xfrm>
            <a:off x="7430400" y="0"/>
            <a:ext cx="1713600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15"/>
          <p:cNvSpPr>
            <a:spLocks noGrp="1"/>
          </p:cNvSpPr>
          <p:nvPr>
            <p:ph type="pic" idx="5"/>
          </p:nvPr>
        </p:nvSpPr>
        <p:spPr>
          <a:xfrm>
            <a:off x="7430401" y="1714950"/>
            <a:ext cx="1713599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465" name="Google Shape;465;p15"/>
          <p:cNvSpPr txBox="1">
            <a:spLocks noGrp="1"/>
          </p:cNvSpPr>
          <p:nvPr>
            <p:ph type="body" idx="6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466" name="Google Shape;466;p1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467" name="Google Shape;467;p15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68" name="Google Shape;468;p15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69" name="Google Shape;469;p15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470" name="Google Shape;470;p15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Google Shape;471;p15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472" name="Google Shape;472;p1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473" name="Google Shape;473;p1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474" name="Google Shape;474;p1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475" name="Google Shape;475;p1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476" name="Google Shape;476;p1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Google Shape;477;p1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5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5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5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5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3">
  <p:cSld name="Обложка 13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6"/>
          <p:cNvSpPr/>
          <p:nvPr/>
        </p:nvSpPr>
        <p:spPr>
          <a:xfrm>
            <a:off x="7426800" y="3425398"/>
            <a:ext cx="1717200" cy="171810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16"/>
          <p:cNvSpPr txBox="1">
            <a:spLocks noGrp="1"/>
          </p:cNvSpPr>
          <p:nvPr>
            <p:ph type="ctrTitle"/>
          </p:nvPr>
        </p:nvSpPr>
        <p:spPr>
          <a:xfrm>
            <a:off x="323088" y="304800"/>
            <a:ext cx="6768592" cy="1349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6"/>
          <p:cNvSpPr txBox="1">
            <a:spLocks noGrp="1"/>
          </p:cNvSpPr>
          <p:nvPr>
            <p:ph type="body" idx="1"/>
          </p:nvPr>
        </p:nvSpPr>
        <p:spPr>
          <a:xfrm>
            <a:off x="358775" y="2363899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495" name="Google Shape;495;p16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496" name="Google Shape;496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04824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6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16"/>
          <p:cNvSpPr>
            <a:spLocks noGrp="1"/>
          </p:cNvSpPr>
          <p:nvPr>
            <p:ph type="pic" idx="3"/>
          </p:nvPr>
        </p:nvSpPr>
        <p:spPr>
          <a:xfrm>
            <a:off x="1" y="3425398"/>
            <a:ext cx="7422299" cy="1718102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499" name="Google Shape;499;p16"/>
          <p:cNvGrpSpPr/>
          <p:nvPr/>
        </p:nvGrpSpPr>
        <p:grpSpPr>
          <a:xfrm>
            <a:off x="7426800" y="1712699"/>
            <a:ext cx="1717200" cy="1718102"/>
            <a:chOff x="7431300" y="1712699"/>
            <a:chExt cx="1717200" cy="1718102"/>
          </a:xfrm>
        </p:grpSpPr>
        <p:sp>
          <p:nvSpPr>
            <p:cNvPr id="500" name="Google Shape;500;p16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16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2" name="Google Shape;502;p16"/>
          <p:cNvSpPr/>
          <p:nvPr/>
        </p:nvSpPr>
        <p:spPr>
          <a:xfrm>
            <a:off x="7426804" y="0"/>
            <a:ext cx="1717196" cy="1718102"/>
          </a:xfrm>
          <a:custGeom>
            <a:avLst/>
            <a:gdLst/>
            <a:ahLst/>
            <a:cxnLst/>
            <a:rect l="l" t="t" r="r" b="b"/>
            <a:pathLst>
              <a:path w="1712696" h="1713600" extrusionOk="0">
                <a:moveTo>
                  <a:pt x="1712696" y="1664380"/>
                </a:moveTo>
                <a:lnTo>
                  <a:pt x="1712696" y="1713600"/>
                </a:lnTo>
                <a:lnTo>
                  <a:pt x="1666083" y="1713600"/>
                </a:lnTo>
                <a:close/>
                <a:moveTo>
                  <a:pt x="1712696" y="1277272"/>
                </a:moveTo>
                <a:lnTo>
                  <a:pt x="1712696" y="1476393"/>
                </a:lnTo>
                <a:lnTo>
                  <a:pt x="1488054" y="1713600"/>
                </a:lnTo>
                <a:lnTo>
                  <a:pt x="1299480" y="1713600"/>
                </a:lnTo>
                <a:close/>
                <a:moveTo>
                  <a:pt x="1712696" y="890163"/>
                </a:moveTo>
                <a:lnTo>
                  <a:pt x="1712696" y="1089285"/>
                </a:lnTo>
                <a:lnTo>
                  <a:pt x="1121451" y="1713600"/>
                </a:lnTo>
                <a:lnTo>
                  <a:pt x="932877" y="1713600"/>
                </a:lnTo>
                <a:close/>
                <a:moveTo>
                  <a:pt x="1712696" y="503055"/>
                </a:moveTo>
                <a:lnTo>
                  <a:pt x="1712696" y="702177"/>
                </a:lnTo>
                <a:lnTo>
                  <a:pt x="754848" y="1713600"/>
                </a:lnTo>
                <a:lnTo>
                  <a:pt x="566274" y="1713600"/>
                </a:lnTo>
                <a:close/>
                <a:moveTo>
                  <a:pt x="1712696" y="115947"/>
                </a:moveTo>
                <a:lnTo>
                  <a:pt x="1712696" y="315069"/>
                </a:lnTo>
                <a:lnTo>
                  <a:pt x="388245" y="1713600"/>
                </a:lnTo>
                <a:lnTo>
                  <a:pt x="199671" y="1713600"/>
                </a:lnTo>
                <a:close/>
                <a:moveTo>
                  <a:pt x="0" y="0"/>
                </a:moveTo>
                <a:lnTo>
                  <a:pt x="1712696" y="0"/>
                </a:lnTo>
                <a:lnTo>
                  <a:pt x="1712696" y="1801"/>
                </a:lnTo>
                <a:lnTo>
                  <a:pt x="1642767" y="1801"/>
                </a:lnTo>
                <a:lnTo>
                  <a:pt x="21642" y="1713600"/>
                </a:lnTo>
                <a:lnTo>
                  <a:pt x="0" y="1713600"/>
                </a:lnTo>
                <a:lnTo>
                  <a:pt x="0" y="1537331"/>
                </a:lnTo>
                <a:lnTo>
                  <a:pt x="1454193" y="1801"/>
                </a:lnTo>
                <a:lnTo>
                  <a:pt x="1276164" y="1801"/>
                </a:lnTo>
                <a:lnTo>
                  <a:pt x="0" y="1349344"/>
                </a:lnTo>
                <a:lnTo>
                  <a:pt x="0" y="1150223"/>
                </a:lnTo>
                <a:lnTo>
                  <a:pt x="1087590" y="1801"/>
                </a:lnTo>
                <a:lnTo>
                  <a:pt x="909561" y="1801"/>
                </a:lnTo>
                <a:lnTo>
                  <a:pt x="0" y="962236"/>
                </a:lnTo>
                <a:lnTo>
                  <a:pt x="0" y="763115"/>
                </a:lnTo>
                <a:lnTo>
                  <a:pt x="720987" y="1801"/>
                </a:lnTo>
                <a:lnTo>
                  <a:pt x="542958" y="1801"/>
                </a:lnTo>
                <a:lnTo>
                  <a:pt x="0" y="575128"/>
                </a:lnTo>
                <a:lnTo>
                  <a:pt x="0" y="376007"/>
                </a:lnTo>
                <a:lnTo>
                  <a:pt x="354384" y="1801"/>
                </a:lnTo>
                <a:lnTo>
                  <a:pt x="176355" y="1801"/>
                </a:lnTo>
                <a:lnTo>
                  <a:pt x="0" y="18802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16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504" name="Google Shape;504;p1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505" name="Google Shape;505;p1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06" name="Google Shape;506;p16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07" name="Google Shape;507;p16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08" name="Google Shape;508;p16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Google Shape;509;p16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510" name="Google Shape;510;p16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511" name="Google Shape;511;p1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1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4">
  <p:cSld name="Обложка 14">
    <p:bg>
      <p:bgPr>
        <a:solidFill>
          <a:schemeClr val="l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7"/>
          <p:cNvSpPr txBox="1">
            <a:spLocks noGrp="1"/>
          </p:cNvSpPr>
          <p:nvPr>
            <p:ph type="ctrTitle"/>
          </p:nvPr>
        </p:nvSpPr>
        <p:spPr>
          <a:xfrm>
            <a:off x="323088" y="290286"/>
            <a:ext cx="6768592" cy="136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7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32" name="Google Shape;532;p17"/>
          <p:cNvSpPr txBox="1">
            <a:spLocks noGrp="1"/>
          </p:cNvSpPr>
          <p:nvPr>
            <p:ph type="body" idx="2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533" name="Google Shape;533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356136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7"/>
          <p:cNvSpPr>
            <a:spLocks noGrp="1"/>
          </p:cNvSpPr>
          <p:nvPr>
            <p:ph type="pic" idx="3"/>
          </p:nvPr>
        </p:nvSpPr>
        <p:spPr>
          <a:xfrm>
            <a:off x="2" y="3429900"/>
            <a:ext cx="5715898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535" name="Google Shape;535;p17"/>
          <p:cNvSpPr>
            <a:spLocks noGrp="1"/>
          </p:cNvSpPr>
          <p:nvPr>
            <p:ph type="pic" idx="4"/>
          </p:nvPr>
        </p:nvSpPr>
        <p:spPr>
          <a:xfrm>
            <a:off x="7430400" y="3429900"/>
            <a:ext cx="1713600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536" name="Google Shape;536;p17"/>
          <p:cNvSpPr>
            <a:spLocks noGrp="1"/>
          </p:cNvSpPr>
          <p:nvPr>
            <p:ph type="pic" idx="5"/>
          </p:nvPr>
        </p:nvSpPr>
        <p:spPr>
          <a:xfrm>
            <a:off x="5716800" y="3429900"/>
            <a:ext cx="1713599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537" name="Google Shape;537;p17"/>
          <p:cNvSpPr txBox="1">
            <a:spLocks noGrp="1"/>
          </p:cNvSpPr>
          <p:nvPr>
            <p:ph type="body" idx="6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538" name="Google Shape;538;p1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539" name="Google Shape;539;p1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40" name="Google Shape;540;p17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41" name="Google Shape;541;p17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42" name="Google Shape;542;p17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543;p17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544" name="Google Shape;544;p17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545" name="Google Shape;545;p17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546" name="Google Shape;546;p1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547" name="Google Shape;547;p1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548" name="Google Shape;548;p1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Google Shape;549;p1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Google Shape;550;p1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Google Shape;551;p1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Google Shape;552;p17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553;p17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554;p17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555;p1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556;p1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557;p1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558;p1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559;p1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560;p1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562;p1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5">
  <p:cSld name="Обложка 15">
    <p:bg>
      <p:bgPr>
        <a:solidFill>
          <a:schemeClr val="lt1"/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18"/>
          <p:cNvSpPr txBox="1">
            <a:spLocks noGrp="1"/>
          </p:cNvSpPr>
          <p:nvPr>
            <p:ph type="ctrTitle"/>
          </p:nvPr>
        </p:nvSpPr>
        <p:spPr>
          <a:xfrm>
            <a:off x="323088" y="290286"/>
            <a:ext cx="6768592" cy="134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566" name="Google Shape;566;p18"/>
          <p:cNvSpPr txBox="1">
            <a:spLocks noGrp="1"/>
          </p:cNvSpPr>
          <p:nvPr>
            <p:ph type="body" idx="2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567" name="Google Shape;567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356136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18"/>
          <p:cNvSpPr>
            <a:spLocks noGrp="1"/>
          </p:cNvSpPr>
          <p:nvPr>
            <p:ph type="pic" idx="3"/>
          </p:nvPr>
        </p:nvSpPr>
        <p:spPr>
          <a:xfrm>
            <a:off x="2" y="3429900"/>
            <a:ext cx="5715898" cy="171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569" name="Google Shape;569;p18"/>
          <p:cNvGrpSpPr/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570" name="Google Shape;570;p18"/>
            <p:cNvSpPr/>
            <p:nvPr/>
          </p:nvSpPr>
          <p:spPr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8"/>
            <p:cNvSpPr/>
            <p:nvPr/>
          </p:nvSpPr>
          <p:spPr>
            <a:xfrm>
              <a:off x="5494026" y="3426300"/>
              <a:ext cx="1716352" cy="1717200"/>
            </a:xfrm>
            <a:custGeom>
              <a:avLst/>
              <a:gdLst/>
              <a:ahLst/>
              <a:cxnLst/>
              <a:rect l="l" t="t" r="r" b="b"/>
              <a:pathLst>
                <a:path w="2570480" h="2571750" extrusionOk="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2" name="Google Shape;572;p18"/>
          <p:cNvGrpSpPr/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573" name="Google Shape;573;p18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8"/>
            <p:cNvSpPr/>
            <p:nvPr/>
          </p:nvSpPr>
          <p:spPr>
            <a:xfrm>
              <a:off x="6573600" y="0"/>
              <a:ext cx="2570400" cy="2570400"/>
            </a:xfrm>
            <a:custGeom>
              <a:avLst/>
              <a:gdLst/>
              <a:ahLst/>
              <a:cxnLst/>
              <a:rect l="l" t="t" r="r" b="b"/>
              <a:pathLst>
                <a:path w="5132824" h="5144399" extrusionOk="0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75" name="Google Shape;575;p18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576" name="Google Shape;576;p1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577" name="Google Shape;577;p1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8" name="Google Shape;578;p18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579" name="Google Shape;579;p1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580" name="Google Shape;580;p18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18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582" name="Google Shape;582;p18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583" name="Google Shape;583;p18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584" name="Google Shape;584;p18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585" name="Google Shape;585;p1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586" name="Google Shape;586;p1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1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1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1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1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18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1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1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1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1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1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6">
  <p:cSld name="Обложка 16"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"/>
          <p:cNvSpPr txBox="1">
            <a:spLocks noGrp="1"/>
          </p:cNvSpPr>
          <p:nvPr>
            <p:ph type="ctrTitle"/>
          </p:nvPr>
        </p:nvSpPr>
        <p:spPr>
          <a:xfrm>
            <a:off x="340931" y="283237"/>
            <a:ext cx="6768592" cy="14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105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04" name="Google Shape;604;p19"/>
          <p:cNvSpPr txBox="1">
            <a:spLocks noGrp="1"/>
          </p:cNvSpPr>
          <p:nvPr>
            <p:ph type="body" idx="2"/>
          </p:nvPr>
        </p:nvSpPr>
        <p:spPr>
          <a:xfrm>
            <a:off x="7616825" y="3047472"/>
            <a:ext cx="1334669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605" name="Google Shape;60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356136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19"/>
          <p:cNvSpPr>
            <a:spLocks noGrp="1"/>
          </p:cNvSpPr>
          <p:nvPr>
            <p:ph type="pic" idx="3"/>
          </p:nvPr>
        </p:nvSpPr>
        <p:spPr>
          <a:xfrm>
            <a:off x="2" y="3423920"/>
            <a:ext cx="5715898" cy="17136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607" name="Google Shape;607;p19"/>
          <p:cNvGrpSpPr/>
          <p:nvPr/>
        </p:nvGrpSpPr>
        <p:grpSpPr>
          <a:xfrm>
            <a:off x="5710499" y="3425398"/>
            <a:ext cx="1717200" cy="1718102"/>
            <a:chOff x="5493178" y="3425398"/>
            <a:chExt cx="1717200" cy="1718102"/>
          </a:xfrm>
        </p:grpSpPr>
        <p:sp>
          <p:nvSpPr>
            <p:cNvPr id="608" name="Google Shape;608;p19"/>
            <p:cNvSpPr/>
            <p:nvPr/>
          </p:nvSpPr>
          <p:spPr>
            <a:xfrm>
              <a:off x="5493178" y="3425398"/>
              <a:ext cx="1717200" cy="1718102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9"/>
            <p:cNvSpPr/>
            <p:nvPr/>
          </p:nvSpPr>
          <p:spPr>
            <a:xfrm>
              <a:off x="5494026" y="3426300"/>
              <a:ext cx="1716352" cy="1717200"/>
            </a:xfrm>
            <a:custGeom>
              <a:avLst/>
              <a:gdLst/>
              <a:ahLst/>
              <a:cxnLst/>
              <a:rect l="l" t="t" r="r" b="b"/>
              <a:pathLst>
                <a:path w="2570480" h="2571750" extrusionOk="0">
                  <a:moveTo>
                    <a:pt x="0" y="0"/>
                  </a:moveTo>
                  <a:lnTo>
                    <a:pt x="2570480" y="1285240"/>
                  </a:lnTo>
                  <a:lnTo>
                    <a:pt x="0" y="25717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0" name="Google Shape;610;p19"/>
          <p:cNvGrpSpPr/>
          <p:nvPr/>
        </p:nvGrpSpPr>
        <p:grpSpPr>
          <a:xfrm>
            <a:off x="7427701" y="3426300"/>
            <a:ext cx="1716299" cy="1717200"/>
            <a:chOff x="6573600" y="0"/>
            <a:chExt cx="2570400" cy="2571750"/>
          </a:xfrm>
        </p:grpSpPr>
        <p:sp>
          <p:nvSpPr>
            <p:cNvPr id="611" name="Google Shape;611;p19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9"/>
            <p:cNvSpPr/>
            <p:nvPr/>
          </p:nvSpPr>
          <p:spPr>
            <a:xfrm>
              <a:off x="6573600" y="0"/>
              <a:ext cx="2570400" cy="2570400"/>
            </a:xfrm>
            <a:custGeom>
              <a:avLst/>
              <a:gdLst/>
              <a:ahLst/>
              <a:cxnLst/>
              <a:rect l="l" t="t" r="r" b="b"/>
              <a:pathLst>
                <a:path w="5132824" h="5144399" extrusionOk="0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3" name="Google Shape;613;p19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614" name="Google Shape;614;p1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15" name="Google Shape;615;p1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16" name="Google Shape;616;p19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17" name="Google Shape;617;p1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18" name="Google Shape;618;p1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19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620" name="Google Shape;620;p19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621" name="Google Shape;621;p19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622" name="Google Shape;622;p19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23" name="Google Shape;623;p19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24" name="Google Shape;624;p1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1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1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1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1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1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1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1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1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1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7">
  <p:cSld name="Обложка 17">
    <p:bg>
      <p:bgPr>
        <a:solidFill>
          <a:schemeClr val="lt1"/>
        </a:solid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20"/>
          <p:cNvSpPr/>
          <p:nvPr/>
        </p:nvSpPr>
        <p:spPr>
          <a:xfrm>
            <a:off x="7431300" y="3429900"/>
            <a:ext cx="1712700" cy="171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0"/>
          <p:cNvSpPr txBox="1">
            <a:spLocks noGrp="1"/>
          </p:cNvSpPr>
          <p:nvPr>
            <p:ph type="ctrTitle"/>
          </p:nvPr>
        </p:nvSpPr>
        <p:spPr>
          <a:xfrm>
            <a:off x="340931" y="299295"/>
            <a:ext cx="6768592" cy="14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20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43" name="Google Shape;643;p20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644" name="Google Shape;64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04824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20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20"/>
          <p:cNvSpPr>
            <a:spLocks noGrp="1"/>
          </p:cNvSpPr>
          <p:nvPr>
            <p:ph type="pic" idx="3"/>
          </p:nvPr>
        </p:nvSpPr>
        <p:spPr>
          <a:xfrm>
            <a:off x="1" y="3429900"/>
            <a:ext cx="7430397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20"/>
          <p:cNvSpPr>
            <a:spLocks noGrp="1"/>
          </p:cNvSpPr>
          <p:nvPr>
            <p:ph type="pic" idx="4"/>
          </p:nvPr>
        </p:nvSpPr>
        <p:spPr>
          <a:xfrm>
            <a:off x="7430400" y="0"/>
            <a:ext cx="1713600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20"/>
          <p:cNvSpPr>
            <a:spLocks noGrp="1"/>
          </p:cNvSpPr>
          <p:nvPr>
            <p:ph type="pic" idx="5"/>
          </p:nvPr>
        </p:nvSpPr>
        <p:spPr>
          <a:xfrm>
            <a:off x="7430401" y="1714950"/>
            <a:ext cx="1713599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649" name="Google Shape;649;p20"/>
          <p:cNvSpPr txBox="1">
            <a:spLocks noGrp="1"/>
          </p:cNvSpPr>
          <p:nvPr>
            <p:ph type="body" idx="6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650" name="Google Shape;650;p20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51" name="Google Shape;651;p2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52" name="Google Shape;652;p20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53" name="Google Shape;653;p2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54" name="Google Shape;654;p2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2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656" name="Google Shape;656;p20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657" name="Google Shape;657;p20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658" name="Google Shape;658;p20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59" name="Google Shape;659;p20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60" name="Google Shape;660;p20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2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01">
  <p:cSld name="Только заголовок 0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8C9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ftr" idx="11"/>
          </p:nvPr>
        </p:nvSpPr>
        <p:spPr>
          <a:xfrm>
            <a:off x="2894399" y="4755454"/>
            <a:ext cx="53178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 lang="en-US" dirty="0"/>
          </a:p>
        </p:txBody>
      </p:sp>
      <p:sp>
        <p:nvSpPr>
          <p:cNvPr id="80" name="Google Shape;80;p3"/>
          <p:cNvSpPr txBox="1">
            <a:spLocks noGrp="1"/>
          </p:cNvSpPr>
          <p:nvPr>
            <p:ph type="sldNum" idx="12"/>
          </p:nvPr>
        </p:nvSpPr>
        <p:spPr>
          <a:xfrm>
            <a:off x="8465974" y="4760859"/>
            <a:ext cx="319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8">
  <p:cSld name="Обложка 18">
    <p:bg>
      <p:bgPr>
        <a:solidFill>
          <a:schemeClr val="lt1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21"/>
          <p:cNvSpPr/>
          <p:nvPr/>
        </p:nvSpPr>
        <p:spPr>
          <a:xfrm>
            <a:off x="7426800" y="3425398"/>
            <a:ext cx="1717200" cy="1718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21"/>
          <p:cNvSpPr txBox="1">
            <a:spLocks noGrp="1"/>
          </p:cNvSpPr>
          <p:nvPr>
            <p:ph type="ctrTitle"/>
          </p:nvPr>
        </p:nvSpPr>
        <p:spPr>
          <a:xfrm>
            <a:off x="323088" y="283237"/>
            <a:ext cx="6768592" cy="14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1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679" name="Google Shape;679;p21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680" name="Google Shape;680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04824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21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21"/>
          <p:cNvSpPr>
            <a:spLocks noGrp="1"/>
          </p:cNvSpPr>
          <p:nvPr>
            <p:ph type="pic" idx="3"/>
          </p:nvPr>
        </p:nvSpPr>
        <p:spPr>
          <a:xfrm>
            <a:off x="1" y="3425398"/>
            <a:ext cx="7430397" cy="1718102"/>
          </a:xfrm>
          <a:prstGeom prst="rect">
            <a:avLst/>
          </a:prstGeom>
          <a:noFill/>
          <a:ln>
            <a:noFill/>
          </a:ln>
        </p:spPr>
      </p:sp>
      <p:sp>
        <p:nvSpPr>
          <p:cNvPr id="683" name="Google Shape;683;p21"/>
          <p:cNvSpPr/>
          <p:nvPr/>
        </p:nvSpPr>
        <p:spPr>
          <a:xfrm>
            <a:off x="7426800" y="1712699"/>
            <a:ext cx="1717200" cy="1718102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4" name="Google Shape;684;p21"/>
          <p:cNvGrpSpPr/>
          <p:nvPr/>
        </p:nvGrpSpPr>
        <p:grpSpPr>
          <a:xfrm>
            <a:off x="7427701" y="0"/>
            <a:ext cx="1716299" cy="1717200"/>
            <a:chOff x="6573600" y="0"/>
            <a:chExt cx="2570400" cy="2571750"/>
          </a:xfrm>
        </p:grpSpPr>
        <p:sp>
          <p:nvSpPr>
            <p:cNvPr id="685" name="Google Shape;685;p21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6573600" y="0"/>
              <a:ext cx="2570400" cy="2570400"/>
            </a:xfrm>
            <a:custGeom>
              <a:avLst/>
              <a:gdLst/>
              <a:ahLst/>
              <a:cxnLst/>
              <a:rect l="l" t="t" r="r" b="b"/>
              <a:pathLst>
                <a:path w="5132824" h="5144399" extrusionOk="0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7" name="Google Shape;687;p21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688" name="Google Shape;688;p21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689" name="Google Shape;689;p2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690" name="Google Shape;690;p21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691" name="Google Shape;691;p2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692" name="Google Shape;692;p2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2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694" name="Google Shape;694;p2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695" name="Google Shape;695;p21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696" name="Google Shape;696;p21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97" name="Google Shape;697;p21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1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2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2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2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19">
  <p:cSld name="Обложка 19">
    <p:bg>
      <p:bgPr>
        <a:solidFill>
          <a:schemeClr val="lt1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22"/>
          <p:cNvSpPr/>
          <p:nvPr/>
        </p:nvSpPr>
        <p:spPr>
          <a:xfrm>
            <a:off x="7431300" y="3429900"/>
            <a:ext cx="1712700" cy="1713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5" name="Google Shape;715;p22"/>
          <p:cNvSpPr txBox="1">
            <a:spLocks noGrp="1"/>
          </p:cNvSpPr>
          <p:nvPr>
            <p:ph type="ctrTitle"/>
          </p:nvPr>
        </p:nvSpPr>
        <p:spPr>
          <a:xfrm>
            <a:off x="323088" y="280986"/>
            <a:ext cx="6768592" cy="1456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6" name="Google Shape;716;p22"/>
          <p:cNvSpPr txBox="1">
            <a:spLocks noGrp="1"/>
          </p:cNvSpPr>
          <p:nvPr>
            <p:ph type="body" idx="1"/>
          </p:nvPr>
        </p:nvSpPr>
        <p:spPr>
          <a:xfrm>
            <a:off x="358775" y="2342780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17" name="Google Shape;717;p22"/>
          <p:cNvSpPr txBox="1">
            <a:spLocks noGrp="1"/>
          </p:cNvSpPr>
          <p:nvPr>
            <p:ph type="body" idx="2"/>
          </p:nvPr>
        </p:nvSpPr>
        <p:spPr>
          <a:xfrm>
            <a:off x="358775" y="3047472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718" name="Google Shape;718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04824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19" name="Google Shape;719;p22"/>
          <p:cNvSpPr txBox="1"/>
          <p:nvPr/>
        </p:nvSpPr>
        <p:spPr>
          <a:xfrm>
            <a:off x="7543929" y="434124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2"/>
          <p:cNvSpPr>
            <a:spLocks noGrp="1"/>
          </p:cNvSpPr>
          <p:nvPr>
            <p:ph type="pic" idx="3"/>
          </p:nvPr>
        </p:nvSpPr>
        <p:spPr>
          <a:xfrm>
            <a:off x="1" y="3429900"/>
            <a:ext cx="7430397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721" name="Google Shape;721;p22"/>
          <p:cNvSpPr>
            <a:spLocks noGrp="1"/>
          </p:cNvSpPr>
          <p:nvPr>
            <p:ph type="pic" idx="4"/>
          </p:nvPr>
        </p:nvSpPr>
        <p:spPr>
          <a:xfrm>
            <a:off x="7430400" y="0"/>
            <a:ext cx="1713600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722" name="Google Shape;722;p22"/>
          <p:cNvSpPr>
            <a:spLocks noGrp="1"/>
          </p:cNvSpPr>
          <p:nvPr>
            <p:ph type="pic" idx="5"/>
          </p:nvPr>
        </p:nvSpPr>
        <p:spPr>
          <a:xfrm>
            <a:off x="7430401" y="1714950"/>
            <a:ext cx="1713599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723" name="Google Shape;723;p22"/>
          <p:cNvSpPr txBox="1">
            <a:spLocks noGrp="1"/>
          </p:cNvSpPr>
          <p:nvPr>
            <p:ph type="body" idx="6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724" name="Google Shape;724;p2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25" name="Google Shape;725;p22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6" name="Google Shape;726;p22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27" name="Google Shape;727;p2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28" name="Google Shape;728;p2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2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730" name="Google Shape;730;p2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731" name="Google Shape;731;p2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732" name="Google Shape;732;p22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733" name="Google Shape;733;p22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734" name="Google Shape;734;p22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22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22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2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Google Shape;738;p2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2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740;p2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2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20">
  <p:cSld name="Обложка 20">
    <p:bg>
      <p:bgPr>
        <a:solidFill>
          <a:schemeClr val="lt1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3"/>
          <p:cNvSpPr txBox="1">
            <a:spLocks noGrp="1"/>
          </p:cNvSpPr>
          <p:nvPr>
            <p:ph type="ctrTitle"/>
          </p:nvPr>
        </p:nvSpPr>
        <p:spPr>
          <a:xfrm>
            <a:off x="323088" y="286255"/>
            <a:ext cx="6768592" cy="144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23"/>
          <p:cNvSpPr txBox="1">
            <a:spLocks noGrp="1"/>
          </p:cNvSpPr>
          <p:nvPr>
            <p:ph type="body" idx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52" name="Google Shape;752;p23"/>
          <p:cNvSpPr txBox="1">
            <a:spLocks noGrp="1"/>
          </p:cNvSpPr>
          <p:nvPr>
            <p:ph type="body" idx="2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753" name="Google Shape;75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356136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23"/>
          <p:cNvSpPr>
            <a:spLocks noGrp="1"/>
          </p:cNvSpPr>
          <p:nvPr>
            <p:ph type="pic" idx="3"/>
          </p:nvPr>
        </p:nvSpPr>
        <p:spPr>
          <a:xfrm>
            <a:off x="5151600" y="3429900"/>
            <a:ext cx="3992400" cy="1717201"/>
          </a:xfrm>
          <a:prstGeom prst="rect">
            <a:avLst/>
          </a:prstGeom>
          <a:noFill/>
          <a:ln>
            <a:noFill/>
          </a:ln>
        </p:spPr>
      </p:sp>
      <p:sp>
        <p:nvSpPr>
          <p:cNvPr id="755" name="Google Shape;755;p23"/>
          <p:cNvSpPr>
            <a:spLocks noGrp="1"/>
          </p:cNvSpPr>
          <p:nvPr>
            <p:ph type="pic" idx="4"/>
          </p:nvPr>
        </p:nvSpPr>
        <p:spPr>
          <a:xfrm>
            <a:off x="1717198" y="3429900"/>
            <a:ext cx="1717201" cy="1717201"/>
          </a:xfrm>
          <a:prstGeom prst="rect">
            <a:avLst/>
          </a:prstGeom>
          <a:noFill/>
          <a:ln>
            <a:noFill/>
          </a:ln>
        </p:spPr>
      </p:sp>
      <p:sp>
        <p:nvSpPr>
          <p:cNvPr id="756" name="Google Shape;756;p23"/>
          <p:cNvSpPr>
            <a:spLocks noGrp="1"/>
          </p:cNvSpPr>
          <p:nvPr>
            <p:ph type="pic" idx="5"/>
          </p:nvPr>
        </p:nvSpPr>
        <p:spPr>
          <a:xfrm>
            <a:off x="-1" y="3429900"/>
            <a:ext cx="1717200" cy="1717201"/>
          </a:xfrm>
          <a:prstGeom prst="rect">
            <a:avLst/>
          </a:prstGeom>
          <a:noFill/>
          <a:ln>
            <a:noFill/>
          </a:ln>
        </p:spPr>
      </p:sp>
      <p:sp>
        <p:nvSpPr>
          <p:cNvPr id="757" name="Google Shape;757;p23"/>
          <p:cNvSpPr>
            <a:spLocks noGrp="1"/>
          </p:cNvSpPr>
          <p:nvPr>
            <p:ph type="pic" idx="6"/>
          </p:nvPr>
        </p:nvSpPr>
        <p:spPr>
          <a:xfrm>
            <a:off x="3434398" y="3429900"/>
            <a:ext cx="1717202" cy="1717201"/>
          </a:xfrm>
          <a:prstGeom prst="rect">
            <a:avLst/>
          </a:prstGeom>
          <a:noFill/>
          <a:ln>
            <a:noFill/>
          </a:ln>
        </p:spPr>
      </p:sp>
      <p:sp>
        <p:nvSpPr>
          <p:cNvPr id="758" name="Google Shape;758;p23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23"/>
          <p:cNvSpPr txBox="1">
            <a:spLocks noGrp="1"/>
          </p:cNvSpPr>
          <p:nvPr>
            <p:ph type="body" idx="7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760" name="Google Shape;760;p23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761" name="Google Shape;761;p23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62" name="Google Shape;762;p23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763" name="Google Shape;763;p23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764" name="Google Shape;764;p23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3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766" name="Google Shape;766;p23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767" name="Google Shape;767;p23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768" name="Google Shape;768;p23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769" name="Google Shape;769;p23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770" name="Google Shape;770;p23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3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3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3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23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775;p23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3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777;p23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23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23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780;p23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781;p23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782;p23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783;p23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23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21">
  <p:cSld name="Обложка 21">
    <p:bg>
      <p:bgPr>
        <a:solidFill>
          <a:schemeClr val="lt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4"/>
          <p:cNvSpPr txBox="1">
            <a:spLocks noGrp="1"/>
          </p:cNvSpPr>
          <p:nvPr>
            <p:ph type="ctrTitle"/>
          </p:nvPr>
        </p:nvSpPr>
        <p:spPr>
          <a:xfrm>
            <a:off x="323088" y="288506"/>
            <a:ext cx="6768592" cy="1444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24"/>
          <p:cNvSpPr txBox="1">
            <a:spLocks noGrp="1"/>
          </p:cNvSpPr>
          <p:nvPr>
            <p:ph type="body" idx="1"/>
          </p:nvPr>
        </p:nvSpPr>
        <p:spPr>
          <a:xfrm>
            <a:off x="358775" y="2324886"/>
            <a:ext cx="6732905" cy="6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88" name="Google Shape;788;p24"/>
          <p:cNvSpPr txBox="1">
            <a:spLocks noGrp="1"/>
          </p:cNvSpPr>
          <p:nvPr>
            <p:ph type="body" idx="2"/>
          </p:nvPr>
        </p:nvSpPr>
        <p:spPr>
          <a:xfrm>
            <a:off x="358775" y="3038475"/>
            <a:ext cx="8592719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789" name="Google Shape;78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356136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24"/>
          <p:cNvSpPr>
            <a:spLocks noGrp="1"/>
          </p:cNvSpPr>
          <p:nvPr>
            <p:ph type="pic" idx="3"/>
          </p:nvPr>
        </p:nvSpPr>
        <p:spPr>
          <a:xfrm>
            <a:off x="5151600" y="3429900"/>
            <a:ext cx="3992400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791" name="Google Shape;791;p24"/>
          <p:cNvSpPr txBox="1"/>
          <p:nvPr/>
        </p:nvSpPr>
        <p:spPr>
          <a:xfrm>
            <a:off x="7543929" y="633102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2" name="Google Shape;792;p24"/>
          <p:cNvGrpSpPr/>
          <p:nvPr/>
        </p:nvGrpSpPr>
        <p:grpSpPr>
          <a:xfrm>
            <a:off x="3434400" y="3425398"/>
            <a:ext cx="1717200" cy="1718102"/>
            <a:chOff x="3425397" y="3425398"/>
            <a:chExt cx="1717200" cy="1718102"/>
          </a:xfrm>
        </p:grpSpPr>
        <p:sp>
          <p:nvSpPr>
            <p:cNvPr id="793" name="Google Shape;793;p24"/>
            <p:cNvSpPr/>
            <p:nvPr/>
          </p:nvSpPr>
          <p:spPr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24"/>
            <p:cNvSpPr/>
            <p:nvPr/>
          </p:nvSpPr>
          <p:spPr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24"/>
            <p:cNvSpPr/>
            <p:nvPr/>
          </p:nvSpPr>
          <p:spPr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4"/>
            <p:cNvSpPr/>
            <p:nvPr/>
          </p:nvSpPr>
          <p:spPr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7" name="Google Shape;797;p24"/>
          <p:cNvGrpSpPr/>
          <p:nvPr/>
        </p:nvGrpSpPr>
        <p:grpSpPr>
          <a:xfrm>
            <a:off x="1717200" y="3425398"/>
            <a:ext cx="1717200" cy="1718102"/>
            <a:chOff x="7431300" y="1712699"/>
            <a:chExt cx="1717200" cy="1718102"/>
          </a:xfrm>
        </p:grpSpPr>
        <p:sp>
          <p:nvSpPr>
            <p:cNvPr id="798" name="Google Shape;798;p24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24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0" name="Google Shape;800;p24"/>
          <p:cNvGrpSpPr/>
          <p:nvPr/>
        </p:nvGrpSpPr>
        <p:grpSpPr>
          <a:xfrm>
            <a:off x="0" y="3425398"/>
            <a:ext cx="1717200" cy="1718102"/>
            <a:chOff x="7431300" y="1712699"/>
            <a:chExt cx="1717200" cy="1718102"/>
          </a:xfrm>
        </p:grpSpPr>
        <p:sp>
          <p:nvSpPr>
            <p:cNvPr id="801" name="Google Shape;801;p24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24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3" name="Google Shape;803;p24"/>
          <p:cNvSpPr txBox="1">
            <a:spLocks noGrp="1"/>
          </p:cNvSpPr>
          <p:nvPr>
            <p:ph type="body" idx="4"/>
          </p:nvPr>
        </p:nvSpPr>
        <p:spPr>
          <a:xfrm>
            <a:off x="358775" y="1755830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804" name="Google Shape;804;p24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05" name="Google Shape;805;p24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6" name="Google Shape;806;p24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07" name="Google Shape;807;p24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08" name="Google Shape;808;p24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2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810" name="Google Shape;810;p2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811" name="Google Shape;811;p2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812" name="Google Shape;812;p2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813" name="Google Shape;813;p2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814" name="Google Shape;814;p2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24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24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24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24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2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2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2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2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2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2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22">
  <p:cSld name="Обложка 22">
    <p:bg>
      <p:bgPr>
        <a:solidFill>
          <a:schemeClr val="lt1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25"/>
          <p:cNvSpPr txBox="1">
            <a:spLocks noGrp="1"/>
          </p:cNvSpPr>
          <p:nvPr>
            <p:ph type="ctrTitle"/>
          </p:nvPr>
        </p:nvSpPr>
        <p:spPr>
          <a:xfrm>
            <a:off x="323088" y="1954275"/>
            <a:ext cx="8462137" cy="1163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5"/>
          <p:cNvSpPr txBox="1">
            <a:spLocks noGrp="1"/>
          </p:cNvSpPr>
          <p:nvPr>
            <p:ph type="body" idx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32" name="Google Shape;832;p25"/>
          <p:cNvSpPr txBox="1">
            <a:spLocks noGrp="1"/>
          </p:cNvSpPr>
          <p:nvPr>
            <p:ph type="body" idx="2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33" name="Google Shape;833;p25"/>
          <p:cNvSpPr>
            <a:spLocks noGrp="1"/>
          </p:cNvSpPr>
          <p:nvPr>
            <p:ph type="pic" idx="3"/>
          </p:nvPr>
        </p:nvSpPr>
        <p:spPr>
          <a:xfrm>
            <a:off x="5140796" y="0"/>
            <a:ext cx="4003203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834" name="Google Shape;834;p25"/>
          <p:cNvSpPr>
            <a:spLocks noGrp="1"/>
          </p:cNvSpPr>
          <p:nvPr>
            <p:ph type="pic" idx="4"/>
          </p:nvPr>
        </p:nvSpPr>
        <p:spPr>
          <a:xfrm>
            <a:off x="1713599" y="0"/>
            <a:ext cx="1713600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835" name="Google Shape;835;p25"/>
          <p:cNvSpPr>
            <a:spLocks noGrp="1"/>
          </p:cNvSpPr>
          <p:nvPr>
            <p:ph type="pic" idx="5"/>
          </p:nvPr>
        </p:nvSpPr>
        <p:spPr>
          <a:xfrm>
            <a:off x="0" y="0"/>
            <a:ext cx="1713599" cy="1713600"/>
          </a:xfrm>
          <a:prstGeom prst="rect">
            <a:avLst/>
          </a:prstGeom>
          <a:noFill/>
          <a:ln>
            <a:noFill/>
          </a:ln>
        </p:spPr>
      </p:sp>
      <p:sp>
        <p:nvSpPr>
          <p:cNvPr id="836" name="Google Shape;836;p25"/>
          <p:cNvSpPr>
            <a:spLocks noGrp="1"/>
          </p:cNvSpPr>
          <p:nvPr>
            <p:ph type="pic" idx="6"/>
          </p:nvPr>
        </p:nvSpPr>
        <p:spPr>
          <a:xfrm>
            <a:off x="3427197" y="0"/>
            <a:ext cx="1713601" cy="171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837" name="Google Shape;83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28752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8" name="Google Shape;838;p25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5"/>
          <p:cNvSpPr txBox="1">
            <a:spLocks noGrp="1"/>
          </p:cNvSpPr>
          <p:nvPr>
            <p:ph type="body" idx="7"/>
          </p:nvPr>
        </p:nvSpPr>
        <p:spPr>
          <a:xfrm>
            <a:off x="358775" y="3260267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840" name="Google Shape;840;p2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41" name="Google Shape;841;p25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2" name="Google Shape;842;p25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43" name="Google Shape;843;p25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44" name="Google Shape;844;p25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5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846" name="Google Shape;846;p2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847" name="Google Shape;847;p2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848" name="Google Shape;848;p2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849" name="Google Shape;849;p2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850" name="Google Shape;850;p2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5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5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5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5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2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2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25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2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2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2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23">
  <p:cSld name="Обложка 23">
    <p:bg>
      <p:bgPr>
        <a:solidFill>
          <a:schemeClr val="lt1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26"/>
          <p:cNvSpPr txBox="1">
            <a:spLocks noGrp="1"/>
          </p:cNvSpPr>
          <p:nvPr>
            <p:ph type="ctrTitle"/>
          </p:nvPr>
        </p:nvSpPr>
        <p:spPr>
          <a:xfrm>
            <a:off x="323087" y="1949554"/>
            <a:ext cx="8462137" cy="122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26"/>
          <p:cNvSpPr txBox="1">
            <a:spLocks noGrp="1"/>
          </p:cNvSpPr>
          <p:nvPr>
            <p:ph type="body" idx="1"/>
          </p:nvPr>
        </p:nvSpPr>
        <p:spPr>
          <a:xfrm>
            <a:off x="358775" y="3863100"/>
            <a:ext cx="6732905" cy="600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68" name="Google Shape;868;p26"/>
          <p:cNvSpPr txBox="1">
            <a:spLocks noGrp="1"/>
          </p:cNvSpPr>
          <p:nvPr>
            <p:ph type="body" idx="2"/>
          </p:nvPr>
        </p:nvSpPr>
        <p:spPr>
          <a:xfrm>
            <a:off x="358775" y="4587505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69" name="Google Shape;869;p26"/>
          <p:cNvSpPr>
            <a:spLocks noGrp="1"/>
          </p:cNvSpPr>
          <p:nvPr>
            <p:ph type="pic" idx="3"/>
          </p:nvPr>
        </p:nvSpPr>
        <p:spPr>
          <a:xfrm>
            <a:off x="5140796" y="0"/>
            <a:ext cx="4003203" cy="1713600"/>
          </a:xfrm>
          <a:prstGeom prst="rect">
            <a:avLst/>
          </a:prstGeom>
          <a:noFill/>
          <a:ln>
            <a:noFill/>
          </a:ln>
        </p:spPr>
      </p:sp>
      <p:pic>
        <p:nvPicPr>
          <p:cNvPr id="870" name="Google Shape;87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28752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26"/>
          <p:cNvSpPr txBox="1"/>
          <p:nvPr/>
        </p:nvSpPr>
        <p:spPr>
          <a:xfrm>
            <a:off x="7543929" y="458052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2" name="Google Shape;872;p26"/>
          <p:cNvGrpSpPr/>
          <p:nvPr/>
        </p:nvGrpSpPr>
        <p:grpSpPr>
          <a:xfrm>
            <a:off x="3423594" y="0"/>
            <a:ext cx="1717200" cy="1718102"/>
            <a:chOff x="3425397" y="3425398"/>
            <a:chExt cx="1717200" cy="1718102"/>
          </a:xfrm>
        </p:grpSpPr>
        <p:sp>
          <p:nvSpPr>
            <p:cNvPr id="873" name="Google Shape;873;p26"/>
            <p:cNvSpPr/>
            <p:nvPr/>
          </p:nvSpPr>
          <p:spPr>
            <a:xfrm>
              <a:off x="3425397" y="3425398"/>
              <a:ext cx="1717200" cy="1718102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6"/>
            <p:cNvSpPr/>
            <p:nvPr/>
          </p:nvSpPr>
          <p:spPr>
            <a:xfrm>
              <a:off x="3558296" y="3558748"/>
              <a:ext cx="1451402" cy="1451402"/>
            </a:xfrm>
            <a:prstGeom prst="donut">
              <a:avLst>
                <a:gd name="adj" fmla="val 1468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6"/>
            <p:cNvSpPr/>
            <p:nvPr/>
          </p:nvSpPr>
          <p:spPr>
            <a:xfrm>
              <a:off x="3763584" y="3764036"/>
              <a:ext cx="1040826" cy="1040826"/>
            </a:xfrm>
            <a:prstGeom prst="donut">
              <a:avLst>
                <a:gd name="adj" fmla="val 23358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6"/>
            <p:cNvSpPr/>
            <p:nvPr/>
          </p:nvSpPr>
          <p:spPr>
            <a:xfrm>
              <a:off x="3998351" y="3998803"/>
              <a:ext cx="571292" cy="57129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7" name="Google Shape;877;p26"/>
          <p:cNvGrpSpPr/>
          <p:nvPr/>
        </p:nvGrpSpPr>
        <p:grpSpPr>
          <a:xfrm>
            <a:off x="1717200" y="0"/>
            <a:ext cx="1717200" cy="1718102"/>
            <a:chOff x="7431300" y="1712699"/>
            <a:chExt cx="1717200" cy="1718102"/>
          </a:xfrm>
        </p:grpSpPr>
        <p:sp>
          <p:nvSpPr>
            <p:cNvPr id="878" name="Google Shape;878;p26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6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0" name="Google Shape;880;p26"/>
          <p:cNvGrpSpPr/>
          <p:nvPr/>
        </p:nvGrpSpPr>
        <p:grpSpPr>
          <a:xfrm>
            <a:off x="0" y="0"/>
            <a:ext cx="1717200" cy="1718102"/>
            <a:chOff x="7431300" y="1712699"/>
            <a:chExt cx="1717200" cy="1718102"/>
          </a:xfrm>
        </p:grpSpPr>
        <p:sp>
          <p:nvSpPr>
            <p:cNvPr id="881" name="Google Shape;881;p26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0"/>
                  </a:moveTo>
                  <a:lnTo>
                    <a:pt x="1712700" y="0"/>
                  </a:lnTo>
                  <a:lnTo>
                    <a:pt x="0" y="1713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6"/>
            <p:cNvSpPr/>
            <p:nvPr/>
          </p:nvSpPr>
          <p:spPr>
            <a:xfrm>
              <a:off x="7431300" y="1712699"/>
              <a:ext cx="1717200" cy="1718102"/>
            </a:xfrm>
            <a:custGeom>
              <a:avLst/>
              <a:gdLst/>
              <a:ahLst/>
              <a:cxnLst/>
              <a:rect l="l" t="t" r="r" b="b"/>
              <a:pathLst>
                <a:path w="1712700" h="1713600" extrusionOk="0">
                  <a:moveTo>
                    <a:pt x="0" y="1713600"/>
                  </a:moveTo>
                  <a:lnTo>
                    <a:pt x="1712700" y="0"/>
                  </a:lnTo>
                  <a:lnTo>
                    <a:pt x="1712700" y="1713600"/>
                  </a:lnTo>
                  <a:lnTo>
                    <a:pt x="0" y="17136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3" name="Google Shape;883;p26"/>
          <p:cNvSpPr txBox="1">
            <a:spLocks noGrp="1"/>
          </p:cNvSpPr>
          <p:nvPr>
            <p:ph type="body" idx="4"/>
          </p:nvPr>
        </p:nvSpPr>
        <p:spPr>
          <a:xfrm>
            <a:off x="358775" y="3260267"/>
            <a:ext cx="673290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884" name="Google Shape;884;p2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5" name="Google Shape;885;p2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6" name="Google Shape;886;p26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87" name="Google Shape;887;p26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888" name="Google Shape;888;p26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6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890" name="Google Shape;890;p26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891" name="Google Shape;891;p2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892" name="Google Shape;892;p2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893" name="Google Shape;893;p2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894" name="Google Shape;894;p2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6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6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6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6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2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2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2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0">
  <p:cSld name="Обложка 30">
    <p:bg>
      <p:bgPr>
        <a:solidFill>
          <a:schemeClr val="lt1"/>
        </a:solidFill>
        <a:effectLst/>
      </p:bgPr>
    </p:bg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27"/>
          <p:cNvSpPr>
            <a:spLocks noGrp="1"/>
          </p:cNvSpPr>
          <p:nvPr>
            <p:ph type="pic" idx="2"/>
          </p:nvPr>
        </p:nvSpPr>
        <p:spPr>
          <a:xfrm>
            <a:off x="0" y="1"/>
            <a:ext cx="657359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911" name="Google Shape;911;p27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2" name="Google Shape;91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27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27"/>
          <p:cNvSpPr>
            <a:spLocks noGrp="1"/>
          </p:cNvSpPr>
          <p:nvPr>
            <p:ph type="pic" idx="3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915" name="Google Shape;915;p27"/>
          <p:cNvSpPr txBox="1">
            <a:spLocks noGrp="1"/>
          </p:cNvSpPr>
          <p:nvPr>
            <p:ph type="ctrTitle"/>
          </p:nvPr>
        </p:nvSpPr>
        <p:spPr>
          <a:xfrm>
            <a:off x="335573" y="1682928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27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17" name="Google Shape;917;p27"/>
          <p:cNvSpPr txBox="1">
            <a:spLocks noGrp="1"/>
          </p:cNvSpPr>
          <p:nvPr>
            <p:ph type="body" idx="4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18" name="Google Shape;918;p27"/>
          <p:cNvSpPr txBox="1">
            <a:spLocks noGrp="1"/>
          </p:cNvSpPr>
          <p:nvPr>
            <p:ph type="body" idx="5"/>
          </p:nvPr>
        </p:nvSpPr>
        <p:spPr>
          <a:xfrm>
            <a:off x="358776" y="3411402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919" name="Google Shape;919;p2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20" name="Google Shape;920;p2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21" name="Google Shape;921;p27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22" name="Google Shape;922;p27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23" name="Google Shape;923;p27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27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925" name="Google Shape;925;p27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926" name="Google Shape;926;p27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927" name="Google Shape;927;p2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28" name="Google Shape;928;p2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29" name="Google Shape;929;p2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2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2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7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7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7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1">
  <p:cSld name="Обложка 31">
    <p:bg>
      <p:bgPr>
        <a:solidFill>
          <a:schemeClr val="lt1"/>
        </a:solidFill>
        <a:effectLst/>
      </p:bgPr>
    </p:bg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28"/>
          <p:cNvSpPr>
            <a:spLocks noGrp="1"/>
          </p:cNvSpPr>
          <p:nvPr>
            <p:ph type="pic" idx="2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946" name="Google Shape;946;p28"/>
          <p:cNvSpPr txBox="1">
            <a:spLocks noGrp="1"/>
          </p:cNvSpPr>
          <p:nvPr>
            <p:ph type="ctrTitle"/>
          </p:nvPr>
        </p:nvSpPr>
        <p:spPr>
          <a:xfrm>
            <a:off x="335573" y="1682928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8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48" name="Google Shape;948;p28"/>
          <p:cNvSpPr txBox="1">
            <a:spLocks noGrp="1"/>
          </p:cNvSpPr>
          <p:nvPr>
            <p:ph type="body" idx="3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49" name="Google Shape;949;p28"/>
          <p:cNvSpPr txBox="1">
            <a:spLocks noGrp="1"/>
          </p:cNvSpPr>
          <p:nvPr>
            <p:ph type="body" idx="4"/>
          </p:nvPr>
        </p:nvSpPr>
        <p:spPr>
          <a:xfrm>
            <a:off x="358776" y="3411402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950" name="Google Shape;950;p2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51" name="Google Shape;951;p2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2" name="Google Shape;952;p28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53" name="Google Shape;953;p2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54" name="Google Shape;954;p28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8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956" name="Google Shape;956;p28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957" name="Google Shape;957;p28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958" name="Google Shape;958;p28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59" name="Google Shape;959;p2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60" name="Google Shape;960;p2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8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75" name="Google Shape;975;p28"/>
          <p:cNvSpPr txBox="1"/>
          <p:nvPr/>
        </p:nvSpPr>
        <p:spPr>
          <a:xfrm>
            <a:off x="1965288" y="427329"/>
            <a:ext cx="1548000" cy="16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5776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82" b="1">
                <a:solidFill>
                  <a:srgbClr val="008B95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82" b="1">
              <a:solidFill>
                <a:srgbClr val="008C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28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 extrusionOk="0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 extrusionOk="0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 extrusionOk="0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 extrusionOk="0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 extrusionOk="0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28"/>
          <p:cNvSpPr>
            <a:spLocks noGrp="1"/>
          </p:cNvSpPr>
          <p:nvPr>
            <p:ph type="pic" idx="5"/>
          </p:nvPr>
        </p:nvSpPr>
        <p:spPr>
          <a:xfrm>
            <a:off x="6573601" y="2573100"/>
            <a:ext cx="2570399" cy="257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2">
  <p:cSld name="Обложка 32">
    <p:bg>
      <p:bgPr>
        <a:solidFill>
          <a:schemeClr val="lt1"/>
        </a:solidFill>
        <a:effectLst/>
      </p:bgPr>
    </p:bg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29"/>
          <p:cNvSpPr/>
          <p:nvPr/>
        </p:nvSpPr>
        <p:spPr>
          <a:xfrm>
            <a:off x="0" y="0"/>
            <a:ext cx="6573598" cy="514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0" name="Google Shape;980;p29"/>
          <p:cNvSpPr>
            <a:spLocks noGrp="1"/>
          </p:cNvSpPr>
          <p:nvPr>
            <p:ph type="pic" idx="2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981" name="Google Shape;981;p29"/>
          <p:cNvSpPr txBox="1">
            <a:spLocks noGrp="1"/>
          </p:cNvSpPr>
          <p:nvPr>
            <p:ph type="ctrTitle"/>
          </p:nvPr>
        </p:nvSpPr>
        <p:spPr>
          <a:xfrm>
            <a:off x="335573" y="1682928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29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83" name="Google Shape;983;p29"/>
          <p:cNvSpPr txBox="1">
            <a:spLocks noGrp="1"/>
          </p:cNvSpPr>
          <p:nvPr>
            <p:ph type="body" idx="3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984" name="Google Shape;984;p29"/>
          <p:cNvSpPr txBox="1">
            <a:spLocks noGrp="1"/>
          </p:cNvSpPr>
          <p:nvPr>
            <p:ph type="body" idx="4"/>
          </p:nvPr>
        </p:nvSpPr>
        <p:spPr>
          <a:xfrm>
            <a:off x="358776" y="3411402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985" name="Google Shape;985;p2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986" name="Google Shape;986;p2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87" name="Google Shape;987;p29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88" name="Google Shape;988;p2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89" name="Google Shape;989;p2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9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991" name="Google Shape;991;p29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992" name="Google Shape;992;p29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993" name="Google Shape;993;p29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94" name="Google Shape;994;p29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95" name="Google Shape;995;p2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Google Shape;998;p2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Google Shape;999;p2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2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2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2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2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2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2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10" name="Google Shape;1010;p29"/>
          <p:cNvSpPr txBox="1"/>
          <p:nvPr/>
        </p:nvSpPr>
        <p:spPr>
          <a:xfrm>
            <a:off x="1965288" y="427329"/>
            <a:ext cx="1548000" cy="16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5776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82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82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p29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 extrusionOk="0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 extrusionOk="0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 extrusionOk="0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 extrusionOk="0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 extrusionOk="0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2" name="Google Shape;1012;p29"/>
          <p:cNvSpPr>
            <a:spLocks noGrp="1"/>
          </p:cNvSpPr>
          <p:nvPr>
            <p:ph type="pic" idx="5"/>
          </p:nvPr>
        </p:nvSpPr>
        <p:spPr>
          <a:xfrm>
            <a:off x="6573601" y="2573100"/>
            <a:ext cx="2570399" cy="257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3">
  <p:cSld name="Обложка 33">
    <p:bg>
      <p:bgPr>
        <a:solidFill>
          <a:schemeClr val="lt1"/>
        </a:solidFill>
        <a:effectLst/>
      </p:bgPr>
    </p:bg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30"/>
          <p:cNvSpPr/>
          <p:nvPr/>
        </p:nvSpPr>
        <p:spPr>
          <a:xfrm>
            <a:off x="0" y="0"/>
            <a:ext cx="6573598" cy="5144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30"/>
          <p:cNvSpPr>
            <a:spLocks noGrp="1"/>
          </p:cNvSpPr>
          <p:nvPr>
            <p:ph type="pic" idx="2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1016" name="Google Shape;1016;p30"/>
          <p:cNvSpPr txBox="1">
            <a:spLocks noGrp="1"/>
          </p:cNvSpPr>
          <p:nvPr>
            <p:ph type="ctrTitle"/>
          </p:nvPr>
        </p:nvSpPr>
        <p:spPr>
          <a:xfrm>
            <a:off x="335573" y="1682928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30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18" name="Google Shape;1018;p30"/>
          <p:cNvSpPr txBox="1">
            <a:spLocks noGrp="1"/>
          </p:cNvSpPr>
          <p:nvPr>
            <p:ph type="body" idx="3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19" name="Google Shape;1019;p30"/>
          <p:cNvSpPr txBox="1">
            <a:spLocks noGrp="1"/>
          </p:cNvSpPr>
          <p:nvPr>
            <p:ph type="body" idx="4"/>
          </p:nvPr>
        </p:nvSpPr>
        <p:spPr>
          <a:xfrm>
            <a:off x="358776" y="3411402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020" name="Google Shape;1020;p30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021" name="Google Shape;1021;p3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22" name="Google Shape;1022;p30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23" name="Google Shape;1023;p3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24" name="Google Shape;1024;p3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026" name="Google Shape;1026;p30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027" name="Google Shape;1027;p30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028" name="Google Shape;1028;p30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029" name="Google Shape;1029;p30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030" name="Google Shape;1030;p30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45" name="Google Shape;1045;p30"/>
          <p:cNvSpPr txBox="1"/>
          <p:nvPr/>
        </p:nvSpPr>
        <p:spPr>
          <a:xfrm>
            <a:off x="1965288" y="427329"/>
            <a:ext cx="1548000" cy="162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500" rIns="0" bIns="0" anchor="t" anchorCtr="0">
            <a:spAutoFit/>
          </a:bodyPr>
          <a:lstStyle/>
          <a:p>
            <a:pPr marL="5776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82" b="1">
                <a:solidFill>
                  <a:srgbClr val="008B95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82" b="1">
              <a:solidFill>
                <a:srgbClr val="008C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30"/>
          <p:cNvSpPr/>
          <p:nvPr/>
        </p:nvSpPr>
        <p:spPr>
          <a:xfrm>
            <a:off x="358775" y="367065"/>
            <a:ext cx="1156927" cy="218331"/>
          </a:xfrm>
          <a:custGeom>
            <a:avLst/>
            <a:gdLst/>
            <a:ahLst/>
            <a:cxnLst/>
            <a:rect l="l" t="t" r="r" b="b"/>
            <a:pathLst>
              <a:path w="2543810" h="480059" extrusionOk="0">
                <a:moveTo>
                  <a:pt x="492340" y="59855"/>
                </a:moveTo>
                <a:lnTo>
                  <a:pt x="490080" y="41554"/>
                </a:lnTo>
                <a:lnTo>
                  <a:pt x="480250" y="21971"/>
                </a:lnTo>
                <a:lnTo>
                  <a:pt x="462356" y="6362"/>
                </a:lnTo>
                <a:lnTo>
                  <a:pt x="435902" y="0"/>
                </a:lnTo>
                <a:lnTo>
                  <a:pt x="95313" y="88"/>
                </a:lnTo>
                <a:lnTo>
                  <a:pt x="48907" y="17399"/>
                </a:lnTo>
                <a:lnTo>
                  <a:pt x="31470" y="54724"/>
                </a:lnTo>
                <a:lnTo>
                  <a:pt x="0" y="415531"/>
                </a:lnTo>
                <a:lnTo>
                  <a:pt x="2159" y="438353"/>
                </a:lnTo>
                <a:lnTo>
                  <a:pt x="12611" y="459079"/>
                </a:lnTo>
                <a:lnTo>
                  <a:pt x="30746" y="474141"/>
                </a:lnTo>
                <a:lnTo>
                  <a:pt x="55918" y="479958"/>
                </a:lnTo>
                <a:lnTo>
                  <a:pt x="394449" y="479958"/>
                </a:lnTo>
                <a:lnTo>
                  <a:pt x="442937" y="463499"/>
                </a:lnTo>
                <a:lnTo>
                  <a:pt x="460603" y="419544"/>
                </a:lnTo>
                <a:lnTo>
                  <a:pt x="474027" y="264807"/>
                </a:lnTo>
                <a:lnTo>
                  <a:pt x="269379" y="264807"/>
                </a:lnTo>
                <a:lnTo>
                  <a:pt x="260527" y="367385"/>
                </a:lnTo>
                <a:lnTo>
                  <a:pt x="208749" y="367385"/>
                </a:lnTo>
                <a:lnTo>
                  <a:pt x="231114" y="112636"/>
                </a:lnTo>
                <a:lnTo>
                  <a:pt x="282841" y="112636"/>
                </a:lnTo>
                <a:lnTo>
                  <a:pt x="274637" y="207949"/>
                </a:lnTo>
                <a:lnTo>
                  <a:pt x="479259" y="207949"/>
                </a:lnTo>
                <a:lnTo>
                  <a:pt x="492340" y="59855"/>
                </a:lnTo>
                <a:close/>
              </a:path>
              <a:path w="2543810" h="480059" extrusionOk="0">
                <a:moveTo>
                  <a:pt x="1010373" y="12"/>
                </a:moveTo>
                <a:lnTo>
                  <a:pt x="849680" y="76"/>
                </a:lnTo>
                <a:lnTo>
                  <a:pt x="811034" y="15036"/>
                </a:lnTo>
                <a:lnTo>
                  <a:pt x="781558" y="82486"/>
                </a:lnTo>
                <a:lnTo>
                  <a:pt x="728230" y="248653"/>
                </a:lnTo>
                <a:lnTo>
                  <a:pt x="754697" y="76"/>
                </a:lnTo>
                <a:lnTo>
                  <a:pt x="550189" y="12"/>
                </a:lnTo>
                <a:lnTo>
                  <a:pt x="507301" y="479971"/>
                </a:lnTo>
                <a:lnTo>
                  <a:pt x="661504" y="479971"/>
                </a:lnTo>
                <a:lnTo>
                  <a:pt x="702779" y="466801"/>
                </a:lnTo>
                <a:lnTo>
                  <a:pt x="784326" y="262547"/>
                </a:lnTo>
                <a:lnTo>
                  <a:pt x="763485" y="479971"/>
                </a:lnTo>
                <a:lnTo>
                  <a:pt x="968197" y="479971"/>
                </a:lnTo>
                <a:lnTo>
                  <a:pt x="1010373" y="12"/>
                </a:lnTo>
                <a:close/>
              </a:path>
              <a:path w="2543810" h="480059" extrusionOk="0">
                <a:moveTo>
                  <a:pt x="1523453" y="12"/>
                </a:moveTo>
                <a:lnTo>
                  <a:pt x="1062482" y="12"/>
                </a:lnTo>
                <a:lnTo>
                  <a:pt x="1020483" y="479933"/>
                </a:lnTo>
                <a:lnTo>
                  <a:pt x="1097330" y="479933"/>
                </a:lnTo>
                <a:lnTo>
                  <a:pt x="1428851" y="479933"/>
                </a:lnTo>
                <a:lnTo>
                  <a:pt x="1466037" y="467245"/>
                </a:lnTo>
                <a:lnTo>
                  <a:pt x="1486547" y="424459"/>
                </a:lnTo>
                <a:lnTo>
                  <a:pt x="1490522" y="380187"/>
                </a:lnTo>
                <a:lnTo>
                  <a:pt x="1501101" y="261073"/>
                </a:lnTo>
                <a:lnTo>
                  <a:pt x="1504251" y="225780"/>
                </a:lnTo>
                <a:lnTo>
                  <a:pt x="1501863" y="201091"/>
                </a:lnTo>
                <a:lnTo>
                  <a:pt x="1490484" y="180530"/>
                </a:lnTo>
                <a:lnTo>
                  <a:pt x="1470469" y="166471"/>
                </a:lnTo>
                <a:lnTo>
                  <a:pt x="1442186" y="161251"/>
                </a:lnTo>
                <a:lnTo>
                  <a:pt x="1296492" y="161251"/>
                </a:lnTo>
                <a:lnTo>
                  <a:pt x="1296492" y="261073"/>
                </a:lnTo>
                <a:lnTo>
                  <a:pt x="1286065" y="380187"/>
                </a:lnTo>
                <a:lnTo>
                  <a:pt x="1233766" y="380187"/>
                </a:lnTo>
                <a:lnTo>
                  <a:pt x="1244206" y="261073"/>
                </a:lnTo>
                <a:lnTo>
                  <a:pt x="1296492" y="261073"/>
                </a:lnTo>
                <a:lnTo>
                  <a:pt x="1296492" y="161251"/>
                </a:lnTo>
                <a:lnTo>
                  <a:pt x="1252982" y="161251"/>
                </a:lnTo>
                <a:lnTo>
                  <a:pt x="1257236" y="112572"/>
                </a:lnTo>
                <a:lnTo>
                  <a:pt x="1513522" y="112572"/>
                </a:lnTo>
                <a:lnTo>
                  <a:pt x="1523453" y="12"/>
                </a:lnTo>
                <a:close/>
              </a:path>
              <a:path w="2543810" h="480059" extrusionOk="0">
                <a:moveTo>
                  <a:pt x="2036267" y="88"/>
                </a:moveTo>
                <a:lnTo>
                  <a:pt x="1831632" y="88"/>
                </a:lnTo>
                <a:lnTo>
                  <a:pt x="1812505" y="218897"/>
                </a:lnTo>
                <a:lnTo>
                  <a:pt x="1760639" y="218897"/>
                </a:lnTo>
                <a:lnTo>
                  <a:pt x="1779828" y="88"/>
                </a:lnTo>
                <a:lnTo>
                  <a:pt x="1575155" y="88"/>
                </a:lnTo>
                <a:lnTo>
                  <a:pt x="1553514" y="254165"/>
                </a:lnTo>
                <a:lnTo>
                  <a:pt x="1555115" y="275501"/>
                </a:lnTo>
                <a:lnTo>
                  <a:pt x="1564513" y="296456"/>
                </a:lnTo>
                <a:lnTo>
                  <a:pt x="1582889" y="312407"/>
                </a:lnTo>
                <a:lnTo>
                  <a:pt x="1611426" y="318757"/>
                </a:lnTo>
                <a:lnTo>
                  <a:pt x="1803717" y="318757"/>
                </a:lnTo>
                <a:lnTo>
                  <a:pt x="1799539" y="367449"/>
                </a:lnTo>
                <a:lnTo>
                  <a:pt x="1543507" y="367449"/>
                </a:lnTo>
                <a:lnTo>
                  <a:pt x="1533652" y="479996"/>
                </a:lnTo>
                <a:lnTo>
                  <a:pt x="1940902" y="479996"/>
                </a:lnTo>
                <a:lnTo>
                  <a:pt x="1961070" y="476580"/>
                </a:lnTo>
                <a:lnTo>
                  <a:pt x="1978825" y="466178"/>
                </a:lnTo>
                <a:lnTo>
                  <a:pt x="1992083" y="448564"/>
                </a:lnTo>
                <a:lnTo>
                  <a:pt x="1998764" y="423519"/>
                </a:lnTo>
                <a:lnTo>
                  <a:pt x="2036267" y="88"/>
                </a:lnTo>
                <a:close/>
              </a:path>
              <a:path w="2543810" h="480059" extrusionOk="0">
                <a:moveTo>
                  <a:pt x="2543302" y="58407"/>
                </a:moveTo>
                <a:lnTo>
                  <a:pt x="2539733" y="34328"/>
                </a:lnTo>
                <a:lnTo>
                  <a:pt x="2526919" y="15951"/>
                </a:lnTo>
                <a:lnTo>
                  <a:pt x="2507081" y="4216"/>
                </a:lnTo>
                <a:lnTo>
                  <a:pt x="2482481" y="88"/>
                </a:lnTo>
                <a:lnTo>
                  <a:pt x="2333866" y="88"/>
                </a:lnTo>
                <a:lnTo>
                  <a:pt x="2333866" y="112674"/>
                </a:lnTo>
                <a:lnTo>
                  <a:pt x="2323414" y="231686"/>
                </a:lnTo>
                <a:lnTo>
                  <a:pt x="2272220" y="231686"/>
                </a:lnTo>
                <a:lnTo>
                  <a:pt x="2282596" y="112674"/>
                </a:lnTo>
                <a:lnTo>
                  <a:pt x="2333866" y="112674"/>
                </a:lnTo>
                <a:lnTo>
                  <a:pt x="2333866" y="88"/>
                </a:lnTo>
                <a:lnTo>
                  <a:pt x="2087803" y="88"/>
                </a:lnTo>
                <a:lnTo>
                  <a:pt x="2045843" y="479958"/>
                </a:lnTo>
                <a:lnTo>
                  <a:pt x="2250465" y="479958"/>
                </a:lnTo>
                <a:lnTo>
                  <a:pt x="2263394" y="331431"/>
                </a:lnTo>
                <a:lnTo>
                  <a:pt x="2336698" y="331431"/>
                </a:lnTo>
                <a:lnTo>
                  <a:pt x="2323046" y="331508"/>
                </a:lnTo>
                <a:lnTo>
                  <a:pt x="2462263" y="331508"/>
                </a:lnTo>
                <a:lnTo>
                  <a:pt x="2505151" y="317373"/>
                </a:lnTo>
                <a:lnTo>
                  <a:pt x="2524518" y="272376"/>
                </a:lnTo>
                <a:lnTo>
                  <a:pt x="2528163" y="231686"/>
                </a:lnTo>
                <a:lnTo>
                  <a:pt x="2534031" y="165468"/>
                </a:lnTo>
                <a:lnTo>
                  <a:pt x="2538653" y="112674"/>
                </a:lnTo>
                <a:lnTo>
                  <a:pt x="2540089" y="96405"/>
                </a:lnTo>
                <a:lnTo>
                  <a:pt x="2543302" y="58407"/>
                </a:lnTo>
                <a:close/>
              </a:path>
            </a:pathLst>
          </a:custGeom>
          <a:solidFill>
            <a:srgbClr val="008C9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30"/>
          <p:cNvSpPr>
            <a:spLocks noGrp="1"/>
          </p:cNvSpPr>
          <p:nvPr>
            <p:ph type="pic" idx="5"/>
          </p:nvPr>
        </p:nvSpPr>
        <p:spPr>
          <a:xfrm>
            <a:off x="6573601" y="2573100"/>
            <a:ext cx="2570399" cy="2570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1">
  <p:cSld name="Обложка 01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"/>
          <p:cNvSpPr txBox="1">
            <a:spLocks noGrp="1"/>
          </p:cNvSpPr>
          <p:nvPr>
            <p:ph type="ctrTitle"/>
          </p:nvPr>
        </p:nvSpPr>
        <p:spPr>
          <a:xfrm>
            <a:off x="323087" y="290286"/>
            <a:ext cx="8462137" cy="207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"/>
          <p:cNvSpPr txBox="1">
            <a:spLocks noGrp="1"/>
          </p:cNvSpPr>
          <p:nvPr>
            <p:ph type="body" idx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84" name="Google Shape;84;p4"/>
          <p:cNvSpPr txBox="1">
            <a:spLocks noGrp="1"/>
          </p:cNvSpPr>
          <p:nvPr>
            <p:ph type="body" idx="2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85" name="Google Shape;8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68220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4"/>
          <p:cNvSpPr txBox="1">
            <a:spLocks noGrp="1"/>
          </p:cNvSpPr>
          <p:nvPr>
            <p:ph type="body" idx="3"/>
          </p:nvPr>
        </p:nvSpPr>
        <p:spPr>
          <a:xfrm>
            <a:off x="358775" y="2536019"/>
            <a:ext cx="842644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87" name="Google Shape;87;p4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88" name="Google Shape;88;p4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" name="Google Shape;89;p4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90" name="Google Shape;90;p4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91" name="Google Shape;91;p4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4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94" name="Google Shape;94;p4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95" name="Google Shape;95;p4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6" name="Google Shape;96;p4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97" name="Google Shape;97;p4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4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4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4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4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4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4">
  <p:cSld name="Обложка 34">
    <p:bg>
      <p:bgPr>
        <a:solidFill>
          <a:schemeClr val="lt1"/>
        </a:solidFill>
        <a:effectLst/>
      </p:bgPr>
    </p:bg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31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1904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1050" name="Google Shape;1050;p31"/>
          <p:cNvSpPr>
            <a:spLocks noGrp="1"/>
          </p:cNvSpPr>
          <p:nvPr>
            <p:ph type="pic" idx="3"/>
          </p:nvPr>
        </p:nvSpPr>
        <p:spPr>
          <a:xfrm>
            <a:off x="6279043" y="4189500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51" name="Google Shape;1051;p31"/>
          <p:cNvSpPr txBox="1">
            <a:spLocks noGrp="1"/>
          </p:cNvSpPr>
          <p:nvPr>
            <p:ph type="ctrTitle"/>
          </p:nvPr>
        </p:nvSpPr>
        <p:spPr>
          <a:xfrm>
            <a:off x="335573" y="312376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31"/>
          <p:cNvSpPr txBox="1">
            <a:spLocks noGrp="1"/>
          </p:cNvSpPr>
          <p:nvPr>
            <p:ph type="body" idx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3" name="Google Shape;1053;p31"/>
          <p:cNvSpPr txBox="1">
            <a:spLocks noGrp="1"/>
          </p:cNvSpPr>
          <p:nvPr>
            <p:ph type="body" idx="4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54" name="Google Shape;1054;p31"/>
          <p:cNvSpPr txBox="1">
            <a:spLocks noGrp="1"/>
          </p:cNvSpPr>
          <p:nvPr>
            <p:ph type="body" idx="5"/>
          </p:nvPr>
        </p:nvSpPr>
        <p:spPr>
          <a:xfrm>
            <a:off x="358776" y="2470548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055" name="Google Shape;1055;p31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056" name="Google Shape;1056;p31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7" name="Google Shape;1057;p31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58" name="Google Shape;1058;p31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59" name="Google Shape;1059;p31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1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061" name="Google Shape;1061;p31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062" name="Google Shape;1062;p31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063" name="Google Shape;1063;p31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064" name="Google Shape;1064;p31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065" name="Google Shape;1065;p31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1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1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1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1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1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1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1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1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1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1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1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1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1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1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80" name="Google Shape;1080;p31"/>
          <p:cNvSpPr>
            <a:spLocks noGrp="1"/>
          </p:cNvSpPr>
          <p:nvPr>
            <p:ph type="pic" idx="6"/>
          </p:nvPr>
        </p:nvSpPr>
        <p:spPr>
          <a:xfrm>
            <a:off x="7234521" y="4189500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1" name="Google Shape;1081;p31"/>
          <p:cNvSpPr>
            <a:spLocks noGrp="1"/>
          </p:cNvSpPr>
          <p:nvPr>
            <p:ph type="pic" idx="7"/>
          </p:nvPr>
        </p:nvSpPr>
        <p:spPr>
          <a:xfrm>
            <a:off x="8190000" y="4189500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2" name="Google Shape;1082;p31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 extrusionOk="0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 extrusionOk="0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 extrusionOk="0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 extrusionOk="0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 extrusionOk="0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31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76" marR="0" lvl="0" indent="0" algn="l" rtl="0">
              <a:lnSpc>
                <a:spcPct val="1167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33">
                <a:solidFill>
                  <a:srgbClr val="008B95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4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5">
  <p:cSld name="Обложка 35">
    <p:bg>
      <p:bgPr>
        <a:solidFill>
          <a:schemeClr val="lt1"/>
        </a:solidFill>
        <a:effectLst/>
      </p:bgPr>
    </p:bg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32"/>
          <p:cNvSpPr>
            <a:spLocks noGrp="1"/>
          </p:cNvSpPr>
          <p:nvPr>
            <p:ph type="pic" idx="2"/>
          </p:nvPr>
        </p:nvSpPr>
        <p:spPr>
          <a:xfrm>
            <a:off x="0" y="1"/>
            <a:ext cx="9144000" cy="41904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086" name="Google Shape;1086;p32"/>
          <p:cNvSpPr>
            <a:spLocks noGrp="1"/>
          </p:cNvSpPr>
          <p:nvPr>
            <p:ph type="pic" idx="3"/>
          </p:nvPr>
        </p:nvSpPr>
        <p:spPr>
          <a:xfrm>
            <a:off x="6279043" y="4189500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087" name="Google Shape;1087;p32"/>
          <p:cNvSpPr txBox="1">
            <a:spLocks noGrp="1"/>
          </p:cNvSpPr>
          <p:nvPr>
            <p:ph type="ctrTitle"/>
          </p:nvPr>
        </p:nvSpPr>
        <p:spPr>
          <a:xfrm>
            <a:off x="335573" y="312376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32"/>
          <p:cNvSpPr txBox="1">
            <a:spLocks noGrp="1"/>
          </p:cNvSpPr>
          <p:nvPr>
            <p:ph type="body" idx="1"/>
          </p:nvPr>
        </p:nvSpPr>
        <p:spPr>
          <a:xfrm>
            <a:off x="358775" y="3052933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89" name="Google Shape;1089;p32"/>
          <p:cNvSpPr txBox="1">
            <a:spLocks noGrp="1"/>
          </p:cNvSpPr>
          <p:nvPr>
            <p:ph type="body" idx="4"/>
          </p:nvPr>
        </p:nvSpPr>
        <p:spPr>
          <a:xfrm>
            <a:off x="358775" y="3710823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90" name="Google Shape;1090;p32"/>
          <p:cNvSpPr txBox="1">
            <a:spLocks noGrp="1"/>
          </p:cNvSpPr>
          <p:nvPr>
            <p:ph type="body" idx="5"/>
          </p:nvPr>
        </p:nvSpPr>
        <p:spPr>
          <a:xfrm>
            <a:off x="358776" y="2470548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091" name="Google Shape;1091;p32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092" name="Google Shape;1092;p32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93" name="Google Shape;1093;p32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094" name="Google Shape;1094;p32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095" name="Google Shape;1095;p32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2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097" name="Google Shape;1097;p32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098" name="Google Shape;1098;p32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099" name="Google Shape;1099;p32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100" name="Google Shape;1100;p32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101" name="Google Shape;1101;p32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2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2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2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2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2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2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2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2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2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2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116" name="Google Shape;1116;p32"/>
          <p:cNvSpPr>
            <a:spLocks noGrp="1"/>
          </p:cNvSpPr>
          <p:nvPr>
            <p:ph type="pic" idx="6"/>
          </p:nvPr>
        </p:nvSpPr>
        <p:spPr>
          <a:xfrm>
            <a:off x="7234521" y="4189500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7" name="Google Shape;1117;p32"/>
          <p:cNvSpPr>
            <a:spLocks noGrp="1"/>
          </p:cNvSpPr>
          <p:nvPr>
            <p:ph type="pic" idx="7"/>
          </p:nvPr>
        </p:nvSpPr>
        <p:spPr>
          <a:xfrm>
            <a:off x="8190000" y="4189500"/>
            <a:ext cx="954000" cy="95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18" name="Google Shape;1118;p32"/>
          <p:cNvSpPr/>
          <p:nvPr/>
        </p:nvSpPr>
        <p:spPr>
          <a:xfrm>
            <a:off x="476688" y="4535553"/>
            <a:ext cx="1378146" cy="260207"/>
          </a:xfrm>
          <a:custGeom>
            <a:avLst/>
            <a:gdLst/>
            <a:ahLst/>
            <a:cxnLst/>
            <a:rect l="l" t="t" r="r" b="b"/>
            <a:pathLst>
              <a:path w="3030220" h="572134" extrusionOk="0">
                <a:moveTo>
                  <a:pt x="586587" y="71323"/>
                </a:moveTo>
                <a:lnTo>
                  <a:pt x="583882" y="49517"/>
                </a:lnTo>
                <a:lnTo>
                  <a:pt x="572173" y="26187"/>
                </a:lnTo>
                <a:lnTo>
                  <a:pt x="550849" y="7594"/>
                </a:lnTo>
                <a:lnTo>
                  <a:pt x="519328" y="0"/>
                </a:lnTo>
                <a:lnTo>
                  <a:pt x="113550" y="101"/>
                </a:lnTo>
                <a:lnTo>
                  <a:pt x="58267" y="20739"/>
                </a:lnTo>
                <a:lnTo>
                  <a:pt x="37490" y="65227"/>
                </a:lnTo>
                <a:lnTo>
                  <a:pt x="0" y="495071"/>
                </a:lnTo>
                <a:lnTo>
                  <a:pt x="2565" y="522262"/>
                </a:lnTo>
                <a:lnTo>
                  <a:pt x="15036" y="546963"/>
                </a:lnTo>
                <a:lnTo>
                  <a:pt x="36626" y="564908"/>
                </a:lnTo>
                <a:lnTo>
                  <a:pt x="66624" y="571842"/>
                </a:lnTo>
                <a:lnTo>
                  <a:pt x="469963" y="571842"/>
                </a:lnTo>
                <a:lnTo>
                  <a:pt x="527723" y="552221"/>
                </a:lnTo>
                <a:lnTo>
                  <a:pt x="548779" y="499859"/>
                </a:lnTo>
                <a:lnTo>
                  <a:pt x="552424" y="459994"/>
                </a:lnTo>
                <a:lnTo>
                  <a:pt x="564769" y="315506"/>
                </a:lnTo>
                <a:lnTo>
                  <a:pt x="320941" y="315506"/>
                </a:lnTo>
                <a:lnTo>
                  <a:pt x="310400" y="437730"/>
                </a:lnTo>
                <a:lnTo>
                  <a:pt x="248704" y="437730"/>
                </a:lnTo>
                <a:lnTo>
                  <a:pt x="275361" y="134200"/>
                </a:lnTo>
                <a:lnTo>
                  <a:pt x="336981" y="134200"/>
                </a:lnTo>
                <a:lnTo>
                  <a:pt x="327215" y="247764"/>
                </a:lnTo>
                <a:lnTo>
                  <a:pt x="570992" y="247764"/>
                </a:lnTo>
                <a:lnTo>
                  <a:pt x="586587" y="71323"/>
                </a:lnTo>
                <a:close/>
              </a:path>
              <a:path w="3030220" h="572134" extrusionOk="0">
                <a:moveTo>
                  <a:pt x="1203756" y="12"/>
                </a:moveTo>
                <a:lnTo>
                  <a:pt x="1012317" y="114"/>
                </a:lnTo>
                <a:lnTo>
                  <a:pt x="966266" y="17932"/>
                </a:lnTo>
                <a:lnTo>
                  <a:pt x="931164" y="98285"/>
                </a:lnTo>
                <a:lnTo>
                  <a:pt x="867625" y="296252"/>
                </a:lnTo>
                <a:lnTo>
                  <a:pt x="899160" y="114"/>
                </a:lnTo>
                <a:lnTo>
                  <a:pt x="655510" y="12"/>
                </a:lnTo>
                <a:lnTo>
                  <a:pt x="604405" y="571855"/>
                </a:lnTo>
                <a:lnTo>
                  <a:pt x="788123" y="571855"/>
                </a:lnTo>
                <a:lnTo>
                  <a:pt x="837285" y="556158"/>
                </a:lnTo>
                <a:lnTo>
                  <a:pt x="934453" y="312801"/>
                </a:lnTo>
                <a:lnTo>
                  <a:pt x="909624" y="571855"/>
                </a:lnTo>
                <a:lnTo>
                  <a:pt x="1153515" y="571855"/>
                </a:lnTo>
                <a:lnTo>
                  <a:pt x="1203756" y="12"/>
                </a:lnTo>
                <a:close/>
              </a:path>
              <a:path w="3030220" h="572134" extrusionOk="0">
                <a:moveTo>
                  <a:pt x="1815058" y="25"/>
                </a:moveTo>
                <a:lnTo>
                  <a:pt x="1265847" y="25"/>
                </a:lnTo>
                <a:lnTo>
                  <a:pt x="1215809" y="571792"/>
                </a:lnTo>
                <a:lnTo>
                  <a:pt x="1307376" y="571792"/>
                </a:lnTo>
                <a:lnTo>
                  <a:pt x="1702358" y="571792"/>
                </a:lnTo>
                <a:lnTo>
                  <a:pt x="1746643" y="556691"/>
                </a:lnTo>
                <a:lnTo>
                  <a:pt x="1771091" y="505726"/>
                </a:lnTo>
                <a:lnTo>
                  <a:pt x="1775828" y="452970"/>
                </a:lnTo>
                <a:lnTo>
                  <a:pt x="1788426" y="311061"/>
                </a:lnTo>
                <a:lnTo>
                  <a:pt x="1792185" y="268998"/>
                </a:lnTo>
                <a:lnTo>
                  <a:pt x="1789341" y="239585"/>
                </a:lnTo>
                <a:lnTo>
                  <a:pt x="1775777" y="215087"/>
                </a:lnTo>
                <a:lnTo>
                  <a:pt x="1751926" y="198335"/>
                </a:lnTo>
                <a:lnTo>
                  <a:pt x="1718233" y="192125"/>
                </a:lnTo>
                <a:lnTo>
                  <a:pt x="1544650" y="192125"/>
                </a:lnTo>
                <a:lnTo>
                  <a:pt x="1544650" y="311061"/>
                </a:lnTo>
                <a:lnTo>
                  <a:pt x="1532229" y="452970"/>
                </a:lnTo>
                <a:lnTo>
                  <a:pt x="1469923" y="452970"/>
                </a:lnTo>
                <a:lnTo>
                  <a:pt x="1482369" y="311061"/>
                </a:lnTo>
                <a:lnTo>
                  <a:pt x="1544650" y="311061"/>
                </a:lnTo>
                <a:lnTo>
                  <a:pt x="1544650" y="192125"/>
                </a:lnTo>
                <a:lnTo>
                  <a:pt x="1492821" y="192125"/>
                </a:lnTo>
                <a:lnTo>
                  <a:pt x="1497888" y="134137"/>
                </a:lnTo>
                <a:lnTo>
                  <a:pt x="1803234" y="134137"/>
                </a:lnTo>
                <a:lnTo>
                  <a:pt x="1815058" y="25"/>
                </a:lnTo>
                <a:close/>
              </a:path>
              <a:path w="3030220" h="572134" extrusionOk="0">
                <a:moveTo>
                  <a:pt x="2426043" y="101"/>
                </a:moveTo>
                <a:lnTo>
                  <a:pt x="2182241" y="101"/>
                </a:lnTo>
                <a:lnTo>
                  <a:pt x="2159444" y="260807"/>
                </a:lnTo>
                <a:lnTo>
                  <a:pt x="2097646" y="260807"/>
                </a:lnTo>
                <a:lnTo>
                  <a:pt x="2120493" y="101"/>
                </a:lnTo>
                <a:lnTo>
                  <a:pt x="1876653" y="101"/>
                </a:lnTo>
                <a:lnTo>
                  <a:pt x="1850859" y="302818"/>
                </a:lnTo>
                <a:lnTo>
                  <a:pt x="1852777" y="328256"/>
                </a:lnTo>
                <a:lnTo>
                  <a:pt x="1863979" y="353225"/>
                </a:lnTo>
                <a:lnTo>
                  <a:pt x="1885873" y="372224"/>
                </a:lnTo>
                <a:lnTo>
                  <a:pt x="1919871" y="379780"/>
                </a:lnTo>
                <a:lnTo>
                  <a:pt x="2148954" y="379780"/>
                </a:lnTo>
                <a:lnTo>
                  <a:pt x="2144001" y="437794"/>
                </a:lnTo>
                <a:lnTo>
                  <a:pt x="1838960" y="437794"/>
                </a:lnTo>
                <a:lnTo>
                  <a:pt x="1827225" y="571881"/>
                </a:lnTo>
                <a:lnTo>
                  <a:pt x="2312416" y="571881"/>
                </a:lnTo>
                <a:lnTo>
                  <a:pt x="2336444" y="567817"/>
                </a:lnTo>
                <a:lnTo>
                  <a:pt x="2357602" y="555421"/>
                </a:lnTo>
                <a:lnTo>
                  <a:pt x="2373401" y="534428"/>
                </a:lnTo>
                <a:lnTo>
                  <a:pt x="2381351" y="504583"/>
                </a:lnTo>
                <a:lnTo>
                  <a:pt x="2426043" y="101"/>
                </a:lnTo>
                <a:close/>
              </a:path>
              <a:path w="3030220" h="572134" extrusionOk="0">
                <a:moveTo>
                  <a:pt x="3030105" y="69596"/>
                </a:moveTo>
                <a:lnTo>
                  <a:pt x="3025876" y="40906"/>
                </a:lnTo>
                <a:lnTo>
                  <a:pt x="3010598" y="19011"/>
                </a:lnTo>
                <a:lnTo>
                  <a:pt x="2986963" y="5029"/>
                </a:lnTo>
                <a:lnTo>
                  <a:pt x="2957665" y="101"/>
                </a:lnTo>
                <a:lnTo>
                  <a:pt x="2780601" y="101"/>
                </a:lnTo>
                <a:lnTo>
                  <a:pt x="2780601" y="134239"/>
                </a:lnTo>
                <a:lnTo>
                  <a:pt x="2768155" y="276047"/>
                </a:lnTo>
                <a:lnTo>
                  <a:pt x="2707144" y="276047"/>
                </a:lnTo>
                <a:lnTo>
                  <a:pt x="2719527" y="134239"/>
                </a:lnTo>
                <a:lnTo>
                  <a:pt x="2780601" y="134239"/>
                </a:lnTo>
                <a:lnTo>
                  <a:pt x="2780601" y="101"/>
                </a:lnTo>
                <a:lnTo>
                  <a:pt x="2487434" y="101"/>
                </a:lnTo>
                <a:lnTo>
                  <a:pt x="2437447" y="571830"/>
                </a:lnTo>
                <a:lnTo>
                  <a:pt x="2681236" y="571830"/>
                </a:lnTo>
                <a:lnTo>
                  <a:pt x="2696641" y="394868"/>
                </a:lnTo>
                <a:lnTo>
                  <a:pt x="2783967" y="394868"/>
                </a:lnTo>
                <a:lnTo>
                  <a:pt x="2767698" y="394970"/>
                </a:lnTo>
                <a:lnTo>
                  <a:pt x="2933573" y="394970"/>
                </a:lnTo>
                <a:lnTo>
                  <a:pt x="2984665" y="378129"/>
                </a:lnTo>
                <a:lnTo>
                  <a:pt x="3007741" y="324523"/>
                </a:lnTo>
                <a:lnTo>
                  <a:pt x="3012071" y="276047"/>
                </a:lnTo>
                <a:lnTo>
                  <a:pt x="3015983" y="232117"/>
                </a:lnTo>
                <a:lnTo>
                  <a:pt x="3022142" y="162166"/>
                </a:lnTo>
                <a:lnTo>
                  <a:pt x="3024581" y="134239"/>
                </a:lnTo>
                <a:lnTo>
                  <a:pt x="3027426" y="101663"/>
                </a:lnTo>
                <a:lnTo>
                  <a:pt x="3030105" y="69596"/>
                </a:lnTo>
                <a:close/>
              </a:path>
            </a:pathLst>
          </a:custGeom>
          <a:solidFill>
            <a:srgbClr val="008C95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9" name="Google Shape;1119;p32"/>
          <p:cNvSpPr txBox="1"/>
          <p:nvPr/>
        </p:nvSpPr>
        <p:spPr>
          <a:xfrm>
            <a:off x="2241063" y="4621554"/>
            <a:ext cx="1775244" cy="218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76" marR="0" lvl="0" indent="0" algn="l" rtl="0">
              <a:lnSpc>
                <a:spcPct val="11674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33">
                <a:solidFill>
                  <a:srgbClr val="008B95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4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0">
  <p:cSld name="1_Обложка 30">
    <p:bg>
      <p:bgPr>
        <a:solidFill>
          <a:schemeClr val="lt1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33"/>
          <p:cNvSpPr>
            <a:spLocks noGrp="1"/>
          </p:cNvSpPr>
          <p:nvPr>
            <p:ph type="pic" idx="2"/>
          </p:nvPr>
        </p:nvSpPr>
        <p:spPr>
          <a:xfrm>
            <a:off x="0" y="1"/>
            <a:ext cx="657359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122" name="Google Shape;1122;p33"/>
          <p:cNvSpPr>
            <a:spLocks noGrp="1"/>
          </p:cNvSpPr>
          <p:nvPr>
            <p:ph type="pic" idx="3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1123" name="Google Shape;1123;p33"/>
          <p:cNvSpPr txBox="1">
            <a:spLocks noGrp="1"/>
          </p:cNvSpPr>
          <p:nvPr>
            <p:ph type="ctrTitle"/>
          </p:nvPr>
        </p:nvSpPr>
        <p:spPr>
          <a:xfrm>
            <a:off x="335573" y="1682928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33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25" name="Google Shape;1125;p33"/>
          <p:cNvSpPr txBox="1">
            <a:spLocks noGrp="1"/>
          </p:cNvSpPr>
          <p:nvPr>
            <p:ph type="body" idx="4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26" name="Google Shape;1126;p33"/>
          <p:cNvSpPr txBox="1">
            <a:spLocks noGrp="1"/>
          </p:cNvSpPr>
          <p:nvPr>
            <p:ph type="body" idx="5"/>
          </p:nvPr>
        </p:nvSpPr>
        <p:spPr>
          <a:xfrm>
            <a:off x="358776" y="3411402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27" name="Google Shape;1127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 sz="13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Заголовок и объект"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34"/>
          <p:cNvSpPr txBox="1">
            <a:spLocks noGrp="1"/>
          </p:cNvSpPr>
          <p:nvPr>
            <p:ph type="title"/>
          </p:nvPr>
        </p:nvSpPr>
        <p:spPr>
          <a:xfrm>
            <a:off x="457200" y="866140"/>
            <a:ext cx="8229600" cy="4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5247A"/>
              </a:buClr>
              <a:buSzPts val="2400"/>
              <a:buFont typeface="Calibri"/>
              <a:buNone/>
              <a:defRPr sz="2400">
                <a:solidFill>
                  <a:srgbClr val="55247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0" name="Google Shape;1130;p34"/>
          <p:cNvSpPr txBox="1">
            <a:spLocks noGrp="1"/>
          </p:cNvSpPr>
          <p:nvPr>
            <p:ph type="body" idx="1"/>
          </p:nvPr>
        </p:nvSpPr>
        <p:spPr>
          <a:xfrm>
            <a:off x="457200" y="1396699"/>
            <a:ext cx="8229600" cy="31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  <a:defRPr sz="11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marL="3200400" lvl="6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marL="3657600" lvl="7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marL="4114800" lvl="8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>
            <a:endParaRPr/>
          </a:p>
        </p:txBody>
      </p:sp>
      <p:sp>
        <p:nvSpPr>
          <p:cNvPr id="1131" name="Google Shape;1131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2" name="Google Shape;1132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1">
  <p:cSld name="Команда 1"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35"/>
          <p:cNvSpPr txBox="1">
            <a:spLocks noGrp="1"/>
          </p:cNvSpPr>
          <p:nvPr>
            <p:ph type="title"/>
          </p:nvPr>
        </p:nvSpPr>
        <p:spPr>
          <a:xfrm>
            <a:off x="358772" y="353118"/>
            <a:ext cx="8426453" cy="669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8C95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6" name="Google Shape;1136;p35"/>
          <p:cNvSpPr txBox="1">
            <a:spLocks noGrp="1"/>
          </p:cNvSpPr>
          <p:nvPr>
            <p:ph type="sldNum" idx="12"/>
          </p:nvPr>
        </p:nvSpPr>
        <p:spPr>
          <a:xfrm>
            <a:off x="358772" y="4755455"/>
            <a:ext cx="324954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137" name="Google Shape;1137;p35"/>
          <p:cNvSpPr txBox="1">
            <a:spLocks noGrp="1"/>
          </p:cNvSpPr>
          <p:nvPr>
            <p:ph type="ftr" idx="11"/>
          </p:nvPr>
        </p:nvSpPr>
        <p:spPr>
          <a:xfrm>
            <a:off x="921528" y="4755454"/>
            <a:ext cx="532087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35"/>
          <p:cNvSpPr txBox="1">
            <a:spLocks noGrp="1"/>
          </p:cNvSpPr>
          <p:nvPr>
            <p:ph type="dt" idx="10"/>
          </p:nvPr>
        </p:nvSpPr>
        <p:spPr>
          <a:xfrm>
            <a:off x="6340805" y="4759819"/>
            <a:ext cx="957248" cy="196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35"/>
          <p:cNvSpPr>
            <a:spLocks noGrp="1"/>
          </p:cNvSpPr>
          <p:nvPr>
            <p:ph type="pic" idx="2"/>
          </p:nvPr>
        </p:nvSpPr>
        <p:spPr>
          <a:xfrm>
            <a:off x="371470" y="1131888"/>
            <a:ext cx="3419475" cy="3419475"/>
          </a:xfrm>
          <a:prstGeom prst="ellipse">
            <a:avLst/>
          </a:prstGeom>
          <a:noFill/>
          <a:ln>
            <a:noFill/>
          </a:ln>
        </p:spPr>
      </p:sp>
      <p:sp>
        <p:nvSpPr>
          <p:cNvPr id="1140" name="Google Shape;1140;p35"/>
          <p:cNvSpPr txBox="1">
            <a:spLocks noGrp="1"/>
          </p:cNvSpPr>
          <p:nvPr>
            <p:ph type="body" idx="1"/>
          </p:nvPr>
        </p:nvSpPr>
        <p:spPr>
          <a:xfrm>
            <a:off x="4061171" y="2064543"/>
            <a:ext cx="2034830" cy="1554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0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9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Свобод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91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Слайд think-cell" r:id="rId4" imgW="270" imgH="270" progId="TCLayout.ActiveDocument.1">
                  <p:embed/>
                </p:oleObj>
              </mc:Choice>
              <mc:Fallback>
                <p:oleObj name="Слайд think-cell" r:id="rId4" imgW="270" imgH="270" progId="TCLayout.ActiveDocument.1">
                  <p:embed/>
                  <p:pic>
                    <p:nvPicPr>
                      <p:cNvPr id="2" name="Объект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1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340807" y="4757635"/>
            <a:ext cx="955492" cy="198551"/>
          </a:xfrm>
          <a:prstGeom prst="rect">
            <a:avLst/>
          </a:prstGeom>
        </p:spPr>
        <p:txBody>
          <a:bodyPr/>
          <a:lstStyle/>
          <a:p>
            <a:pPr algn="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Название презентации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47420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01">
  <p:cSld name="Только заголовок 01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37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37"/>
          <p:cNvSpPr txBox="1">
            <a:spLocks noGrp="1"/>
          </p:cNvSpPr>
          <p:nvPr>
            <p:ph type="ftr" idx="11"/>
          </p:nvPr>
        </p:nvSpPr>
        <p:spPr>
          <a:xfrm>
            <a:off x="28943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75" name="Google Shape;1175;p37"/>
          <p:cNvSpPr txBox="1">
            <a:spLocks noGrp="1"/>
          </p:cNvSpPr>
          <p:nvPr>
            <p:ph type="sldNum" idx="12"/>
          </p:nvPr>
        </p:nvSpPr>
        <p:spPr>
          <a:xfrm>
            <a:off x="8466142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вободный слайд">
  <p:cSld name="Свободный слайд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38"/>
          <p:cNvSpPr txBox="1">
            <a:spLocks noGrp="1"/>
          </p:cNvSpPr>
          <p:nvPr>
            <p:ph type="ftr" idx="11"/>
          </p:nvPr>
        </p:nvSpPr>
        <p:spPr>
          <a:xfrm>
            <a:off x="29303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79" name="Google Shape;1179;p38"/>
          <p:cNvSpPr txBox="1">
            <a:spLocks noGrp="1"/>
          </p:cNvSpPr>
          <p:nvPr>
            <p:ph type="sldNum" idx="12"/>
          </p:nvPr>
        </p:nvSpPr>
        <p:spPr>
          <a:xfrm>
            <a:off x="8466142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02">
  <p:cSld name="Только заголовок 02"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39"/>
          <p:cNvSpPr/>
          <p:nvPr/>
        </p:nvSpPr>
        <p:spPr>
          <a:xfrm>
            <a:off x="0" y="0"/>
            <a:ext cx="9144000" cy="4551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39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3" name="Google Shape;1183;p39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39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5" name="Google Shape;1185;p39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03">
  <p:cSld name="Только заголовок 03"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0"/>
          <p:cNvSpPr/>
          <p:nvPr/>
        </p:nvSpPr>
        <p:spPr>
          <a:xfrm>
            <a:off x="0" y="0"/>
            <a:ext cx="9144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8" name="Google Shape;1188;p40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9" name="Google Shape;1189;p40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40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40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2">
  <p:cSld name="Обложка 02"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/>
          <p:nvPr/>
        </p:nvSpPr>
        <p:spPr>
          <a:xfrm>
            <a:off x="3999600" y="0"/>
            <a:ext cx="5144400" cy="5144400"/>
          </a:xfrm>
          <a:custGeom>
            <a:avLst/>
            <a:gdLst/>
            <a:ahLst/>
            <a:cxnLst/>
            <a:rect l="l" t="t" r="r" b="b"/>
            <a:pathLst>
              <a:path w="5132824" h="5144399" extrusionOk="0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5"/>
          <p:cNvSpPr txBox="1">
            <a:spLocks noGrp="1"/>
          </p:cNvSpPr>
          <p:nvPr>
            <p:ph type="ctrTitle"/>
          </p:nvPr>
        </p:nvSpPr>
        <p:spPr>
          <a:xfrm>
            <a:off x="323087" y="294289"/>
            <a:ext cx="8462137" cy="206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body" idx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body" idx="2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68220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>
            <a:spLocks noGrp="1"/>
          </p:cNvSpPr>
          <p:nvPr>
            <p:ph type="body" idx="3"/>
          </p:nvPr>
        </p:nvSpPr>
        <p:spPr>
          <a:xfrm>
            <a:off x="358775" y="2536019"/>
            <a:ext cx="842644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19" name="Google Shape;119;p5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20" name="Google Shape;120;p5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1" name="Google Shape;121;p5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22" name="Google Shape;122;p5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23" name="Google Shape;123;p5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5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25" name="Google Shape;125;p5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26" name="Google Shape;126;p5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27" name="Google Shape;127;p5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28" name="Google Shape;128;p5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29" name="Google Shape;129;p5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5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5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32;p5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5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5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5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5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5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5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5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5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5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5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5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 04">
  <p:cSld name="Только заголовок 04"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41"/>
          <p:cNvSpPr/>
          <p:nvPr/>
        </p:nvSpPr>
        <p:spPr>
          <a:xfrm>
            <a:off x="0" y="0"/>
            <a:ext cx="9144000" cy="45513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41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41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41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41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1">
  <p:cSld name="Две области 01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42"/>
          <p:cNvSpPr txBox="1">
            <a:spLocks noGrp="1"/>
          </p:cNvSpPr>
          <p:nvPr>
            <p:ph type="title"/>
          </p:nvPr>
        </p:nvSpPr>
        <p:spPr>
          <a:xfrm>
            <a:off x="358775" y="347883"/>
            <a:ext cx="5548540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42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1" name="Google Shape;1201;p42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2" name="Google Shape;1202;p42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03" name="Google Shape;1203;p42"/>
          <p:cNvSpPr/>
          <p:nvPr/>
        </p:nvSpPr>
        <p:spPr>
          <a:xfrm>
            <a:off x="6096000" y="0"/>
            <a:ext cx="3048000" cy="4551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2">
  <p:cSld name="Две области 02"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43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556305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43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43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43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09" name="Google Shape;1209;p43"/>
          <p:cNvSpPr/>
          <p:nvPr/>
        </p:nvSpPr>
        <p:spPr>
          <a:xfrm>
            <a:off x="6096000" y="0"/>
            <a:ext cx="3048000" cy="45513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3">
  <p:cSld name="Две области 03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4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5577569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44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44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44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15" name="Google Shape;1215;p44"/>
          <p:cNvSpPr/>
          <p:nvPr/>
        </p:nvSpPr>
        <p:spPr>
          <a:xfrm>
            <a:off x="6096000" y="0"/>
            <a:ext cx="3048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4">
  <p:cSld name="Две области 04"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5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8" name="Google Shape;1218;p45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45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0" name="Google Shape;1220;p45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21" name="Google Shape;1221;p45"/>
          <p:cNvSpPr/>
          <p:nvPr/>
        </p:nvSpPr>
        <p:spPr>
          <a:xfrm>
            <a:off x="6096000" y="1131888"/>
            <a:ext cx="3048000" cy="3419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5">
  <p:cSld name="Две области 05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46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46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46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6" name="Google Shape;1226;p46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27" name="Google Shape;1227;p46"/>
          <p:cNvSpPr/>
          <p:nvPr/>
        </p:nvSpPr>
        <p:spPr>
          <a:xfrm>
            <a:off x="6096000" y="1131888"/>
            <a:ext cx="3048000" cy="34194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6">
  <p:cSld name="Две области 06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47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47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47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2" name="Google Shape;1232;p47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33" name="Google Shape;1233;p47"/>
          <p:cNvSpPr/>
          <p:nvPr/>
        </p:nvSpPr>
        <p:spPr>
          <a:xfrm>
            <a:off x="6096000" y="1131888"/>
            <a:ext cx="3048000" cy="34194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7">
  <p:cSld name="Две области 07"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p48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6" name="Google Shape;1236;p48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48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8" name="Google Shape;1238;p48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39" name="Google Shape;1239;p48"/>
          <p:cNvSpPr/>
          <p:nvPr/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8">
  <p:cSld name="Две области 08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49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49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49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4" name="Google Shape;1244;p49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45" name="Google Shape;1245;p49"/>
          <p:cNvSpPr/>
          <p:nvPr/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09">
  <p:cSld name="Две области 09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50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50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50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50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51" name="Google Shape;1251;p50"/>
          <p:cNvSpPr/>
          <p:nvPr/>
        </p:nvSpPr>
        <p:spPr>
          <a:xfrm>
            <a:off x="4572000" y="1131888"/>
            <a:ext cx="4572000" cy="341947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3">
  <p:cSld name="Обложка 03">
    <p:bg>
      <p:bgPr>
        <a:solidFill>
          <a:schemeClr val="accen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>
            <a:spLocks noGrp="1"/>
          </p:cNvSpPr>
          <p:nvPr>
            <p:ph type="ctrTitle"/>
          </p:nvPr>
        </p:nvSpPr>
        <p:spPr>
          <a:xfrm>
            <a:off x="323087" y="261257"/>
            <a:ext cx="8462137" cy="210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"/>
          <p:cNvSpPr txBox="1">
            <a:spLocks noGrp="1"/>
          </p:cNvSpPr>
          <p:nvPr>
            <p:ph type="body" idx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47" name="Google Shape;147;p6"/>
          <p:cNvSpPr txBox="1">
            <a:spLocks noGrp="1"/>
          </p:cNvSpPr>
          <p:nvPr>
            <p:ph type="body" idx="2"/>
          </p:nvPr>
        </p:nvSpPr>
        <p:spPr>
          <a:xfrm>
            <a:off x="358776" y="4623050"/>
            <a:ext cx="5269908" cy="34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68220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6"/>
          <p:cNvSpPr txBox="1"/>
          <p:nvPr/>
        </p:nvSpPr>
        <p:spPr>
          <a:xfrm>
            <a:off x="5867320" y="4705350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6"/>
          <p:cNvSpPr txBox="1">
            <a:spLocks noGrp="1"/>
          </p:cNvSpPr>
          <p:nvPr>
            <p:ph type="body" idx="3"/>
          </p:nvPr>
        </p:nvSpPr>
        <p:spPr>
          <a:xfrm>
            <a:off x="358775" y="2536019"/>
            <a:ext cx="842644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51" name="Google Shape;151;p6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52" name="Google Shape;152;p6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3" name="Google Shape;153;p6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54" name="Google Shape;154;p6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55" name="Google Shape;155;p6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6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6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6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6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0">
  <p:cSld name="Две области 10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51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4068083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51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51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51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57" name="Google Shape;1257;p51"/>
          <p:cNvSpPr/>
          <p:nvPr/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1">
  <p:cSld name="Две области 11"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p52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403905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0" name="Google Shape;1260;p52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52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p52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63" name="Google Shape;1263;p52"/>
          <p:cNvSpPr/>
          <p:nvPr/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2">
  <p:cSld name="Две области 12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53"/>
          <p:cNvSpPr txBox="1">
            <a:spLocks noGrp="1"/>
          </p:cNvSpPr>
          <p:nvPr>
            <p:ph type="title"/>
          </p:nvPr>
        </p:nvSpPr>
        <p:spPr>
          <a:xfrm>
            <a:off x="358775" y="347883"/>
            <a:ext cx="4010026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6" name="Google Shape;1266;p53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53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53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69" name="Google Shape;1269;p53"/>
          <p:cNvSpPr/>
          <p:nvPr/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3">
  <p:cSld name="Две области 13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54"/>
          <p:cNvSpPr txBox="1"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54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54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54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75" name="Google Shape;1275;p54"/>
          <p:cNvSpPr/>
          <p:nvPr/>
        </p:nvSpPr>
        <p:spPr>
          <a:xfrm>
            <a:off x="0" y="0"/>
            <a:ext cx="3048000" cy="4551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4">
  <p:cSld name="Две области 14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55"/>
          <p:cNvSpPr txBox="1">
            <a:spLocks noGrp="1"/>
          </p:cNvSpPr>
          <p:nvPr>
            <p:ph type="title"/>
          </p:nvPr>
        </p:nvSpPr>
        <p:spPr>
          <a:xfrm>
            <a:off x="3230880" y="347883"/>
            <a:ext cx="555434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55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55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0" name="Google Shape;1280;p55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81" name="Google Shape;1281;p55"/>
          <p:cNvSpPr/>
          <p:nvPr/>
        </p:nvSpPr>
        <p:spPr>
          <a:xfrm>
            <a:off x="0" y="0"/>
            <a:ext cx="3048000" cy="45513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5">
  <p:cSld name="Две области 15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56"/>
          <p:cNvSpPr txBox="1">
            <a:spLocks noGrp="1"/>
          </p:cNvSpPr>
          <p:nvPr>
            <p:ph type="title"/>
          </p:nvPr>
        </p:nvSpPr>
        <p:spPr>
          <a:xfrm>
            <a:off x="3241040" y="347883"/>
            <a:ext cx="554418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4" name="Google Shape;1284;p56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5" name="Google Shape;1285;p56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6" name="Google Shape;1286;p56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87" name="Google Shape;1287;p56"/>
          <p:cNvSpPr/>
          <p:nvPr/>
        </p:nvSpPr>
        <p:spPr>
          <a:xfrm>
            <a:off x="0" y="0"/>
            <a:ext cx="3048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6">
  <p:cSld name="Две области 16"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57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0" name="Google Shape;1290;p57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1" name="Google Shape;1291;p57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92" name="Google Shape;1292;p57"/>
          <p:cNvSpPr/>
          <p:nvPr/>
        </p:nvSpPr>
        <p:spPr>
          <a:xfrm>
            <a:off x="0" y="0"/>
            <a:ext cx="4572000" cy="45513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3" name="Google Shape;1293;p57"/>
          <p:cNvSpPr txBox="1">
            <a:spLocks noGrp="1"/>
          </p:cNvSpPr>
          <p:nvPr>
            <p:ph type="title"/>
          </p:nvPr>
        </p:nvSpPr>
        <p:spPr>
          <a:xfrm>
            <a:off x="391917" y="347883"/>
            <a:ext cx="403034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7">
  <p:cSld name="Две области 17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8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58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7" name="Google Shape;1297;p58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298" name="Google Shape;1298;p58"/>
          <p:cNvSpPr/>
          <p:nvPr/>
        </p:nvSpPr>
        <p:spPr>
          <a:xfrm>
            <a:off x="0" y="0"/>
            <a:ext cx="4572000" cy="45513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58"/>
          <p:cNvSpPr txBox="1">
            <a:spLocks noGrp="1"/>
          </p:cNvSpPr>
          <p:nvPr>
            <p:ph type="title"/>
          </p:nvPr>
        </p:nvSpPr>
        <p:spPr>
          <a:xfrm>
            <a:off x="358775" y="347883"/>
            <a:ext cx="4020185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области 18">
  <p:cSld name="Две области 18"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9"/>
          <p:cNvSpPr txBox="1">
            <a:spLocks noGrp="1"/>
          </p:cNvSpPr>
          <p:nvPr>
            <p:ph type="dt" idx="10"/>
          </p:nvPr>
        </p:nvSpPr>
        <p:spPr>
          <a:xfrm>
            <a:off x="6337849" y="4760860"/>
            <a:ext cx="958450" cy="195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59"/>
          <p:cNvSpPr txBox="1">
            <a:spLocks noGrp="1"/>
          </p:cNvSpPr>
          <p:nvPr>
            <p:ph type="ftr" idx="11"/>
          </p:nvPr>
        </p:nvSpPr>
        <p:spPr>
          <a:xfrm>
            <a:off x="921599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59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304" name="Google Shape;1304;p59"/>
          <p:cNvSpPr/>
          <p:nvPr/>
        </p:nvSpPr>
        <p:spPr>
          <a:xfrm>
            <a:off x="0" y="0"/>
            <a:ext cx="4572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59"/>
          <p:cNvSpPr txBox="1">
            <a:spLocks noGrp="1"/>
          </p:cNvSpPr>
          <p:nvPr>
            <p:ph type="body" idx="1"/>
          </p:nvPr>
        </p:nvSpPr>
        <p:spPr>
          <a:xfrm>
            <a:off x="358775" y="347883"/>
            <a:ext cx="4035425" cy="6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fade thruBlk="1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30">
  <p:cSld name="Обложка 30">
    <p:bg>
      <p:bgPr>
        <a:solidFill>
          <a:schemeClr val="lt1"/>
        </a:solidFill>
        <a:effectLst/>
      </p:bgPr>
    </p:bg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60"/>
          <p:cNvSpPr>
            <a:spLocks noGrp="1"/>
          </p:cNvSpPr>
          <p:nvPr>
            <p:ph type="pic" idx="2"/>
          </p:nvPr>
        </p:nvSpPr>
        <p:spPr>
          <a:xfrm>
            <a:off x="0" y="1"/>
            <a:ext cx="6573598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</p:sp>
      <p:sp>
        <p:nvSpPr>
          <p:cNvPr id="1308" name="Google Shape;1308;p60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9" name="Google Shape;1309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60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60"/>
          <p:cNvSpPr>
            <a:spLocks noGrp="1"/>
          </p:cNvSpPr>
          <p:nvPr>
            <p:ph type="pic" idx="3"/>
          </p:nvPr>
        </p:nvSpPr>
        <p:spPr>
          <a:xfrm>
            <a:off x="6573600" y="0"/>
            <a:ext cx="2570400" cy="2570400"/>
          </a:xfrm>
          <a:prstGeom prst="rect">
            <a:avLst/>
          </a:prstGeom>
          <a:noFill/>
          <a:ln>
            <a:noFill/>
          </a:ln>
        </p:spPr>
      </p:sp>
      <p:sp>
        <p:nvSpPr>
          <p:cNvPr id="1312" name="Google Shape;1312;p60"/>
          <p:cNvSpPr txBox="1">
            <a:spLocks noGrp="1"/>
          </p:cNvSpPr>
          <p:nvPr>
            <p:ph type="ctrTitle"/>
          </p:nvPr>
        </p:nvSpPr>
        <p:spPr>
          <a:xfrm>
            <a:off x="335573" y="1682928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60"/>
          <p:cNvSpPr txBox="1">
            <a:spLocks noGrp="1"/>
          </p:cNvSpPr>
          <p:nvPr>
            <p:ph type="body" idx="1"/>
          </p:nvPr>
        </p:nvSpPr>
        <p:spPr>
          <a:xfrm>
            <a:off x="358775" y="3993787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314" name="Google Shape;1314;p60"/>
          <p:cNvSpPr txBox="1">
            <a:spLocks noGrp="1"/>
          </p:cNvSpPr>
          <p:nvPr>
            <p:ph type="body" idx="4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315" name="Google Shape;1315;p60"/>
          <p:cNvSpPr txBox="1">
            <a:spLocks noGrp="1"/>
          </p:cNvSpPr>
          <p:nvPr>
            <p:ph type="body" idx="5"/>
          </p:nvPr>
        </p:nvSpPr>
        <p:spPr>
          <a:xfrm>
            <a:off x="358776" y="3411402"/>
            <a:ext cx="5879250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316" name="Google Shape;1316;p60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317" name="Google Shape;1317;p6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318" name="Google Shape;1318;p60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319" name="Google Shape;1319;p6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320" name="Google Shape;1320;p6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6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322" name="Google Shape;1322;p60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323" name="Google Shape;1323;p60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324" name="Google Shape;1324;p60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325" name="Google Shape;1325;p60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326" name="Google Shape;1326;p60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6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6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6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6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6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6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6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6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6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6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6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6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6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6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1" name="Google Shape;1341;p60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2" name="Google Shape;134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60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4">
  <p:cSld name="Обложка 04">
    <p:bg>
      <p:bgPr>
        <a:solidFill>
          <a:schemeClr val="dk2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 txBox="1">
            <a:spLocks noGrp="1"/>
          </p:cNvSpPr>
          <p:nvPr>
            <p:ph type="ctrTitle"/>
          </p:nvPr>
        </p:nvSpPr>
        <p:spPr>
          <a:xfrm>
            <a:off x="323087" y="290286"/>
            <a:ext cx="8462137" cy="2072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7"/>
          <p:cNvSpPr txBox="1">
            <a:spLocks noGrp="1"/>
          </p:cNvSpPr>
          <p:nvPr>
            <p:ph type="body" idx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79" name="Google Shape;179;p7"/>
          <p:cNvSpPr txBox="1">
            <a:spLocks noGrp="1"/>
          </p:cNvSpPr>
          <p:nvPr>
            <p:ph type="body" idx="2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68220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7"/>
          <p:cNvSpPr txBox="1">
            <a:spLocks noGrp="1"/>
          </p:cNvSpPr>
          <p:nvPr>
            <p:ph type="body" idx="3"/>
          </p:nvPr>
        </p:nvSpPr>
        <p:spPr>
          <a:xfrm>
            <a:off x="358775" y="2536019"/>
            <a:ext cx="842644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183" name="Google Shape;183;p7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84" name="Google Shape;184;p7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185" name="Google Shape;185;p7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5">
  <p:cSld name="Обложка 05">
    <p:bg>
      <p:bgPr>
        <a:solidFill>
          <a:schemeClr val="dk2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8"/>
          <p:cNvSpPr/>
          <p:nvPr/>
        </p:nvSpPr>
        <p:spPr>
          <a:xfrm>
            <a:off x="3999600" y="0"/>
            <a:ext cx="5144400" cy="5144400"/>
          </a:xfrm>
          <a:custGeom>
            <a:avLst/>
            <a:gdLst/>
            <a:ahLst/>
            <a:cxnLst/>
            <a:rect l="l" t="t" r="r" b="b"/>
            <a:pathLst>
              <a:path w="5132824" h="5144399" extrusionOk="0">
                <a:moveTo>
                  <a:pt x="0" y="4399953"/>
                </a:moveTo>
                <a:lnTo>
                  <a:pt x="505180" y="4891013"/>
                </a:lnTo>
                <a:lnTo>
                  <a:pt x="0" y="5144399"/>
                </a:lnTo>
                <a:close/>
                <a:moveTo>
                  <a:pt x="0" y="3421556"/>
                </a:moveTo>
                <a:lnTo>
                  <a:pt x="1169120" y="4557997"/>
                </a:lnTo>
                <a:lnTo>
                  <a:pt x="811051" y="4737595"/>
                </a:lnTo>
                <a:lnTo>
                  <a:pt x="0" y="3943515"/>
                </a:lnTo>
                <a:close/>
                <a:moveTo>
                  <a:pt x="0" y="2443159"/>
                </a:moveTo>
                <a:lnTo>
                  <a:pt x="1833059" y="4224981"/>
                </a:lnTo>
                <a:lnTo>
                  <a:pt x="1476617" y="4403764"/>
                </a:lnTo>
                <a:lnTo>
                  <a:pt x="0" y="2958045"/>
                </a:lnTo>
                <a:close/>
                <a:moveTo>
                  <a:pt x="4116478" y="2061035"/>
                </a:moveTo>
                <a:lnTo>
                  <a:pt x="5132824" y="2569899"/>
                </a:lnTo>
                <a:lnTo>
                  <a:pt x="4804444" y="2734606"/>
                </a:lnTo>
                <a:close/>
                <a:moveTo>
                  <a:pt x="0" y="1464763"/>
                </a:moveTo>
                <a:lnTo>
                  <a:pt x="2496999" y="3891965"/>
                </a:lnTo>
                <a:lnTo>
                  <a:pt x="2142183" y="4069932"/>
                </a:lnTo>
                <a:lnTo>
                  <a:pt x="0" y="1972575"/>
                </a:lnTo>
                <a:close/>
                <a:moveTo>
                  <a:pt x="2056530" y="1029662"/>
                </a:moveTo>
                <a:lnTo>
                  <a:pt x="3119486" y="1561862"/>
                </a:lnTo>
                <a:lnTo>
                  <a:pt x="4488817" y="2892917"/>
                </a:lnTo>
                <a:lnTo>
                  <a:pt x="4138879" y="3068437"/>
                </a:lnTo>
                <a:close/>
                <a:moveTo>
                  <a:pt x="0" y="486366"/>
                </a:moveTo>
                <a:lnTo>
                  <a:pt x="3160939" y="3558949"/>
                </a:lnTo>
                <a:lnTo>
                  <a:pt x="2807748" y="3736100"/>
                </a:lnTo>
                <a:lnTo>
                  <a:pt x="0" y="987105"/>
                </a:lnTo>
                <a:close/>
                <a:moveTo>
                  <a:pt x="0" y="0"/>
                </a:moveTo>
                <a:lnTo>
                  <a:pt x="1043834" y="522626"/>
                </a:lnTo>
                <a:lnTo>
                  <a:pt x="3824878" y="3225933"/>
                </a:lnTo>
                <a:lnTo>
                  <a:pt x="3473314" y="3402269"/>
                </a:lnTo>
                <a:lnTo>
                  <a:pt x="0" y="16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8"/>
          <p:cNvSpPr txBox="1">
            <a:spLocks noGrp="1"/>
          </p:cNvSpPr>
          <p:nvPr>
            <p:ph type="ctrTitle"/>
          </p:nvPr>
        </p:nvSpPr>
        <p:spPr>
          <a:xfrm>
            <a:off x="323087" y="304800"/>
            <a:ext cx="8462137" cy="2058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8"/>
          <p:cNvSpPr txBox="1">
            <a:spLocks noGrp="1"/>
          </p:cNvSpPr>
          <p:nvPr>
            <p:ph type="body" idx="1"/>
          </p:nvPr>
        </p:nvSpPr>
        <p:spPr>
          <a:xfrm>
            <a:off x="358775" y="3194631"/>
            <a:ext cx="673290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11" name="Google Shape;211;p8"/>
          <p:cNvSpPr txBox="1">
            <a:spLocks noGrp="1"/>
          </p:cNvSpPr>
          <p:nvPr>
            <p:ph type="body" idx="2"/>
          </p:nvPr>
        </p:nvSpPr>
        <p:spPr>
          <a:xfrm>
            <a:off x="358775" y="4623050"/>
            <a:ext cx="673290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37145" y="4682200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8"/>
          <p:cNvSpPr txBox="1">
            <a:spLocks noGrp="1"/>
          </p:cNvSpPr>
          <p:nvPr>
            <p:ph type="body" idx="3"/>
          </p:nvPr>
        </p:nvSpPr>
        <p:spPr>
          <a:xfrm>
            <a:off x="358775" y="2536019"/>
            <a:ext cx="842644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None/>
              <a:defRPr>
                <a:solidFill>
                  <a:srgbClr val="FFFFFF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214" name="Google Shape;214;p8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215" name="Google Shape;215;p8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16" name="Google Shape;216;p8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17" name="Google Shape;217;p8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218" name="Google Shape;218;p8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8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220" name="Google Shape;220;p8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224" name="Google Shape;224;p8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8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8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8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8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8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8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8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8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8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8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8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6">
  <p:cSld name="Обложка 06">
    <p:bg>
      <p:bgPr>
        <a:solidFill>
          <a:schemeClr val="lt1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9"/>
          <p:cNvSpPr txBox="1">
            <a:spLocks noGrp="1"/>
          </p:cNvSpPr>
          <p:nvPr>
            <p:ph type="ctrTitle"/>
          </p:nvPr>
        </p:nvSpPr>
        <p:spPr>
          <a:xfrm>
            <a:off x="316992" y="290286"/>
            <a:ext cx="5908549" cy="99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9"/>
          <p:cNvSpPr txBox="1">
            <a:spLocks noGrp="1"/>
          </p:cNvSpPr>
          <p:nvPr>
            <p:ph type="body" idx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243" name="Google Shape;243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9"/>
          <p:cNvSpPr>
            <a:spLocks noGrp="1"/>
          </p:cNvSpPr>
          <p:nvPr>
            <p:ph type="pic" idx="2"/>
          </p:nvPr>
        </p:nvSpPr>
        <p:spPr>
          <a:xfrm>
            <a:off x="0" y="2573149"/>
            <a:ext cx="6561138" cy="2570351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46" name="Google Shape;246;p9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247" name="Google Shape;247;p9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6782475" y="209550"/>
              <a:ext cx="2152650" cy="215265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p9"/>
          <p:cNvSpPr txBox="1">
            <a:spLocks noGrp="1"/>
          </p:cNvSpPr>
          <p:nvPr>
            <p:ph type="body" idx="3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50" name="Google Shape;250;p9"/>
          <p:cNvSpPr txBox="1">
            <a:spLocks noGrp="1"/>
          </p:cNvSpPr>
          <p:nvPr>
            <p:ph type="body" idx="4"/>
          </p:nvPr>
        </p:nvSpPr>
        <p:spPr>
          <a:xfrm>
            <a:off x="358775" y="1334779"/>
            <a:ext cx="586676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251" name="Google Shape;251;p9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252" name="Google Shape;252;p9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3" name="Google Shape;253;p9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54" name="Google Shape;254;p9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255" name="Google Shape;255;p9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9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257" name="Google Shape;257;p9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258" name="Google Shape;258;p9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259" name="Google Shape;259;p9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270;p9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9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275;p9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ложка 07">
  <p:cSld name="Обложка 07"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0"/>
          <p:cNvSpPr/>
          <p:nvPr/>
        </p:nvSpPr>
        <p:spPr>
          <a:xfrm>
            <a:off x="6573600" y="2571750"/>
            <a:ext cx="2570400" cy="25717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ctrTitle"/>
          </p:nvPr>
        </p:nvSpPr>
        <p:spPr>
          <a:xfrm>
            <a:off x="323088" y="290286"/>
            <a:ext cx="5902453" cy="99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0" i="0" u="non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0"/>
          <p:cNvSpPr txBox="1">
            <a:spLocks noGrp="1"/>
          </p:cNvSpPr>
          <p:nvPr>
            <p:ph type="body" idx="1"/>
          </p:nvPr>
        </p:nvSpPr>
        <p:spPr>
          <a:xfrm>
            <a:off x="358775" y="1958085"/>
            <a:ext cx="5866765" cy="561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200"/>
              <a:buNone/>
              <a:defRPr sz="1200" b="0"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280" name="Google Shape;280;p10"/>
          <p:cNvSpPr txBox="1">
            <a:spLocks noGrp="1"/>
          </p:cNvSpPr>
          <p:nvPr>
            <p:ph type="body" idx="2"/>
          </p:nvPr>
        </p:nvSpPr>
        <p:spPr>
          <a:xfrm>
            <a:off x="358775" y="4511394"/>
            <a:ext cx="2665413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pic>
        <p:nvPicPr>
          <p:cNvPr id="281" name="Google Shape;281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49044" y="4302594"/>
            <a:ext cx="1104679" cy="20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0"/>
          <p:cNvSpPr txBox="1"/>
          <p:nvPr/>
        </p:nvSpPr>
        <p:spPr>
          <a:xfrm>
            <a:off x="7155828" y="4595594"/>
            <a:ext cx="153118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Партнеры для роста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0"/>
          <p:cNvSpPr>
            <a:spLocks noGrp="1"/>
          </p:cNvSpPr>
          <p:nvPr>
            <p:ph type="pic" idx="3"/>
          </p:nvPr>
        </p:nvSpPr>
        <p:spPr>
          <a:xfrm>
            <a:off x="0" y="2573149"/>
            <a:ext cx="6573598" cy="2570351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84" name="Google Shape;284;p10"/>
          <p:cNvGrpSpPr/>
          <p:nvPr/>
        </p:nvGrpSpPr>
        <p:grpSpPr>
          <a:xfrm>
            <a:off x="6573600" y="0"/>
            <a:ext cx="2570400" cy="2571750"/>
            <a:chOff x="6573600" y="0"/>
            <a:chExt cx="2570400" cy="2571750"/>
          </a:xfrm>
        </p:grpSpPr>
        <p:sp>
          <p:nvSpPr>
            <p:cNvPr id="285" name="Google Shape;285;p10"/>
            <p:cNvSpPr/>
            <p:nvPr/>
          </p:nvSpPr>
          <p:spPr>
            <a:xfrm>
              <a:off x="6573600" y="0"/>
              <a:ext cx="2570400" cy="257175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10"/>
            <p:cNvSpPr/>
            <p:nvPr/>
          </p:nvSpPr>
          <p:spPr>
            <a:xfrm>
              <a:off x="6573600" y="0"/>
              <a:ext cx="2570400" cy="2570400"/>
            </a:xfrm>
            <a:custGeom>
              <a:avLst/>
              <a:gdLst/>
              <a:ahLst/>
              <a:cxnLst/>
              <a:rect l="l" t="t" r="r" b="b"/>
              <a:pathLst>
                <a:path w="5132824" h="5144399" extrusionOk="0">
                  <a:moveTo>
                    <a:pt x="0" y="4399953"/>
                  </a:moveTo>
                  <a:lnTo>
                    <a:pt x="505180" y="4891013"/>
                  </a:lnTo>
                  <a:lnTo>
                    <a:pt x="0" y="5144399"/>
                  </a:lnTo>
                  <a:close/>
                  <a:moveTo>
                    <a:pt x="0" y="3421556"/>
                  </a:moveTo>
                  <a:lnTo>
                    <a:pt x="1169120" y="4557997"/>
                  </a:lnTo>
                  <a:lnTo>
                    <a:pt x="811051" y="4737595"/>
                  </a:lnTo>
                  <a:lnTo>
                    <a:pt x="0" y="3943515"/>
                  </a:lnTo>
                  <a:close/>
                  <a:moveTo>
                    <a:pt x="0" y="2443159"/>
                  </a:moveTo>
                  <a:lnTo>
                    <a:pt x="1833059" y="4224981"/>
                  </a:lnTo>
                  <a:lnTo>
                    <a:pt x="1476617" y="4403764"/>
                  </a:lnTo>
                  <a:lnTo>
                    <a:pt x="0" y="2958045"/>
                  </a:lnTo>
                  <a:close/>
                  <a:moveTo>
                    <a:pt x="4116478" y="2061035"/>
                  </a:moveTo>
                  <a:lnTo>
                    <a:pt x="5132824" y="2569899"/>
                  </a:lnTo>
                  <a:lnTo>
                    <a:pt x="4804444" y="2734606"/>
                  </a:lnTo>
                  <a:close/>
                  <a:moveTo>
                    <a:pt x="0" y="1464763"/>
                  </a:moveTo>
                  <a:lnTo>
                    <a:pt x="2496999" y="3891965"/>
                  </a:lnTo>
                  <a:lnTo>
                    <a:pt x="2142183" y="4069932"/>
                  </a:lnTo>
                  <a:lnTo>
                    <a:pt x="0" y="1972575"/>
                  </a:lnTo>
                  <a:close/>
                  <a:moveTo>
                    <a:pt x="2056530" y="1029662"/>
                  </a:moveTo>
                  <a:lnTo>
                    <a:pt x="3119486" y="1561862"/>
                  </a:lnTo>
                  <a:lnTo>
                    <a:pt x="4488817" y="2892917"/>
                  </a:lnTo>
                  <a:lnTo>
                    <a:pt x="4138879" y="3068437"/>
                  </a:lnTo>
                  <a:close/>
                  <a:moveTo>
                    <a:pt x="0" y="486366"/>
                  </a:moveTo>
                  <a:lnTo>
                    <a:pt x="3160939" y="3558949"/>
                  </a:lnTo>
                  <a:lnTo>
                    <a:pt x="2807748" y="3736100"/>
                  </a:lnTo>
                  <a:lnTo>
                    <a:pt x="0" y="987105"/>
                  </a:lnTo>
                  <a:close/>
                  <a:moveTo>
                    <a:pt x="0" y="0"/>
                  </a:moveTo>
                  <a:lnTo>
                    <a:pt x="1043834" y="522626"/>
                  </a:lnTo>
                  <a:lnTo>
                    <a:pt x="3824878" y="3225933"/>
                  </a:lnTo>
                  <a:lnTo>
                    <a:pt x="3473314" y="3402269"/>
                  </a:lnTo>
                  <a:lnTo>
                    <a:pt x="0" y="163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10"/>
          <p:cNvSpPr txBox="1">
            <a:spLocks noGrp="1"/>
          </p:cNvSpPr>
          <p:nvPr>
            <p:ph type="body" idx="4"/>
          </p:nvPr>
        </p:nvSpPr>
        <p:spPr>
          <a:xfrm>
            <a:off x="358775" y="1334779"/>
            <a:ext cx="586676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>
            <a:endParaRPr/>
          </a:p>
        </p:txBody>
      </p:sp>
      <p:grpSp>
        <p:nvGrpSpPr>
          <p:cNvPr id="288" name="Google Shape;288;p10"/>
          <p:cNvGrpSpPr/>
          <p:nvPr/>
        </p:nvGrpSpPr>
        <p:grpSpPr>
          <a:xfrm>
            <a:off x="9101894" y="-42611"/>
            <a:ext cx="2861508" cy="5186113"/>
            <a:chOff x="9101894" y="-42611"/>
            <a:chExt cx="2861508" cy="5186113"/>
          </a:xfrm>
        </p:grpSpPr>
        <p:sp>
          <p:nvSpPr>
            <p:cNvPr id="289" name="Google Shape;289;p10"/>
            <p:cNvSpPr/>
            <p:nvPr/>
          </p:nvSpPr>
          <p:spPr>
            <a:xfrm>
              <a:off x="9181869" y="3"/>
              <a:ext cx="2781533" cy="51434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48000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Рекомендации </a:t>
              </a:r>
              <a:b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1200" b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 оформлению слайдов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Корп.шрифт для презентаций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Arial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ru-RU" sz="800" b="0" i="1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допустимо:</a:t>
              </a: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Arial Narrow)</a:t>
              </a:r>
              <a:endParaRPr/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Заголовок слайда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16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Текст на слайде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10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Примечания – </a:t>
              </a: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ниже 8 пт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266698" marR="0" lvl="4" indent="-88899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на слайде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3 размеров шрифтов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ДИАГРАММЫ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единый стиль оформления диаграмм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шрифты одинакового размера в диаграммах, располагающихся на одном слайде</a:t>
              </a:r>
              <a:endParaRPr/>
            </a:p>
            <a:p>
              <a:pPr marL="266698" marR="0" lvl="1" indent="-79374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На одном слайде – не более 4 диаграмм</a:t>
              </a:r>
              <a:endParaRPr/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ИКОНКИ</a:t>
              </a:r>
              <a:endParaRPr/>
            </a:p>
            <a:p>
              <a:pPr marL="266698" marR="0" lvl="1" indent="-84137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Выбирайте оформление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иконок в едином стиле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ИЗОБРАЖЕНИЯ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Нельзя искажать пропорции</a:t>
              </a:r>
              <a:endParaRPr/>
            </a:p>
            <a:p>
              <a:pPr marL="266698" marR="0" lvl="1" indent="-84137" algn="l" rtl="0"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Рекомендуемое разрешение –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не более 150 пикселей на дюйм</a:t>
              </a: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82561" marR="0" lvl="0" indent="-182561" algn="l" rtl="0">
                <a:lnSpc>
                  <a:spcPct val="100000"/>
                </a:lnSpc>
                <a:spcBef>
                  <a:spcPts val="11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AutoNum type="arabicPeriod"/>
              </a:pPr>
              <a:r>
                <a:rPr lang="ru-RU" sz="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ОБЩИЕ РЕКОМЕНДАЦИИ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Скажите «нет» презентациям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с большим количеством текста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Используйте простые схемы </a:t>
              </a:r>
              <a:b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и графику</a:t>
              </a:r>
              <a:endParaRPr/>
            </a:p>
            <a:p>
              <a:pPr marL="266698" marR="0" lvl="1" indent="-92074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Arial"/>
                <a:buChar char="•"/>
              </a:pPr>
              <a:r>
                <a:rPr lang="ru-RU" sz="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Делайте слайды лаконичными</a:t>
              </a:r>
              <a:endParaRPr/>
            </a:p>
            <a:p>
              <a:pPr marL="572142" marR="0" lvl="1" indent="-131761" algn="l" rtl="0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90" name="Google Shape;290;p10"/>
            <p:cNvCxnSpPr/>
            <p:nvPr/>
          </p:nvCxnSpPr>
          <p:spPr>
            <a:xfrm>
              <a:off x="9753602" y="444502"/>
              <a:ext cx="2051050" cy="0"/>
            </a:xfrm>
            <a:prstGeom prst="straightConnector1">
              <a:avLst/>
            </a:prstGeom>
            <a:solidFill>
              <a:schemeClr val="accen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91" name="Google Shape;291;p10"/>
            <p:cNvGrpSpPr/>
            <p:nvPr/>
          </p:nvGrpSpPr>
          <p:grpSpPr>
            <a:xfrm>
              <a:off x="9101894" y="-42611"/>
              <a:ext cx="671979" cy="5155816"/>
              <a:chOff x="9101894" y="-42611"/>
              <a:chExt cx="671979" cy="5155816"/>
            </a:xfrm>
          </p:grpSpPr>
          <p:sp>
            <p:nvSpPr>
              <p:cNvPr id="292" name="Google Shape;292;p10"/>
              <p:cNvSpPr/>
              <p:nvPr/>
            </p:nvSpPr>
            <p:spPr>
              <a:xfrm>
                <a:off x="9249089" y="154103"/>
                <a:ext cx="377590" cy="436959"/>
              </a:xfrm>
              <a:prstGeom prst="rect">
                <a:avLst/>
              </a:prstGeom>
              <a:solidFill>
                <a:srgbClr val="008C95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149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10"/>
              <p:cNvSpPr/>
              <p:nvPr/>
            </p:nvSpPr>
            <p:spPr>
              <a:xfrm>
                <a:off x="9249089" y="873918"/>
                <a:ext cx="377590" cy="438150"/>
              </a:xfrm>
              <a:prstGeom prst="rect">
                <a:avLst/>
              </a:prstGeom>
              <a:solidFill>
                <a:srgbClr val="D0D0D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208</a:t>
                </a:r>
                <a:endParaRPr/>
              </a:p>
            </p:txBody>
          </p:sp>
          <p:sp>
            <p:nvSpPr>
              <p:cNvPr id="294" name="Google Shape;294;p10"/>
              <p:cNvSpPr/>
              <p:nvPr/>
            </p:nvSpPr>
            <p:spPr>
              <a:xfrm>
                <a:off x="9249089" y="3830254"/>
                <a:ext cx="377590" cy="436960"/>
              </a:xfrm>
              <a:prstGeom prst="rect">
                <a:avLst/>
              </a:prstGeom>
              <a:solidFill>
                <a:srgbClr val="E5F2F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229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242</a:t>
                </a:r>
                <a:endParaRPr/>
              </a:p>
            </p:txBody>
          </p:sp>
          <p:sp>
            <p:nvSpPr>
              <p:cNvPr id="295" name="Google Shape;295;p10"/>
              <p:cNvSpPr/>
              <p:nvPr/>
            </p:nvSpPr>
            <p:spPr>
              <a:xfrm>
                <a:off x="9249089" y="2519364"/>
                <a:ext cx="377590" cy="436959"/>
              </a:xfrm>
              <a:prstGeom prst="rect">
                <a:avLst/>
              </a:prstGeom>
              <a:solidFill>
                <a:srgbClr val="B2D2D8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178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216</a:t>
                </a:r>
                <a:endParaRPr/>
              </a:p>
            </p:txBody>
          </p:sp>
          <p:sp>
            <p:nvSpPr>
              <p:cNvPr id="296" name="Google Shape;296;p10"/>
              <p:cNvSpPr/>
              <p:nvPr/>
            </p:nvSpPr>
            <p:spPr>
              <a:xfrm>
                <a:off x="9249089" y="2956327"/>
                <a:ext cx="377590" cy="436960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297" name="Google Shape;297;p10"/>
              <p:cNvSpPr/>
              <p:nvPr/>
            </p:nvSpPr>
            <p:spPr>
              <a:xfrm>
                <a:off x="9249089" y="3393282"/>
                <a:ext cx="377590" cy="436959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192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/>
              </a:p>
            </p:txBody>
          </p:sp>
          <p:sp>
            <p:nvSpPr>
              <p:cNvPr id="298" name="Google Shape;298;p10"/>
              <p:cNvSpPr/>
              <p:nvPr/>
            </p:nvSpPr>
            <p:spPr>
              <a:xfrm>
                <a:off x="9249089" y="4267214"/>
                <a:ext cx="377590" cy="1692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0,0,0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10"/>
              <p:cNvSpPr/>
              <p:nvPr/>
            </p:nvSpPr>
            <p:spPr>
              <a:xfrm>
                <a:off x="9249091" y="588086"/>
                <a:ext cx="377590" cy="438150"/>
              </a:xfrm>
              <a:prstGeom prst="rect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49</a:t>
                </a:r>
                <a:b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10"/>
              <p:cNvSpPr/>
              <p:nvPr/>
            </p:nvSpPr>
            <p:spPr>
              <a:xfrm>
                <a:off x="9249091" y="1022665"/>
                <a:ext cx="377590" cy="43696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119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226</a:t>
                </a:r>
                <a:b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10"/>
              <p:cNvSpPr/>
              <p:nvPr/>
            </p:nvSpPr>
            <p:spPr>
              <a:xfrm>
                <a:off x="9249091" y="3830257"/>
                <a:ext cx="377590" cy="436960"/>
              </a:xfrm>
              <a:prstGeom prst="rect">
                <a:avLst/>
              </a:prstGeom>
              <a:solidFill>
                <a:srgbClr val="2D3287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45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135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10"/>
              <p:cNvSpPr/>
              <p:nvPr/>
            </p:nvSpPr>
            <p:spPr>
              <a:xfrm>
                <a:off x="9249091" y="1466152"/>
                <a:ext cx="377590" cy="43815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255</a:t>
                </a:r>
                <a:endParaRPr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10"/>
              <p:cNvSpPr/>
              <p:nvPr/>
            </p:nvSpPr>
            <p:spPr>
              <a:xfrm>
                <a:off x="9249091" y="2519364"/>
                <a:ext cx="377590" cy="436959"/>
              </a:xfrm>
              <a:prstGeom prst="rect">
                <a:avLst/>
              </a:prstGeom>
              <a:solidFill>
                <a:srgbClr val="FABE19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190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00667F"/>
                    </a:solidFill>
                    <a:latin typeface="Arial"/>
                    <a:ea typeface="Arial"/>
                    <a:cs typeface="Arial"/>
                    <a:sym typeface="Arial"/>
                  </a:rPr>
                  <a:t>25</a:t>
                </a:r>
                <a:endParaRPr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10"/>
              <p:cNvSpPr/>
              <p:nvPr/>
            </p:nvSpPr>
            <p:spPr>
              <a:xfrm>
                <a:off x="9249091" y="2956327"/>
                <a:ext cx="377590" cy="436960"/>
              </a:xfrm>
              <a:prstGeom prst="rect">
                <a:avLst/>
              </a:prstGeom>
              <a:solidFill>
                <a:srgbClr val="008CFA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10"/>
              <p:cNvSpPr/>
              <p:nvPr/>
            </p:nvSpPr>
            <p:spPr>
              <a:xfrm>
                <a:off x="9249091" y="3393282"/>
                <a:ext cx="377590" cy="436959"/>
              </a:xfrm>
              <a:prstGeom prst="rect">
                <a:avLst/>
              </a:prstGeom>
              <a:solidFill>
                <a:srgbClr val="FA786E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250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110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10"/>
              <p:cNvSpPr/>
              <p:nvPr/>
            </p:nvSpPr>
            <p:spPr>
              <a:xfrm>
                <a:off x="9249091" y="1916373"/>
                <a:ext cx="377590" cy="4381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77900" tIns="38950" rIns="77900" bIns="38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224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78</a:t>
                </a:r>
                <a:b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</a:br>
                <a:r>
                  <a:rPr lang="ru-RU" sz="7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57</a:t>
                </a:r>
                <a:endParaRPr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10"/>
              <p:cNvSpPr txBox="1"/>
              <p:nvPr/>
            </p:nvSpPr>
            <p:spPr>
              <a:xfrm>
                <a:off x="9101894" y="-42611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Основные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10"/>
              <p:cNvSpPr txBox="1"/>
              <p:nvPr/>
            </p:nvSpPr>
            <p:spPr>
              <a:xfrm>
                <a:off x="9101894" y="2320575"/>
                <a:ext cx="671979" cy="2154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Доп.цвета</a:t>
                </a:r>
                <a:endParaRPr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10"/>
              <p:cNvSpPr/>
              <p:nvPr/>
            </p:nvSpPr>
            <p:spPr>
              <a:xfrm>
                <a:off x="9249088" y="4436414"/>
                <a:ext cx="377591" cy="169200"/>
              </a:xfrm>
              <a:prstGeom prst="rect">
                <a:avLst/>
              </a:pr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70%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10"/>
              <p:cNvSpPr/>
              <p:nvPr/>
            </p:nvSpPr>
            <p:spPr>
              <a:xfrm>
                <a:off x="9249087" y="4605611"/>
                <a:ext cx="377593" cy="1692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50%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10"/>
              <p:cNvSpPr/>
              <p:nvPr/>
            </p:nvSpPr>
            <p:spPr>
              <a:xfrm>
                <a:off x="9249088" y="4774808"/>
                <a:ext cx="377591" cy="169200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rPr>
                  <a:t>30%</a:t>
                </a:r>
                <a:endParaRPr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>
                <a:off x="9249087" y="4944005"/>
                <a:ext cx="377593" cy="169200"/>
              </a:xfrm>
              <a:prstGeom prst="rect">
                <a:avLst/>
              </a:prstGeom>
              <a:solidFill>
                <a:srgbClr val="E5E5E5"/>
              </a:solidFill>
              <a:ln w="9525" cap="flat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-RU" sz="6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10%</a:t>
                </a:r>
                <a:endParaRPr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vmlDrawing" Target="../drawings/vmlDrawing1.v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vmlDrawing" Target="../drawings/vmlDrawing3.v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oleObject" Target="../embeddings/oleObject3.bin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38"/>
            </p:custDataLst>
            <p:extLst>
              <p:ext uri="{D42A27DB-BD31-4B8C-83A1-F6EECF244321}">
                <p14:modId xmlns:p14="http://schemas.microsoft.com/office/powerpoint/2010/main" val="29390028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Слайд think-cell" r:id="rId39" imgW="530" imgH="531" progId="TCLayout.ActiveDocument.1">
                  <p:embed/>
                </p:oleObj>
              </mc:Choice>
              <mc:Fallback>
                <p:oleObj name="Слайд think-cell" r:id="rId39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Google Shape;11;p1"/>
          <p:cNvSpPr txBox="1"/>
          <p:nvPr/>
        </p:nvSpPr>
        <p:spPr>
          <a:xfrm>
            <a:off x="395536" y="154103"/>
            <a:ext cx="8497326" cy="527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8C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title"/>
          </p:nvPr>
        </p:nvSpPr>
        <p:spPr>
          <a:xfrm>
            <a:off x="358774" y="339724"/>
            <a:ext cx="8426451" cy="68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sldNum" idx="12"/>
          </p:nvPr>
        </p:nvSpPr>
        <p:spPr>
          <a:xfrm>
            <a:off x="8455753" y="4757635"/>
            <a:ext cx="329472" cy="19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ftr" idx="11"/>
          </p:nvPr>
        </p:nvSpPr>
        <p:spPr>
          <a:xfrm>
            <a:off x="2912248" y="4757635"/>
            <a:ext cx="5311574" cy="19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grpSp>
        <p:nvGrpSpPr>
          <p:cNvPr id="16" name="Google Shape;16;p1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17" name="Google Shape;17;p1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149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208</a:t>
              </a: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229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242</a:t>
              </a: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210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216</a:t>
              </a: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192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0,0,0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b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49</a:t>
              </a:r>
              <a:b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119</a:t>
              </a:r>
              <a:b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226</a:t>
              </a:r>
              <a:b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195</a:t>
              </a:r>
              <a:endParaRPr sz="700" b="0" i="0" u="none" strike="noStrike" cap="none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135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 sz="7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250</a:t>
              </a:r>
              <a:endParaRPr sz="700" b="0" i="0" u="none" strike="noStrike" cap="none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190</a:t>
              </a:r>
              <a:endParaRPr sz="700" b="0" i="0" u="none" strike="noStrike" cap="none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700" b="0" i="0" u="none" strike="noStrike" cap="none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250</a:t>
              </a:r>
              <a:endParaRPr sz="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250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120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110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224</a:t>
              </a:r>
              <a:b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78</a:t>
              </a:r>
              <a:b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57</a:t>
              </a:r>
              <a:endParaRPr sz="7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1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Основные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1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Доп.цвета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b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70%</a:t>
              </a:r>
              <a:endParaRPr sz="600" b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b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50%</a:t>
              </a:r>
              <a:endParaRPr sz="600" b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b="0" u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30%</a:t>
              </a:r>
              <a:endParaRPr sz="600" b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 b="0" u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10%</a:t>
              </a:r>
              <a:endParaRPr sz="600" b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38;p1"/>
          <p:cNvSpPr txBox="1">
            <a:spLocks noGrp="1"/>
          </p:cNvSpPr>
          <p:nvPr>
            <p:ph type="body" idx="1"/>
          </p:nvPr>
        </p:nvSpPr>
        <p:spPr>
          <a:xfrm>
            <a:off x="358775" y="1131888"/>
            <a:ext cx="8426450" cy="3419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708" r:id="rId35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r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3840">
          <p15:clr>
            <a:srgbClr val="F26B43"/>
          </p15:clr>
        </p15:guide>
        <p15:guide id="8" pos="1920">
          <p15:clr>
            <a:srgbClr val="F26B43"/>
          </p15:clr>
        </p15:guide>
        <p15:guide id="9" pos="4800">
          <p15:clr>
            <a:srgbClr val="F26B43"/>
          </p15:clr>
        </p15:guide>
        <p15:guide id="10" pos="960">
          <p15:clr>
            <a:srgbClr val="F26B43"/>
          </p15:clr>
        </p15:guide>
        <p15:guide id="11" pos="2880">
          <p15:clr>
            <a:srgbClr val="F26B43"/>
          </p15:clr>
        </p15:guide>
        <p15:guide id="12" orient="horz" pos="957">
          <p15:clr>
            <a:srgbClr val="F26B43"/>
          </p15:clr>
        </p15:guide>
        <p15:guide id="13" orient="horz" pos="1914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2512026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Слайд think-cell" r:id="rId28" imgW="530" imgH="531" progId="TCLayout.ActiveDocument.1">
                  <p:embed/>
                </p:oleObj>
              </mc:Choice>
              <mc:Fallback>
                <p:oleObj name="Слайд think-cell" r:id="rId28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2" name="Google Shape;1142;p36"/>
          <p:cNvSpPr txBox="1"/>
          <p:nvPr/>
        </p:nvSpPr>
        <p:spPr>
          <a:xfrm>
            <a:off x="395536" y="154103"/>
            <a:ext cx="8497326" cy="527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8C9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36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4" name="Google Shape;1144;p36"/>
          <p:cNvSpPr txBox="1">
            <a:spLocks noGrp="1"/>
          </p:cNvSpPr>
          <p:nvPr>
            <p:ph type="sldNum" idx="12"/>
          </p:nvPr>
        </p:nvSpPr>
        <p:spPr>
          <a:xfrm>
            <a:off x="8466143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45" name="Google Shape;1145;p36"/>
          <p:cNvSpPr txBox="1">
            <a:spLocks noGrp="1"/>
          </p:cNvSpPr>
          <p:nvPr>
            <p:ph type="ftr" idx="11"/>
          </p:nvPr>
        </p:nvSpPr>
        <p:spPr>
          <a:xfrm>
            <a:off x="2916371" y="4755454"/>
            <a:ext cx="5317841" cy="200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147" name="Google Shape;1147;p36"/>
          <p:cNvSpPr txBox="1">
            <a:spLocks noGrp="1"/>
          </p:cNvSpPr>
          <p:nvPr>
            <p:ph type="body" idx="1"/>
          </p:nvPr>
        </p:nvSpPr>
        <p:spPr>
          <a:xfrm>
            <a:off x="358774" y="1145282"/>
            <a:ext cx="8426452" cy="340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6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▪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149" name="Google Shape;1149;p36"/>
          <p:cNvGrpSpPr/>
          <p:nvPr/>
        </p:nvGrpSpPr>
        <p:grpSpPr>
          <a:xfrm>
            <a:off x="9101894" y="-42611"/>
            <a:ext cx="671979" cy="5155816"/>
            <a:chOff x="9101894" y="-42611"/>
            <a:chExt cx="671979" cy="5155816"/>
          </a:xfrm>
        </p:grpSpPr>
        <p:sp>
          <p:nvSpPr>
            <p:cNvPr id="1150" name="Google Shape;1150;p36"/>
            <p:cNvSpPr/>
            <p:nvPr/>
          </p:nvSpPr>
          <p:spPr>
            <a:xfrm>
              <a:off x="9249089" y="154103"/>
              <a:ext cx="377590" cy="436959"/>
            </a:xfrm>
            <a:prstGeom prst="rect">
              <a:avLst/>
            </a:prstGeom>
            <a:solidFill>
              <a:srgbClr val="008C95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149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6"/>
            <p:cNvSpPr/>
            <p:nvPr/>
          </p:nvSpPr>
          <p:spPr>
            <a:xfrm>
              <a:off x="9249089" y="873918"/>
              <a:ext cx="377590" cy="438150"/>
            </a:xfrm>
            <a:prstGeom prst="rect">
              <a:avLst/>
            </a:prstGeom>
            <a:solidFill>
              <a:srgbClr val="D0D0D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208</a:t>
              </a:r>
              <a:endParaRPr/>
            </a:p>
          </p:txBody>
        </p:sp>
        <p:sp>
          <p:nvSpPr>
            <p:cNvPr id="1152" name="Google Shape;1152;p36"/>
            <p:cNvSpPr/>
            <p:nvPr/>
          </p:nvSpPr>
          <p:spPr>
            <a:xfrm>
              <a:off x="9249089" y="3830254"/>
              <a:ext cx="377590" cy="436960"/>
            </a:xfrm>
            <a:prstGeom prst="rect">
              <a:avLst/>
            </a:prstGeom>
            <a:solidFill>
              <a:srgbClr val="E5F2F2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229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242</a:t>
              </a:r>
              <a:endParaRPr/>
            </a:p>
          </p:txBody>
        </p:sp>
        <p:sp>
          <p:nvSpPr>
            <p:cNvPr id="1153" name="Google Shape;1153;p36"/>
            <p:cNvSpPr/>
            <p:nvPr/>
          </p:nvSpPr>
          <p:spPr>
            <a:xfrm>
              <a:off x="9249089" y="2519364"/>
              <a:ext cx="377590" cy="436959"/>
            </a:xfrm>
            <a:prstGeom prst="rect">
              <a:avLst/>
            </a:prstGeom>
            <a:solidFill>
              <a:srgbClr val="B2D2D8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178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210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216</a:t>
              </a:r>
              <a:endParaRPr/>
            </a:p>
          </p:txBody>
        </p:sp>
        <p:sp>
          <p:nvSpPr>
            <p:cNvPr id="1154" name="Google Shape;1154;p36"/>
            <p:cNvSpPr/>
            <p:nvPr/>
          </p:nvSpPr>
          <p:spPr>
            <a:xfrm>
              <a:off x="9249089" y="2956327"/>
              <a:ext cx="377590" cy="43696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192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1155" name="Google Shape;1155;p36"/>
            <p:cNvSpPr/>
            <p:nvPr/>
          </p:nvSpPr>
          <p:spPr>
            <a:xfrm>
              <a:off x="9249089" y="3393282"/>
              <a:ext cx="377590" cy="43695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192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/>
            </a:p>
          </p:txBody>
        </p:sp>
        <p:sp>
          <p:nvSpPr>
            <p:cNvPr id="1156" name="Google Shape;1156;p36"/>
            <p:cNvSpPr/>
            <p:nvPr/>
          </p:nvSpPr>
          <p:spPr>
            <a:xfrm>
              <a:off x="9249089" y="4267214"/>
              <a:ext cx="377590" cy="16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0,0,0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6"/>
            <p:cNvSpPr/>
            <p:nvPr/>
          </p:nvSpPr>
          <p:spPr>
            <a:xfrm>
              <a:off x="9249091" y="588086"/>
              <a:ext cx="377590" cy="438150"/>
            </a:xfrm>
            <a:prstGeom prst="rect">
              <a:avLst/>
            </a:prstGeom>
            <a:solidFill>
              <a:srgbClr val="00313C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b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49</a:t>
              </a:r>
              <a:b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60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6"/>
            <p:cNvSpPr/>
            <p:nvPr/>
          </p:nvSpPr>
          <p:spPr>
            <a:xfrm>
              <a:off x="9249091" y="1022665"/>
              <a:ext cx="377590" cy="43696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119</a:t>
              </a:r>
              <a:b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226</a:t>
              </a:r>
              <a:b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195</a:t>
              </a:r>
              <a:endParaRPr sz="700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6"/>
            <p:cNvSpPr/>
            <p:nvPr/>
          </p:nvSpPr>
          <p:spPr>
            <a:xfrm>
              <a:off x="9249091" y="3830257"/>
              <a:ext cx="377590" cy="436960"/>
            </a:xfrm>
            <a:prstGeom prst="rect">
              <a:avLst/>
            </a:prstGeom>
            <a:solidFill>
              <a:srgbClr val="2D3287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45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50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135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6"/>
            <p:cNvSpPr/>
            <p:nvPr/>
          </p:nvSpPr>
          <p:spPr>
            <a:xfrm>
              <a:off x="9249091" y="1466152"/>
              <a:ext cx="377590" cy="43815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255</a:t>
              </a:r>
              <a:endParaRPr sz="7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6"/>
            <p:cNvSpPr/>
            <p:nvPr/>
          </p:nvSpPr>
          <p:spPr>
            <a:xfrm>
              <a:off x="9249091" y="2519364"/>
              <a:ext cx="377590" cy="436959"/>
            </a:xfrm>
            <a:prstGeom prst="rect">
              <a:avLst/>
            </a:prstGeom>
            <a:solidFill>
              <a:srgbClr val="FABE19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250</a:t>
              </a:r>
              <a:endParaRPr sz="700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190</a:t>
              </a:r>
              <a:endParaRPr sz="700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00667F"/>
                  </a:solidFill>
                  <a:latin typeface="Arial"/>
                  <a:ea typeface="Arial"/>
                  <a:cs typeface="Arial"/>
                  <a:sym typeface="Arial"/>
                </a:rPr>
                <a:t>25</a:t>
              </a:r>
              <a:endParaRPr sz="700">
                <a:solidFill>
                  <a:srgbClr val="00667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6"/>
            <p:cNvSpPr/>
            <p:nvPr/>
          </p:nvSpPr>
          <p:spPr>
            <a:xfrm>
              <a:off x="9249091" y="2956327"/>
              <a:ext cx="377590" cy="436960"/>
            </a:xfrm>
            <a:prstGeom prst="rect">
              <a:avLst/>
            </a:prstGeom>
            <a:solidFill>
              <a:srgbClr val="008CFA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140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250</a:t>
              </a:r>
              <a:endParaRPr sz="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6"/>
            <p:cNvSpPr/>
            <p:nvPr/>
          </p:nvSpPr>
          <p:spPr>
            <a:xfrm>
              <a:off x="9249091" y="3393282"/>
              <a:ext cx="377590" cy="436959"/>
            </a:xfrm>
            <a:prstGeom prst="rect">
              <a:avLst/>
            </a:prstGeom>
            <a:solidFill>
              <a:srgbClr val="FA786E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250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120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110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6"/>
            <p:cNvSpPr/>
            <p:nvPr/>
          </p:nvSpPr>
          <p:spPr>
            <a:xfrm>
              <a:off x="9249091" y="1916373"/>
              <a:ext cx="377590" cy="43815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77900" tIns="38950" rIns="77900" bIns="38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224</a:t>
              </a:r>
              <a:b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78</a:t>
              </a:r>
              <a:b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ru-RU" sz="7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57</a:t>
              </a:r>
              <a:endParaRPr sz="7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6"/>
            <p:cNvSpPr txBox="1"/>
            <p:nvPr/>
          </p:nvSpPr>
          <p:spPr>
            <a:xfrm>
              <a:off x="9101894" y="-42611"/>
              <a:ext cx="6719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Основные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6"/>
            <p:cNvSpPr txBox="1"/>
            <p:nvPr/>
          </p:nvSpPr>
          <p:spPr>
            <a:xfrm>
              <a:off x="9101894" y="2320575"/>
              <a:ext cx="671979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Доп.цвета</a:t>
              </a:r>
              <a:endParaRPr sz="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6"/>
            <p:cNvSpPr/>
            <p:nvPr/>
          </p:nvSpPr>
          <p:spPr>
            <a:xfrm>
              <a:off x="9249088" y="4436414"/>
              <a:ext cx="377591" cy="169200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70%</a:t>
              </a:r>
              <a:endPara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6"/>
            <p:cNvSpPr/>
            <p:nvPr/>
          </p:nvSpPr>
          <p:spPr>
            <a:xfrm>
              <a:off x="9249087" y="4605611"/>
              <a:ext cx="377593" cy="169200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50%</a:t>
              </a:r>
              <a:endPara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6"/>
            <p:cNvSpPr/>
            <p:nvPr/>
          </p:nvSpPr>
          <p:spPr>
            <a:xfrm>
              <a:off x="9249088" y="4774808"/>
              <a:ext cx="377591" cy="169200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30%</a:t>
              </a:r>
              <a:endParaRPr sz="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6"/>
            <p:cNvSpPr/>
            <p:nvPr/>
          </p:nvSpPr>
          <p:spPr>
            <a:xfrm>
              <a:off x="9249087" y="4944005"/>
              <a:ext cx="377593" cy="169200"/>
            </a:xfrm>
            <a:prstGeom prst="rect">
              <a:avLst/>
            </a:prstGeom>
            <a:solidFill>
              <a:srgbClr val="E5E5E5"/>
            </a:solidFill>
            <a:ln w="9525" cap="flat" cmpd="sng">
              <a:solidFill>
                <a:srgbClr val="B2B2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10%</a:t>
              </a:r>
              <a:endParaRPr sz="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</p:sldLayoutIdLst>
  <p:transition spd="slow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4">
          <p15:clr>
            <a:srgbClr val="F26B43"/>
          </p15:clr>
        </p15:guide>
        <p15:guide id="2" pos="226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34">
          <p15:clr>
            <a:srgbClr val="F26B43"/>
          </p15:clr>
        </p15:guide>
        <p15:guide id="5" orient="horz" pos="645">
          <p15:clr>
            <a:srgbClr val="F26B43"/>
          </p15:clr>
        </p15:guide>
        <p15:guide id="6" orient="horz" pos="713">
          <p15:clr>
            <a:srgbClr val="F26B43"/>
          </p15:clr>
        </p15:guide>
        <p15:guide id="7" pos="4800">
          <p15:clr>
            <a:srgbClr val="F26B43"/>
          </p15:clr>
        </p15:guide>
        <p15:guide id="8" orient="horz" pos="1915">
          <p15:clr>
            <a:srgbClr val="F26B43"/>
          </p15:clr>
        </p15:guide>
        <p15:guide id="9" pos="3840">
          <p15:clr>
            <a:srgbClr val="F26B43"/>
          </p15:clr>
        </p15:guide>
        <p15:guide id="10" pos="960">
          <p15:clr>
            <a:srgbClr val="F26B43"/>
          </p15:clr>
        </p15:guide>
        <p15:guide id="11" pos="1920">
          <p15:clr>
            <a:srgbClr val="F26B43"/>
          </p15:clr>
        </p15:guide>
        <p15:guide id="12" pos="2880">
          <p15:clr>
            <a:srgbClr val="F26B43"/>
          </p15:clr>
        </p15:guide>
        <p15:guide id="13" orient="horz" pos="962">
          <p15:clr>
            <a:srgbClr val="F26B43"/>
          </p15:clr>
        </p15:guide>
        <p15:guide id="14" orient="horz" pos="162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tags" Target="../tags/tag9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tags" Target="../tags/tag1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openxmlformats.org/officeDocument/2006/relationships/tags" Target="../tags/tag14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5.jpeg"/><Relationship Id="rId2" Type="http://schemas.openxmlformats.org/officeDocument/2006/relationships/tags" Target="../tags/tag1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4.bin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9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5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0.jpg"/><Relationship Id="rId2" Type="http://schemas.openxmlformats.org/officeDocument/2006/relationships/tags" Target="../tags/tag17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6.bin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3.png"/><Relationship Id="rId2" Type="http://schemas.openxmlformats.org/officeDocument/2006/relationships/tags" Target="../tags/tag18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7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5.png"/><Relationship Id="rId2" Type="http://schemas.openxmlformats.org/officeDocument/2006/relationships/tags" Target="../tags/tag19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8.bin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46.png"/><Relationship Id="rId2" Type="http://schemas.openxmlformats.org/officeDocument/2006/relationships/tags" Target="../tags/tag20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11" Type="http://schemas.openxmlformats.org/officeDocument/2006/relationships/image" Target="../media/image50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9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1.png"/><Relationship Id="rId2" Type="http://schemas.openxmlformats.org/officeDocument/2006/relationships/tags" Target="../tags/tag2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4.jpeg"/><Relationship Id="rId2" Type="http://schemas.openxmlformats.org/officeDocument/2006/relationships/tags" Target="../tags/tag2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7.png"/><Relationship Id="rId2" Type="http://schemas.openxmlformats.org/officeDocument/2006/relationships/tags" Target="../tags/tag2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2.bin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59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2.png"/><Relationship Id="rId2" Type="http://schemas.openxmlformats.org/officeDocument/2006/relationships/tags" Target="../tags/tag25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4.bin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5.jpeg"/><Relationship Id="rId2" Type="http://schemas.openxmlformats.org/officeDocument/2006/relationships/tags" Target="../tags/tag26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5.bin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7.bin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7.jpg"/><Relationship Id="rId2" Type="http://schemas.openxmlformats.org/officeDocument/2006/relationships/tags" Target="../tags/tag29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8.bin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tags" Target="../tags/tag30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emf"/><Relationship Id="rId11" Type="http://schemas.openxmlformats.org/officeDocument/2006/relationships/image" Target="../media/image72.png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1.jpg"/><Relationship Id="rId4" Type="http://schemas.openxmlformats.org/officeDocument/2006/relationships/notesSlide" Target="../notesSlides/notesSlide39.xml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11" Type="http://schemas.openxmlformats.org/officeDocument/2006/relationships/image" Target="../media/image17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0.png"/><Relationship Id="rId2" Type="http://schemas.openxmlformats.org/officeDocument/2006/relationships/tags" Target="../tags/tag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tags" Target="../tags/tag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61"/>
          <p:cNvSpPr>
            <a:spLocks noGrp="1"/>
          </p:cNvSpPr>
          <p:nvPr>
            <p:ph type="pic" idx="2"/>
          </p:nvPr>
        </p:nvSpPr>
        <p:spPr>
          <a:xfrm>
            <a:off x="0" y="1"/>
            <a:ext cx="6573598" cy="5143500"/>
          </a:xfrm>
          <a:prstGeom prst="rect">
            <a:avLst/>
          </a:prstGeom>
          <a:solidFill>
            <a:schemeClr val="dk2"/>
          </a:solidFill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1349" name="Google Shape;1349;p61"/>
          <p:cNvPicPr preferRelativeResize="0"/>
          <p:nvPr/>
        </p:nvPicPr>
        <p:blipFill rotWithShape="1">
          <a:blip r:embed="rId3">
            <a:alphaModFix/>
          </a:blip>
          <a:srcRect l="14755"/>
          <a:stretch/>
        </p:blipFill>
        <p:spPr>
          <a:xfrm>
            <a:off x="0" y="0"/>
            <a:ext cx="65736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0" name="Google Shape;1350;p61"/>
          <p:cNvSpPr/>
          <p:nvPr/>
        </p:nvSpPr>
        <p:spPr>
          <a:xfrm>
            <a:off x="0" y="246490"/>
            <a:ext cx="6573598" cy="4897010"/>
          </a:xfrm>
          <a:prstGeom prst="rect">
            <a:avLst/>
          </a:prstGeom>
          <a:gradFill>
            <a:gsLst>
              <a:gs pos="0">
                <a:srgbClr val="ECFFFF">
                  <a:alpha val="0"/>
                </a:srgbClr>
              </a:gs>
              <a:gs pos="14000">
                <a:srgbClr val="ECFFFF">
                  <a:alpha val="0"/>
                </a:srgbClr>
              </a:gs>
              <a:gs pos="61000">
                <a:srgbClr val="000000">
                  <a:alpha val="42352"/>
                </a:srgbClr>
              </a:gs>
              <a:gs pos="85000">
                <a:srgbClr val="00313C">
                  <a:alpha val="85490"/>
                </a:srgbClr>
              </a:gs>
              <a:gs pos="100000">
                <a:srgbClr val="00313C">
                  <a:alpha val="8549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p61"/>
          <p:cNvSpPr txBox="1">
            <a:spLocks noGrp="1"/>
          </p:cNvSpPr>
          <p:nvPr>
            <p:ph type="ctrTitle"/>
          </p:nvPr>
        </p:nvSpPr>
        <p:spPr>
          <a:xfrm>
            <a:off x="323088" y="2845181"/>
            <a:ext cx="5902452" cy="1706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ru-RU" sz="3600" b="1">
                <a:solidFill>
                  <a:schemeClr val="lt1"/>
                </a:solidFill>
              </a:rPr>
              <a:t>РАДИАЦИОННАЯ СТЕРИЛИЗАЦИЯ </a:t>
            </a:r>
            <a:r>
              <a:rPr lang="ru-RU" sz="3600">
                <a:solidFill>
                  <a:schemeClr val="lt1"/>
                </a:solidFill>
              </a:rPr>
              <a:t>МЕДИЦИНСКИХ ИЗДЕЛИЙ</a:t>
            </a:r>
            <a:endParaRPr sz="3600">
              <a:solidFill>
                <a:schemeClr val="lt1"/>
              </a:solidFill>
            </a:endParaRPr>
          </a:p>
        </p:txBody>
      </p:sp>
      <p:sp>
        <p:nvSpPr>
          <p:cNvPr id="1352" name="Google Shape;1352;p61"/>
          <p:cNvSpPr txBox="1">
            <a:spLocks noGrp="1"/>
          </p:cNvSpPr>
          <p:nvPr>
            <p:ph type="body" idx="3"/>
          </p:nvPr>
        </p:nvSpPr>
        <p:spPr>
          <a:xfrm>
            <a:off x="358775" y="4651677"/>
            <a:ext cx="5866765" cy="345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ru-RU" dirty="0"/>
              <a:t>Май</a:t>
            </a:r>
            <a:endParaRPr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000"/>
              <a:buNone/>
            </a:pPr>
            <a:r>
              <a:rPr lang="ru-RU" dirty="0"/>
              <a:t>2023</a:t>
            </a:r>
            <a:endParaRPr dirty="0"/>
          </a:p>
        </p:txBody>
      </p:sp>
      <p:sp>
        <p:nvSpPr>
          <p:cNvPr id="1353" name="Google Shape;1353;p61"/>
          <p:cNvSpPr txBox="1"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ru-RU"/>
              <a:t>1</a:t>
            </a:fld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60493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" name="Google Shape;1495;p6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Воздействие ионизирующего излучения </a:t>
            </a:r>
            <a:br>
              <a:rPr lang="ru-RU" dirty="0" smtClean="0"/>
            </a:br>
            <a:r>
              <a:rPr lang="ru-RU" dirty="0" smtClean="0">
                <a:solidFill>
                  <a:schemeClr val="accent6"/>
                </a:solidFill>
              </a:rPr>
              <a:t>на полимерные материалы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506" name="Google Shape;1506;p69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496" name="Google Shape;1496;p6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10</a:t>
            </a:fld>
            <a:endParaRPr lang="ru-RU"/>
          </a:p>
        </p:txBody>
      </p:sp>
      <p:sp>
        <p:nvSpPr>
          <p:cNvPr id="1497" name="Google Shape;1497;p69"/>
          <p:cNvSpPr/>
          <p:nvPr/>
        </p:nvSpPr>
        <p:spPr>
          <a:xfrm>
            <a:off x="297635" y="1823583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8" name="Google Shape;1498;p69"/>
          <p:cNvSpPr/>
          <p:nvPr/>
        </p:nvSpPr>
        <p:spPr>
          <a:xfrm>
            <a:off x="3229265" y="1823583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69"/>
          <p:cNvSpPr/>
          <p:nvPr/>
        </p:nvSpPr>
        <p:spPr>
          <a:xfrm>
            <a:off x="6234541" y="1823583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0" name="Google Shape;1500;p69"/>
          <p:cNvSpPr/>
          <p:nvPr/>
        </p:nvSpPr>
        <p:spPr>
          <a:xfrm>
            <a:off x="358774" y="1856311"/>
            <a:ext cx="2584733" cy="2723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Сшивка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Сшивкой полимеров называют физический процесс, который модифицирует внутреннюю молекулярную структуру материала без изменения химического состава вещества. 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Сшивка используется при модифицировании полиолефиновой (преимущественно полиэтиленовой и поливинилхлоридной) изоляции кабелей и проводов, изготовление упрочненных и термоусаживающихся пленок, трубок, производстве пенополиэтилена, вулканизации эластомеров и изделий из них (компонентов шин, каучуков с целью изготовления на их основе термостойких электроизоляционных лент и др.).</a:t>
            </a:r>
            <a:endParaRPr/>
          </a:p>
        </p:txBody>
      </p:sp>
      <p:sp>
        <p:nvSpPr>
          <p:cNvPr id="1501" name="Google Shape;1501;p69"/>
          <p:cNvSpPr txBox="1"/>
          <p:nvPr/>
        </p:nvSpPr>
        <p:spPr>
          <a:xfrm>
            <a:off x="3288031" y="1856311"/>
            <a:ext cx="2601986" cy="1338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Деградация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Деградация - реакция, протекающая с разрывом связей основной молекулярной цепи и приводящая к снижению молекулярной массы полимера без изменения химического состава.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Разорванные связи, как правило, окисляются</a:t>
            </a:r>
            <a:endParaRPr/>
          </a:p>
        </p:txBody>
      </p:sp>
      <p:sp>
        <p:nvSpPr>
          <p:cNvPr id="1502" name="Google Shape;1502;p69"/>
          <p:cNvSpPr txBox="1"/>
          <p:nvPr/>
        </p:nvSpPr>
        <p:spPr>
          <a:xfrm>
            <a:off x="6303177" y="1856311"/>
            <a:ext cx="2609450" cy="1915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Прививка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Прививка к основной цепи полимера боковых ветвей, природа которых может быть или близка к природе основной цепи или сильно от нее отличаться. Свойства привитых сополимеров в известной мере определяются свойствами полимеров, образующих основную цепь и боковые ветви, но в то же время в привитых сополимерах обнаруживаются свойства, которыми ни один из образующих его полимеров не обладает.</a:t>
            </a:r>
            <a:endParaRPr/>
          </a:p>
        </p:txBody>
      </p:sp>
      <p:pic>
        <p:nvPicPr>
          <p:cNvPr id="1503" name="Google Shape;1503;p69"/>
          <p:cNvPicPr preferRelativeResize="0"/>
          <p:nvPr/>
        </p:nvPicPr>
        <p:blipFill rotWithShape="1">
          <a:blip r:embed="rId7">
            <a:alphaModFix/>
          </a:blip>
          <a:srcRect t="7492" r="4242" b="76915"/>
          <a:stretch/>
        </p:blipFill>
        <p:spPr>
          <a:xfrm>
            <a:off x="226527" y="913273"/>
            <a:ext cx="2727140" cy="88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Google Shape;1504;p69"/>
          <p:cNvPicPr preferRelativeResize="0"/>
          <p:nvPr/>
        </p:nvPicPr>
        <p:blipFill rotWithShape="1">
          <a:blip r:embed="rId7">
            <a:alphaModFix/>
          </a:blip>
          <a:srcRect t="38814" r="4242" b="44788"/>
          <a:stretch/>
        </p:blipFill>
        <p:spPr>
          <a:xfrm>
            <a:off x="3288031" y="989791"/>
            <a:ext cx="2208153" cy="754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Google Shape;1505;p69"/>
          <p:cNvPicPr preferRelativeResize="0"/>
          <p:nvPr/>
        </p:nvPicPr>
        <p:blipFill rotWithShape="1">
          <a:blip r:embed="rId7">
            <a:alphaModFix/>
          </a:blip>
          <a:srcRect t="72406" r="2467" b="12000"/>
          <a:stretch/>
        </p:blipFill>
        <p:spPr>
          <a:xfrm>
            <a:off x="6175775" y="964737"/>
            <a:ext cx="2524395" cy="804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61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00" cy="6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8C95"/>
              </a:buClr>
              <a:buSzPts val="1400"/>
              <a:buFont typeface="Arial"/>
              <a:buNone/>
            </a:pPr>
            <a:r>
              <a:rPr lang="ru-RU"/>
              <a:t>Радиационная стойкость </a:t>
            </a:r>
            <a:r>
              <a:rPr lang="ru-RU">
                <a:solidFill>
                  <a:schemeClr val="accent6"/>
                </a:solidFill>
              </a:rPr>
              <a:t>полимеров медицинского назначения</a:t>
            </a:r>
            <a:endParaRPr/>
          </a:p>
        </p:txBody>
      </p:sp>
      <p:sp>
        <p:nvSpPr>
          <p:cNvPr id="1349" name="Google Shape;1349;p61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200" cy="1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Arial"/>
              <a:buNone/>
            </a:pPr>
            <a:fld id="{00000000-1234-1234-1234-123412341234}" type="slidenum">
              <a:rPr lang="ru-RU"/>
              <a:t>11</a:t>
            </a:fld>
            <a:endParaRPr/>
          </a:p>
        </p:txBody>
      </p:sp>
      <p:graphicFrame>
        <p:nvGraphicFramePr>
          <p:cNvPr id="1350" name="Google Shape;1350;p61"/>
          <p:cNvGraphicFramePr/>
          <p:nvPr/>
        </p:nvGraphicFramePr>
        <p:xfrm>
          <a:off x="365125" y="683818"/>
          <a:ext cx="8460000" cy="3330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Материал</a:t>
                      </a:r>
                      <a:endParaRPr sz="1000" b="1" u="none" strike="noStrike" cap="none"/>
                    </a:p>
                  </a:txBody>
                  <a:tcPr marL="0" marR="0" marT="0" marB="3600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Допустимый уровень*</a:t>
                      </a:r>
                      <a:endParaRPr sz="1000" b="1" u="none" strike="noStrike" cap="none"/>
                    </a:p>
                  </a:txBody>
                  <a:tcPr marL="0" marR="0" marT="0" marB="3600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Комментарий</a:t>
                      </a:r>
                      <a:endParaRPr sz="1000" b="1" u="none" strike="noStrike" cap="none"/>
                    </a:p>
                  </a:txBody>
                  <a:tcPr marL="0" marR="0" marT="0" marB="3600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350">
                <a:tc gridSpan="3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Термопласты</a:t>
                      </a:r>
                      <a:endParaRPr sz="1000" b="1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Акрилонитрил/бутадиен/стирол (АБС)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Защищено структурой бензольного кольца. Необходимо избегать высоких доз на ударопрочных материалах.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6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Ароматические полиэфиры (ПЭТ, ПЭТГ)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Очень стабилен, сохраняет прекрасную прозрачность. Рекомендуется для коннекторов Луер.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Бумага, картон, целлюлозные волокна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100-200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800" b="1" u="none" strike="noStrike" cap="none"/>
                        <a:t>Фторполимеры</a:t>
                      </a:r>
                      <a:endParaRPr sz="800" b="1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Тетрафторэтилен (ПТФЭ)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5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Выделяет газообразный фтор, распадается на порошок. Необходимо избегать использования.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Полихлортрифторэтилен (ECTFE)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200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Поливинилиденфторид (ПВДФ)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Этилен-тетрафторэтилен (ЭТФЭ)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Фторированный этиленпропилен (ФЭП)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50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Необходимо избегать использования.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800" b="1" u="none" strike="noStrike" cap="none"/>
                        <a:t>Полиакрилы</a:t>
                      </a:r>
                      <a:endParaRPr sz="800" b="1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Полиметилметакрилат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Желтеют при 20-40 кГр; ясность частично восстанавливается при старении.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Полиакрилонитрил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Желтеют при 20-40 кГр.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Полиакрилат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Желтеют при 20-40 кГр.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4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Полицианоакрилат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200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Адгезивы функционируют при 100 кГр с деградацией свойств менее 30%.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800" b="1" u="none" strike="noStrike" cap="none"/>
                        <a:t>Полиамиды </a:t>
                      </a:r>
                      <a:br>
                        <a:rPr lang="ru-RU" sz="800" b="1" u="none" strike="noStrike" cap="none"/>
                      </a:br>
                      <a:r>
                        <a:rPr lang="ru-RU" sz="800" u="none" strike="noStrike" cap="none"/>
                        <a:t>PA-6, PA-66, PA-12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250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Обесцвечивается. Необходимо избегать тонких пленок и волокон. Необходима сушка перед формованием.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378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800" u="none" strike="noStrike" cap="none"/>
                        <a:t>Поликарбонат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1000 кГр</a:t>
                      </a:r>
                      <a:endParaRPr sz="800" u="none" strike="noStrike" cap="none"/>
                    </a:p>
                  </a:txBody>
                  <a:tcPr marL="0" marR="21600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Обесцвечивается, прозрачность восстанавливается при старении. </a:t>
                      </a:r>
                      <a:r>
                        <a:rPr lang="ru-RU" sz="800" u="none" strike="noStrike" cap="none">
                          <a:solidFill>
                            <a:schemeClr val="accent5"/>
                          </a:solidFill>
                        </a:rPr>
                        <a:t>Необходима сушка </a:t>
                      </a:r>
                      <a:r>
                        <a:rPr lang="ru-RU" sz="800" u="none" strike="noStrike" cap="none"/>
                        <a:t>перед формованием.</a:t>
                      </a:r>
                      <a:endParaRPr sz="800" u="none" strike="noStrike" cap="none"/>
                    </a:p>
                  </a:txBody>
                  <a:tcPr marL="0" marR="0" marT="0" marB="0" anchor="ctr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351" name="Google Shape;1351;p61"/>
          <p:cNvSpPr txBox="1"/>
          <p:nvPr/>
        </p:nvSpPr>
        <p:spPr>
          <a:xfrm>
            <a:off x="358763" y="4368594"/>
            <a:ext cx="59400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*Уровень облучения, приводящий к незначительному изменению механических свойств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515;p70"/>
          <p:cNvSpPr txBox="1">
            <a:spLocks/>
          </p:cNvSpPr>
          <p:nvPr/>
        </p:nvSpPr>
        <p:spPr>
          <a:xfrm>
            <a:off x="2894399" y="4755454"/>
            <a:ext cx="53178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mtClean="0"/>
              <a:t>Радиационная стерилизация медицинских изделий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208211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62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Радиационная стойкость </a:t>
            </a:r>
            <a:r>
              <a:rPr lang="ru-RU">
                <a:solidFill>
                  <a:schemeClr val="accent6"/>
                </a:solidFill>
              </a:rPr>
              <a:t>полимеров медицинского назначения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1360" name="Google Shape;1360;p62"/>
          <p:cNvSpPr txBox="1">
            <a:spLocks noGrp="1"/>
          </p:cNvSpPr>
          <p:nvPr>
            <p:ph type="sldNum" idx="12"/>
          </p:nvPr>
        </p:nvSpPr>
        <p:spPr>
          <a:xfrm>
            <a:off x="362888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12</a:t>
            </a:fld>
            <a:endParaRPr/>
          </a:p>
        </p:txBody>
      </p:sp>
      <p:sp>
        <p:nvSpPr>
          <p:cNvPr id="1361" name="Google Shape;1361;p62"/>
          <p:cNvSpPr txBox="1"/>
          <p:nvPr/>
        </p:nvSpPr>
        <p:spPr>
          <a:xfrm>
            <a:off x="235238" y="4451032"/>
            <a:ext cx="5940000" cy="2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800"/>
              <a:buFont typeface="Arial"/>
              <a:buNone/>
            </a:pPr>
            <a:r>
              <a:rPr lang="ru-RU" sz="8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*Уровень облучения, приводящий к незначительному изменению механических свойств</a:t>
            </a:r>
            <a:endParaRPr sz="8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362" name="Google Shape;1362;p62"/>
          <p:cNvGraphicFramePr/>
          <p:nvPr/>
        </p:nvGraphicFramePr>
        <p:xfrm>
          <a:off x="235238" y="766125"/>
          <a:ext cx="8825925" cy="360311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09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1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Материал</a:t>
                      </a:r>
                      <a:endParaRPr sz="1000" b="1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Допустимый уровень*</a:t>
                      </a:r>
                      <a:endParaRPr sz="1000" b="1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Комментарий</a:t>
                      </a:r>
                      <a:endParaRPr sz="1000" b="1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Полистирол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Все стиролы стабилизированы структурой бензольного кольца.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Полиуретан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Отличная прозрачность и химическая стойкость к растрескиванию под напряжением. Сушка необходима.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Поливинилхлорид (ПВХ)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Желтеет, можно тонировать для коррекции цвета.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0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Поливинилиденхлорид (ПВДХ)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Желтеет, выделяет HCl.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Стирол/акрилонитрил (САН)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Желтеет при 40 кГр.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 grid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1"/>
                        <a:t>Полиолефины</a:t>
                      </a:r>
                      <a:endParaRPr sz="900" b="1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7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/>
                        <a:t>Полиэтилен</a:t>
                      </a:r>
                      <a:endParaRPr sz="800" b="1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(LDPE, LLDPE, HDPE, UHMPE, UHMWPE)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Сшивается: набирает прочность, теряет в удлинении. </a:t>
                      </a:r>
                      <a:endParaRPr sz="800"/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Весь полиэтилен радиационно стабилен, низкая плотность наиболее устойчива.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/>
                        <a:t>Полипропилен</a:t>
                      </a:r>
                      <a:endParaRPr sz="800" b="1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Гомополимер стабилизированный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45-100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Подвержен охрупчиванию.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Рандом, блок полипропилен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50-75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Более стабилен, чем гомополимер.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Гомополимер не стабилизированный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20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Необходимо избегать использования нестабилизированного полипропилена.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3F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00000">
                <a:tc gridSpan="3"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/>
                        <a:t>Эластомеры</a:t>
                      </a:r>
                      <a:endParaRPr sz="1000" b="1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F9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2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Бутилкаучук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50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Избегайте многократной стерилизации.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Этилен-пропилен-диеновый каучук (EPDM)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100-200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Сшивается, слегка желтеет.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25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Фторэластомер 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50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Избегайте многократной стерилизации.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Натуральный каучук (изопрен)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Очень стабилен с системами отверждения серы или смолы.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Бутадиен-нитрильный каучук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200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Избегайте многократной стерилизации.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Полиакрил 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50-200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Избегайте многократной стерилизации.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Полихлоропрен (неопрен)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200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Избегайте многократной стерилизации.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Силикон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50-100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Плотность поперечных связей увеличивается больше в пероксидных системах, чем в платиновых.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000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Стирол-бутадиен-стирольные каучуки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100 кГр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/>
                        <a:t>Избегайте многократной стерилизации.</a:t>
                      </a:r>
                      <a:endParaRPr sz="800"/>
                    </a:p>
                  </a:txBody>
                  <a:tcPr marL="0" marR="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7" name="Google Shape;1522;p71"/>
          <p:cNvSpPr txBox="1">
            <a:spLocks noGrp="1"/>
          </p:cNvSpPr>
          <p:nvPr>
            <p:ph type="ftr" idx="11"/>
          </p:nvPr>
        </p:nvSpPr>
        <p:spPr>
          <a:xfrm>
            <a:off x="2894399" y="4755454"/>
            <a:ext cx="5317841" cy="200732"/>
          </a:xfrm>
        </p:spPr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</p:spTree>
    <p:extLst>
      <p:ext uri="{BB962C8B-B14F-4D97-AF65-F5344CB8AC3E}">
        <p14:creationId xmlns:p14="http://schemas.microsoft.com/office/powerpoint/2010/main" val="3104586142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935819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0" name="Google Shape;1530;p7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Марки </a:t>
            </a:r>
            <a:r>
              <a:rPr lang="ru-RU" dirty="0" err="1" smtClean="0"/>
              <a:t>СИБУРа</a:t>
            </a:r>
            <a:r>
              <a:rPr lang="ru-RU" dirty="0" smtClean="0"/>
              <a:t>, </a:t>
            </a:r>
            <a:r>
              <a:rPr lang="ru-RU" dirty="0" smtClean="0">
                <a:solidFill>
                  <a:schemeClr val="accent6"/>
                </a:solidFill>
              </a:rPr>
              <a:t>совместимые</a:t>
            </a:r>
            <a:r>
              <a:rPr lang="ru-RU" dirty="0" smtClean="0"/>
              <a:t> с радиационной стерилизацией</a:t>
            </a:r>
            <a:endParaRPr lang="ru-RU" dirty="0"/>
          </a:p>
        </p:txBody>
      </p:sp>
      <p:sp>
        <p:nvSpPr>
          <p:cNvPr id="1533" name="Google Shape;1533;p72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531" name="Google Shape;1531;p7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13</a:t>
            </a:fld>
            <a:endParaRPr lang="ru-RU"/>
          </a:p>
        </p:txBody>
      </p:sp>
      <p:graphicFrame>
        <p:nvGraphicFramePr>
          <p:cNvPr id="1532" name="Google Shape;1532;p72"/>
          <p:cNvGraphicFramePr/>
          <p:nvPr>
            <p:extLst>
              <p:ext uri="{D42A27DB-BD31-4B8C-83A1-F6EECF244321}">
                <p14:modId xmlns:p14="http://schemas.microsoft.com/office/powerpoint/2010/main" val="1226972134"/>
              </p:ext>
            </p:extLst>
          </p:nvPr>
        </p:nvGraphicFramePr>
        <p:xfrm>
          <a:off x="358774" y="713322"/>
          <a:ext cx="8426400" cy="3854050"/>
        </p:xfrm>
        <a:graphic>
          <a:graphicData uri="http://schemas.openxmlformats.org/drawingml/2006/table">
            <a:tbl>
              <a:tblPr firstRow="1" bandRow="1">
                <a:noFill/>
                <a:tableStyleId>{36C9B198-DAAD-4278-9EEB-D73AD9A70B22}</a:tableStyleId>
              </a:tblPr>
              <a:tblGrid>
                <a:gridCol w="210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6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3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u="none" strike="noStrike" cap="none"/>
                        <a:t>Марка</a:t>
                      </a:r>
                      <a:endParaRPr sz="10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Старое название</a:t>
                      </a:r>
                      <a:endParaRPr sz="10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Примеры мед.изделий</a:t>
                      </a:r>
                      <a:endParaRPr sz="10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Max доза в изделии при стерилизации, кГр</a:t>
                      </a:r>
                      <a:endParaRPr sz="1000"/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8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 smtClean="0"/>
                        <a:t>ПЭНП:</a:t>
                      </a: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smtClean="0"/>
                        <a:t>10803-020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11503-070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15813-020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smtClean="0"/>
                        <a:t>15803-020</a:t>
                      </a:r>
                      <a:endParaRPr lang="en-US" sz="1000" dirty="0" smtClean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 smtClean="0"/>
                        <a:t>ЛПЭНП: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0" i="0" u="none" strike="noStrike" cap="none" dirty="0" smtClean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PE LL30203 FH</a:t>
                      </a: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ru-RU" sz="1000" dirty="0" smtClean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smtClean="0"/>
                        <a:t>PE5118QM</a:t>
                      </a:r>
                      <a:endParaRPr lang="en-US" sz="1000" dirty="0" smtClean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Плёнка для упаковки </a:t>
                      </a:r>
                      <a:r>
                        <a:rPr lang="ru-RU" sz="1000" dirty="0" err="1"/>
                        <a:t>мед.изделий</a:t>
                      </a:r>
                      <a:r>
                        <a:rPr lang="ru-RU" sz="1000" dirty="0"/>
                        <a:t>,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колпачки для диализаторов</a:t>
                      </a:r>
                      <a:endParaRPr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Бутыли, флаконы.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70</a:t>
                      </a:r>
                      <a:endParaRPr sz="10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6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 smtClean="0"/>
                        <a:t>ПЭВП:</a:t>
                      </a:r>
                      <a:endParaRPr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HD45552IM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HD85610IM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smtClean="0"/>
                        <a:t>HD07580SB</a:t>
                      </a:r>
                      <a:endParaRPr sz="1000" b="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ПЭ2НТ21-13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ПЭ2НТ22-12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ПЭ2НТ76-17</a:t>
                      </a:r>
                      <a:endParaRPr sz="10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 smtClean="0"/>
                        <a:t>Банки</a:t>
                      </a:r>
                      <a:r>
                        <a:rPr lang="ru-RU" sz="1000" dirty="0"/>
                        <a:t>, бутыли, флаконы.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70</a:t>
                      </a:r>
                      <a:endParaRPr sz="10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4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/>
                        <a:t>Полипропилен:</a:t>
                      </a:r>
                      <a:endParaRPr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PP R020BM/5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PP R481IM/5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PP R651IM/5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PP4240GM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PP4445S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/>
                        <a:t>PP4445T</a:t>
                      </a:r>
                      <a:endParaRPr sz="10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dirty="0"/>
                        <a:t>Контейнеры для биоматериалов, шприцы, наконечники</a:t>
                      </a:r>
                      <a:endParaRPr sz="1000" b="0" i="0" u="none" strike="noStrik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45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63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b="1" dirty="0"/>
                        <a:t>Полиэтилентерефталат</a:t>
                      </a:r>
                      <a:endParaRPr b="1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ПЭТФ-Т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Вакуумные пробирки для взятия </a:t>
                      </a:r>
                      <a:r>
                        <a:rPr lang="ru-RU" sz="1000" dirty="0" smtClean="0"/>
                        <a:t>крови, корпуса для диализаторов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000" dirty="0"/>
                        <a:t>45</a:t>
                      </a:r>
                      <a:endParaRPr sz="1000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34" name="Google Shape;1534;p72"/>
          <p:cNvSpPr txBox="1"/>
          <p:nvPr/>
        </p:nvSpPr>
        <p:spPr>
          <a:xfrm>
            <a:off x="505691" y="4601566"/>
            <a:ext cx="8333509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dk2"/>
                </a:solidFill>
                <a:sym typeface="Arial"/>
              </a:rPr>
              <a:t>Ведутся проекты по созданию </a:t>
            </a:r>
            <a:r>
              <a:rPr lang="ru-RU" sz="1100" dirty="0" smtClean="0">
                <a:solidFill>
                  <a:schemeClr val="dk2"/>
                </a:solidFill>
                <a:sym typeface="Arial"/>
              </a:rPr>
              <a:t>радиационно</a:t>
            </a:r>
            <a:r>
              <a:rPr lang="ru-RU" sz="1100" dirty="0">
                <a:solidFill>
                  <a:schemeClr val="dk2"/>
                </a:solidFill>
              </a:rPr>
              <a:t>-</a:t>
            </a:r>
            <a:r>
              <a:rPr lang="ru-RU" sz="1100" dirty="0" smtClean="0">
                <a:solidFill>
                  <a:schemeClr val="dk2"/>
                </a:solidFill>
                <a:sym typeface="Arial"/>
              </a:rPr>
              <a:t>устойчивых</a:t>
            </a:r>
            <a:r>
              <a:rPr lang="ru-RU" sz="1100" dirty="0">
                <a:solidFill>
                  <a:schemeClr val="dk2"/>
                </a:solidFill>
                <a:sym typeface="Arial"/>
              </a:rPr>
              <a:t>: ПП рандом, ПП </a:t>
            </a:r>
            <a:r>
              <a:rPr lang="ru-RU" sz="1100" dirty="0" smtClean="0">
                <a:solidFill>
                  <a:schemeClr val="dk2"/>
                </a:solidFill>
                <a:sym typeface="Arial"/>
              </a:rPr>
              <a:t>гомо</a:t>
            </a:r>
            <a:endParaRPr sz="1800" dirty="0"/>
          </a:p>
        </p:txBody>
      </p:sp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615737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9" name="Google Shape;1539;p73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4112487" cy="672600"/>
          </a:xfrm>
        </p:spPr>
        <p:txBody>
          <a:bodyPr/>
          <a:lstStyle/>
          <a:p>
            <a:pPr lvl="0"/>
            <a:r>
              <a:rPr lang="ru-RU" dirty="0" smtClean="0"/>
              <a:t>Для чего нужна </a:t>
            </a:r>
            <a:r>
              <a:rPr lang="ru-RU" dirty="0" err="1" smtClean="0">
                <a:solidFill>
                  <a:schemeClr val="accent6"/>
                </a:solidFill>
              </a:rPr>
              <a:t>валидация</a:t>
            </a:r>
            <a:r>
              <a:rPr lang="ru-RU" dirty="0" smtClean="0">
                <a:solidFill>
                  <a:schemeClr val="accent6"/>
                </a:solidFill>
              </a:rPr>
              <a:t> </a:t>
            </a:r>
            <a:r>
              <a:rPr lang="ru-RU" dirty="0" smtClean="0"/>
              <a:t>процесса стерилизации?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544" name="Google Shape;1544;p73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540" name="Google Shape;1540;p7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14</a:t>
            </a:fld>
            <a:endParaRPr lang="ru-RU"/>
          </a:p>
        </p:txBody>
      </p:sp>
      <p:pic>
        <p:nvPicPr>
          <p:cNvPr id="1541" name="Google Shape;1541;p73"/>
          <p:cNvPicPr preferRelativeResize="0"/>
          <p:nvPr/>
        </p:nvPicPr>
        <p:blipFill rotWithShape="1">
          <a:blip r:embed="rId7">
            <a:alphaModFix/>
          </a:blip>
          <a:srcRect t="37917" b="3670"/>
          <a:stretch/>
        </p:blipFill>
        <p:spPr>
          <a:xfrm>
            <a:off x="4572000" y="0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2" name="Google Shape;1542;p73"/>
          <p:cNvSpPr txBox="1"/>
          <p:nvPr/>
        </p:nvSpPr>
        <p:spPr>
          <a:xfrm>
            <a:off x="362888" y="1293652"/>
            <a:ext cx="3918534" cy="136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Для некоторых процессов, используемых в производстве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эффективность процесса не может быть полностью проверена 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путем последующей проверки и тестирования продукта.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Стерилизация является примером такого процесса, так как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невозможно проверить на стерильность каждое изделие без ущерба для его назначения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1543" name="Google Shape;1543;p73"/>
          <p:cNvSpPr txBox="1"/>
          <p:nvPr/>
        </p:nvSpPr>
        <p:spPr>
          <a:xfrm>
            <a:off x="362888" y="2890584"/>
            <a:ext cx="379984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 этой причине процессы стерилизации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проверяются для использования, 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регулярно контролируется производительность процесса стерилизации 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 поддерживается оборудование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Проверки этапов стерилизации, как всех, </a:t>
            </a:r>
            <a:b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так и частично называются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валидацией.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996527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49" name="Google Shape;1549;p74"/>
          <p:cNvSpPr/>
          <p:nvPr/>
        </p:nvSpPr>
        <p:spPr>
          <a:xfrm>
            <a:off x="5679440" y="0"/>
            <a:ext cx="3464560" cy="4551363"/>
          </a:xfrm>
          <a:prstGeom prst="rect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74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4980392" cy="672600"/>
          </a:xfrm>
        </p:spPr>
        <p:txBody>
          <a:bodyPr/>
          <a:lstStyle/>
          <a:p>
            <a:pPr lvl="0"/>
            <a:r>
              <a:rPr lang="ru-RU" dirty="0" smtClean="0"/>
              <a:t>Зависимость количества микроорганизмов </a:t>
            </a:r>
            <a:r>
              <a:rPr lang="ru-RU" dirty="0" smtClean="0">
                <a:solidFill>
                  <a:schemeClr val="accent6"/>
                </a:solidFill>
              </a:rPr>
              <a:t>от степени воздействия</a:t>
            </a:r>
            <a:r>
              <a:rPr lang="ru-RU" dirty="0" smtClean="0"/>
              <a:t> стерилизующего агента</a:t>
            </a:r>
            <a:endParaRPr lang="ru-RU" dirty="0"/>
          </a:p>
        </p:txBody>
      </p:sp>
      <p:sp>
        <p:nvSpPr>
          <p:cNvPr id="1554" name="Google Shape;1554;p74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551" name="Google Shape;1551;p7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15</a:t>
            </a:fld>
            <a:endParaRPr lang="ru-RU"/>
          </a:p>
        </p:txBody>
      </p:sp>
      <p:sp>
        <p:nvSpPr>
          <p:cNvPr id="1552" name="Google Shape;1552;p74"/>
          <p:cNvSpPr txBox="1"/>
          <p:nvPr/>
        </p:nvSpPr>
        <p:spPr>
          <a:xfrm>
            <a:off x="362888" y="1504375"/>
            <a:ext cx="5316552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Кинетика инактивации 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чистой культуры микроорганизмов физическими и/или химическими агентами, применяемыми для стерилизации медицинских изделий, в общем случае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точнее всего описывается экспоненциальной зависимостью 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между количеством выживших микроорганизмов и степенью воздействия стерилизующего агента.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Из этого неизбежно следует,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что всегда существует некоторая вероятность того, что микроорганизм может выжить,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независимо от степени примененного воздействия.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Следовательно,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стерильность любого отдельного медицинского изделия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взятого из группы изделий, прошедших стерилизационную обработку,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 может быть гарантирована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а стерильность обработанной группы выражается </a:t>
            </a:r>
            <a:r>
              <a:rPr lang="ru-RU" sz="1200" b="1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вероятностью наличия жизнеспособных микроорганизмов на медицинском изделии</a:t>
            </a:r>
            <a:r>
              <a:rPr lang="ru-RU" sz="12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pic>
        <p:nvPicPr>
          <p:cNvPr id="1553" name="Google Shape;1553;p74"/>
          <p:cNvPicPr preferRelativeResize="0"/>
          <p:nvPr/>
        </p:nvPicPr>
        <p:blipFill rotWithShape="1">
          <a:blip r:embed="rId7">
            <a:alphaModFix/>
          </a:blip>
          <a:srcRect l="5133"/>
          <a:stretch/>
        </p:blipFill>
        <p:spPr>
          <a:xfrm>
            <a:off x="5750560" y="751840"/>
            <a:ext cx="3393439" cy="348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75684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59" name="Google Shape;1559;p75"/>
          <p:cNvSpPr/>
          <p:nvPr/>
        </p:nvSpPr>
        <p:spPr>
          <a:xfrm>
            <a:off x="0" y="741680"/>
            <a:ext cx="3049200" cy="3809683"/>
          </a:xfrm>
          <a:prstGeom prst="rect">
            <a:avLst/>
          </a:prstGeom>
          <a:solidFill>
            <a:srgbClr val="C7F3E6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75"/>
          <p:cNvSpPr/>
          <p:nvPr/>
        </p:nvSpPr>
        <p:spPr>
          <a:xfrm>
            <a:off x="6094800" y="741680"/>
            <a:ext cx="3049200" cy="380968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75"/>
          <p:cNvSpPr/>
          <p:nvPr/>
        </p:nvSpPr>
        <p:spPr>
          <a:xfrm>
            <a:off x="3047400" y="741680"/>
            <a:ext cx="3049200" cy="3809683"/>
          </a:xfrm>
          <a:prstGeom prst="rect">
            <a:avLst/>
          </a:prstGeom>
          <a:solidFill>
            <a:srgbClr val="ACEDDA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7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Валидация </a:t>
            </a:r>
            <a:r>
              <a:rPr lang="ru-RU" dirty="0" smtClean="0"/>
              <a:t>процесса стерилизации</a:t>
            </a:r>
            <a:endParaRPr lang="ru-RU" dirty="0"/>
          </a:p>
        </p:txBody>
      </p:sp>
      <p:sp>
        <p:nvSpPr>
          <p:cNvPr id="1567" name="Google Shape;1567;p75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563" name="Google Shape;1563;p7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16</a:t>
            </a:fld>
            <a:endParaRPr lang="ru-RU"/>
          </a:p>
        </p:txBody>
      </p:sp>
      <p:sp>
        <p:nvSpPr>
          <p:cNvPr id="1564" name="Google Shape;1564;p75"/>
          <p:cNvSpPr txBox="1"/>
          <p:nvPr/>
        </p:nvSpPr>
        <p:spPr>
          <a:xfrm>
            <a:off x="358775" y="853440"/>
            <a:ext cx="2618105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Валидация —документированное подтверждение того, </a:t>
            </a:r>
            <a:b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что процесс стерилизации, проводимый в пределах установленных параметров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может осуществляться эффективно</a:t>
            </a:r>
            <a:endParaRPr/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 воспроизводимыми результатами 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 приводит к получению стерильного продукта</a:t>
            </a:r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75"/>
          <p:cNvSpPr txBox="1"/>
          <p:nvPr/>
        </p:nvSpPr>
        <p:spPr>
          <a:xfrm>
            <a:off x="3180080" y="853440"/>
            <a:ext cx="2733040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Валидация процесса радиационной стерилизации необходима в следующих случаях: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рамках подготовки к регистрации медицинского изделия в Росздравнадзоре 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(Приказ от 19 января 2017 г. N 11н «Об утверждении требований к содержанию технической и эксплуатационной документации производителя (изготовителя) медицинского изделия»);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рамках выполнения требований стандарта ISO 13485 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производителями стерильных медицинских изделий, имеющих сертифицированную систему менеджмента качества - процессы стерилизации являются одними из наиболее критических операций, поэтому их необходимо валидировать;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Для демонстрации надзорным органам 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того, что процесс стерилизации неизменно выдаёт стерильный (т.е. безопасный) продукт.</a:t>
            </a:r>
            <a:endParaRPr/>
          </a:p>
        </p:txBody>
      </p:sp>
      <p:sp>
        <p:nvSpPr>
          <p:cNvPr id="1566" name="Google Shape;1566;p75"/>
          <p:cNvSpPr txBox="1"/>
          <p:nvPr/>
        </p:nvSpPr>
        <p:spPr>
          <a:xfrm>
            <a:off x="6253480" y="853440"/>
            <a:ext cx="2531745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ISO 13485:2016 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«Изделия медицинские. Системы менеджмента качества. Требования для целей регулирования»;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ГОСТ ISO 11137-1-2011 [ISO 11137-1:2006] 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«Стерилизация медицинской продукции. Радиационная стерилизация. Часть 1. Требования к разработке, валидации и текущему контролю процесса стерилизации медицинских изделий»;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ГОСТ Р 56431-2015 [GNTF/SG3/N99-10:2004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] «Система менеджмента качества. Изделия медицинские. Руководство по валидации процессов»;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ГОСТ Р ИСО 14937-2012 </a:t>
            </a: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«Стерилизация медицинской продукции. Общие требования к определению характеристик стерилизующего агента и к разработке, валидации и текущему контролю процесса стерилизации медицинских изделий».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2638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72" name="Google Shape;1572;p7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Порядок выполнения работ </a:t>
            </a:r>
            <a:br>
              <a:rPr lang="ru-RU" dirty="0" smtClean="0"/>
            </a:br>
            <a:r>
              <a:rPr lang="ru-RU" dirty="0" smtClean="0">
                <a:solidFill>
                  <a:schemeClr val="accent6"/>
                </a:solidFill>
              </a:rPr>
              <a:t>при </a:t>
            </a:r>
            <a:r>
              <a:rPr lang="ru-RU" dirty="0" err="1" smtClean="0">
                <a:solidFill>
                  <a:schemeClr val="accent6"/>
                </a:solidFill>
              </a:rPr>
              <a:t>валидации</a:t>
            </a:r>
            <a:r>
              <a:rPr lang="ru-RU" dirty="0" smtClean="0">
                <a:solidFill>
                  <a:schemeClr val="accent6"/>
                </a:solidFill>
              </a:rPr>
              <a:t> </a:t>
            </a:r>
            <a:r>
              <a:rPr lang="ru-RU" dirty="0" smtClean="0"/>
              <a:t>процесса стерилизации</a:t>
            </a:r>
            <a:endParaRPr lang="ru-RU" dirty="0"/>
          </a:p>
        </p:txBody>
      </p:sp>
      <p:sp>
        <p:nvSpPr>
          <p:cNvPr id="1577" name="Google Shape;1577;p76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573" name="Google Shape;1573;p7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17</a:t>
            </a:fld>
            <a:endParaRPr lang="ru-RU"/>
          </a:p>
        </p:txBody>
      </p:sp>
      <p:sp>
        <p:nvSpPr>
          <p:cNvPr id="1574" name="Google Shape;1574;p76"/>
          <p:cNvSpPr txBox="1"/>
          <p:nvPr/>
        </p:nvSpPr>
        <p:spPr>
          <a:xfrm>
            <a:off x="362888" y="1452246"/>
            <a:ext cx="2553032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Сбор входных данных: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Определяются на основе исходной информации:</a:t>
            </a:r>
            <a:endParaRPr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ТУ, международные и национальные стандарты, законодательные и другие обязательные требования;</a:t>
            </a:r>
            <a:endParaRPr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Технологические возможности  стерилизующей организации, требования к компетентности разработчиков</a:t>
            </a:r>
            <a:endParaRPr/>
          </a:p>
        </p:txBody>
      </p:sp>
      <p:sp>
        <p:nvSpPr>
          <p:cNvPr id="1575" name="Google Shape;1575;p76"/>
          <p:cNvSpPr txBox="1"/>
          <p:nvPr/>
        </p:nvSpPr>
        <p:spPr>
          <a:xfrm>
            <a:off x="3229444" y="1452246"/>
            <a:ext cx="2553032" cy="2831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Определение выходных данных:</a:t>
            </a:r>
            <a:endParaRPr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характеристики услуги, включая функциональные и  эксплуатационные, характеристики безопасности и надёжности изделия;</a:t>
            </a:r>
            <a:endParaRPr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рекомендации по смене упаковки, укладки продукции, моделирование другой упаковки;</a:t>
            </a:r>
            <a:endParaRPr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методах и средствах проверки;</a:t>
            </a:r>
            <a:endParaRPr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критерии приёмки.</a:t>
            </a:r>
            <a:endParaRPr/>
          </a:p>
        </p:txBody>
      </p:sp>
      <p:pic>
        <p:nvPicPr>
          <p:cNvPr id="1576" name="Google Shape;1576;p76"/>
          <p:cNvPicPr preferRelativeResize="0"/>
          <p:nvPr/>
        </p:nvPicPr>
        <p:blipFill rotWithShape="1">
          <a:blip r:embed="rId7">
            <a:alphaModFix/>
          </a:blip>
          <a:srcRect l="22598" r="32747"/>
          <a:stretch/>
        </p:blipFill>
        <p:spPr>
          <a:xfrm>
            <a:off x="6096000" y="0"/>
            <a:ext cx="3048000" cy="45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6" name="Google Shape;1606;p77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582" name="Google Shape;1582;p7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18</a:t>
            </a:fld>
            <a:endParaRPr lang="ru-RU"/>
          </a:p>
        </p:txBody>
      </p:sp>
      <p:grpSp>
        <p:nvGrpSpPr>
          <p:cNvPr id="1583" name="Google Shape;1583;p77"/>
          <p:cNvGrpSpPr/>
          <p:nvPr/>
        </p:nvGrpSpPr>
        <p:grpSpPr>
          <a:xfrm>
            <a:off x="681971" y="441325"/>
            <a:ext cx="7540529" cy="4211444"/>
            <a:chOff x="530850" y="234725"/>
            <a:chExt cx="8186635" cy="4418035"/>
          </a:xfrm>
        </p:grpSpPr>
        <p:sp>
          <p:nvSpPr>
            <p:cNvPr id="1584" name="Google Shape;1584;p77"/>
            <p:cNvSpPr txBox="1"/>
            <p:nvPr/>
          </p:nvSpPr>
          <p:spPr>
            <a:xfrm>
              <a:off x="1797200" y="234725"/>
              <a:ext cx="5385300" cy="483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57200" marR="0" lvl="0" indent="-317500" algn="ctr" rtl="0"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1400"/>
                <a:buFont typeface="Arial"/>
                <a:buAutoNum type="arabicPeriod"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Выбор метода определения стерилизующей дозы в соответствии с ГОСТ 11137-2-2011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77"/>
            <p:cNvSpPr txBox="1"/>
            <p:nvPr/>
          </p:nvSpPr>
          <p:spPr>
            <a:xfrm>
              <a:off x="1796112" y="889477"/>
              <a:ext cx="5386388" cy="371475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2. Определение средней бионагрузки</a:t>
              </a:r>
              <a:endParaRPr sz="1400" b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77"/>
            <p:cNvSpPr txBox="1"/>
            <p:nvPr/>
          </p:nvSpPr>
          <p:spPr>
            <a:xfrm>
              <a:off x="532801" y="1554324"/>
              <a:ext cx="353695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3. Получение проверочной дозы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77"/>
            <p:cNvSpPr txBox="1"/>
            <p:nvPr/>
          </p:nvSpPr>
          <p:spPr>
            <a:xfrm>
              <a:off x="1404556" y="4282872"/>
              <a:ext cx="6365875" cy="369888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11.  Описание условий стерилизации, параметров контроля процесса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77"/>
            <p:cNvSpPr txBox="1"/>
            <p:nvPr/>
          </p:nvSpPr>
          <p:spPr>
            <a:xfrm>
              <a:off x="532801" y="2199701"/>
              <a:ext cx="353695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4. Проведение эксперимента с проверочной дозой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77"/>
            <p:cNvSpPr txBox="1"/>
            <p:nvPr/>
          </p:nvSpPr>
          <p:spPr>
            <a:xfrm>
              <a:off x="530851" y="2843044"/>
              <a:ext cx="353695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5. Интерпретация результатов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77"/>
            <p:cNvSpPr txBox="1"/>
            <p:nvPr/>
          </p:nvSpPr>
          <p:spPr>
            <a:xfrm>
              <a:off x="530850" y="3533775"/>
              <a:ext cx="353695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6. Установление стерилизующей дозы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77"/>
            <p:cNvSpPr txBox="1"/>
            <p:nvPr/>
          </p:nvSpPr>
          <p:spPr>
            <a:xfrm>
              <a:off x="5034485" y="1579493"/>
              <a:ext cx="368300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7. Определение максимально-допустимой дозы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77"/>
            <p:cNvSpPr txBox="1"/>
            <p:nvPr/>
          </p:nvSpPr>
          <p:spPr>
            <a:xfrm>
              <a:off x="5034485" y="2199701"/>
              <a:ext cx="368300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8. Проведение эксперимента с инкрементальными дозами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77"/>
            <p:cNvSpPr txBox="1"/>
            <p:nvPr/>
          </p:nvSpPr>
          <p:spPr>
            <a:xfrm>
              <a:off x="5034485" y="2853824"/>
              <a:ext cx="368300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9. Интерпретация результатов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77"/>
            <p:cNvSpPr txBox="1"/>
            <p:nvPr/>
          </p:nvSpPr>
          <p:spPr>
            <a:xfrm>
              <a:off x="5034485" y="3506901"/>
              <a:ext cx="3683000" cy="482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400" b="0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rPr>
                <a:t>10. Установление максимально-допустимой дозы</a:t>
              </a:r>
              <a:endParaRPr sz="2000" b="1">
                <a:solidFill>
                  <a:srgbClr val="008C9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595" name="Google Shape;1595;p77"/>
            <p:cNvCxnSpPr/>
            <p:nvPr/>
          </p:nvCxnSpPr>
          <p:spPr>
            <a:xfrm>
              <a:off x="4489305" y="716646"/>
              <a:ext cx="5999" cy="194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96" name="Google Shape;1596;p77"/>
            <p:cNvCxnSpPr/>
            <p:nvPr/>
          </p:nvCxnSpPr>
          <p:spPr>
            <a:xfrm>
              <a:off x="2301276" y="1298123"/>
              <a:ext cx="0" cy="256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97" name="Google Shape;1597;p77"/>
            <p:cNvCxnSpPr/>
            <p:nvPr/>
          </p:nvCxnSpPr>
          <p:spPr>
            <a:xfrm>
              <a:off x="6604925" y="1260952"/>
              <a:ext cx="1950" cy="326061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98" name="Google Shape;1598;p77"/>
            <p:cNvCxnSpPr>
              <a:stCxn id="1586" idx="2"/>
              <a:endCxn id="1588" idx="0"/>
            </p:cNvCxnSpPr>
            <p:nvPr/>
          </p:nvCxnSpPr>
          <p:spPr>
            <a:xfrm>
              <a:off x="2301276" y="2036924"/>
              <a:ext cx="0" cy="1629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599" name="Google Shape;1599;p77"/>
            <p:cNvCxnSpPr/>
            <p:nvPr/>
          </p:nvCxnSpPr>
          <p:spPr>
            <a:xfrm>
              <a:off x="2352574" y="2682301"/>
              <a:ext cx="0" cy="185999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00" name="Google Shape;1600;p77"/>
            <p:cNvCxnSpPr/>
            <p:nvPr/>
          </p:nvCxnSpPr>
          <p:spPr>
            <a:xfrm flipH="1">
              <a:off x="2348674" y="3304008"/>
              <a:ext cx="3900" cy="195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01" name="Google Shape;1601;p77"/>
            <p:cNvCxnSpPr/>
            <p:nvPr/>
          </p:nvCxnSpPr>
          <p:spPr>
            <a:xfrm>
              <a:off x="6604925" y="2062093"/>
              <a:ext cx="0" cy="137608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02" name="Google Shape;1602;p77"/>
            <p:cNvCxnSpPr/>
            <p:nvPr/>
          </p:nvCxnSpPr>
          <p:spPr>
            <a:xfrm>
              <a:off x="6606875" y="2667825"/>
              <a:ext cx="0" cy="186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03" name="Google Shape;1603;p77"/>
            <p:cNvCxnSpPr/>
            <p:nvPr/>
          </p:nvCxnSpPr>
          <p:spPr>
            <a:xfrm flipH="1">
              <a:off x="6604925" y="3337125"/>
              <a:ext cx="3900" cy="1950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04" name="Google Shape;1604;p77"/>
            <p:cNvCxnSpPr/>
            <p:nvPr/>
          </p:nvCxnSpPr>
          <p:spPr>
            <a:xfrm>
              <a:off x="6606875" y="4016638"/>
              <a:ext cx="0" cy="256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05" name="Google Shape;1605;p77"/>
            <p:cNvCxnSpPr/>
            <p:nvPr/>
          </p:nvCxnSpPr>
          <p:spPr>
            <a:xfrm>
              <a:off x="2363673" y="4026672"/>
              <a:ext cx="0" cy="2562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</p:spTree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738387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2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1" name="Google Shape;1611;p78"/>
          <p:cNvSpPr/>
          <p:nvPr/>
        </p:nvSpPr>
        <p:spPr>
          <a:xfrm>
            <a:off x="0" y="1131888"/>
            <a:ext cx="2286000" cy="3434792"/>
          </a:xfrm>
          <a:prstGeom prst="rect">
            <a:avLst/>
          </a:prstGeom>
          <a:solidFill>
            <a:srgbClr val="ACEDDA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7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Для определения стерилизующей дозы применяется </a:t>
            </a:r>
            <a:br>
              <a:rPr lang="ru-RU" dirty="0" smtClean="0"/>
            </a:br>
            <a:r>
              <a:rPr lang="ru-RU" dirty="0" smtClean="0">
                <a:solidFill>
                  <a:schemeClr val="accent6"/>
                </a:solidFill>
              </a:rPr>
              <a:t>один из двух подходов: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13" name="Google Shape;1613;p78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14" name="Google Shape;1614;p7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19</a:t>
            </a:fld>
            <a:endParaRPr lang="ru-RU"/>
          </a:p>
        </p:txBody>
      </p:sp>
      <p:sp>
        <p:nvSpPr>
          <p:cNvPr id="1615" name="Google Shape;1615;p78"/>
          <p:cNvSpPr txBox="1"/>
          <p:nvPr/>
        </p:nvSpPr>
        <p:spPr>
          <a:xfrm>
            <a:off x="358775" y="1253580"/>
            <a:ext cx="1683385" cy="2965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</a:pPr>
            <a:r>
              <a:rPr lang="ru-RU" sz="18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ru-RU" sz="11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1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Получают данные по количеству бионагрузки и/или ее устойчивости к радиации и используют их для определения стерилизующей дозы Метод 1, Метод 2А, 2В ГОСТ ISO 11137-2.</a:t>
            </a:r>
            <a:endParaRPr sz="1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accent5"/>
              </a:buClr>
              <a:buSzPts val="2000"/>
              <a:buFont typeface="Arial"/>
              <a:buNone/>
            </a:pPr>
            <a:r>
              <a:rPr lang="ru-RU" sz="2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ru-RU" sz="12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sz="12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Стерилизующую дозу выбирают из значений 25 или 15 кГр и обосновывают выбор. </a:t>
            </a:r>
            <a:endParaRPr sz="1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6" name="Google Shape;1616;p78"/>
          <p:cNvSpPr txBox="1"/>
          <p:nvPr/>
        </p:nvSpPr>
        <p:spPr>
          <a:xfrm>
            <a:off x="2461260" y="1253580"/>
            <a:ext cx="5361305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определении стерилизующей дозы необходимо обеспечить: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7" name="Google Shape;1617;p78"/>
          <p:cNvSpPr txBox="1"/>
          <p:nvPr/>
        </p:nvSpPr>
        <p:spPr>
          <a:xfrm>
            <a:off x="2461260" y="2992516"/>
            <a:ext cx="2052320" cy="139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привлечение компетентной микробиологической лаборатории для проведения измерений бионагрузки в соответствии с ГОСТ ISO 11737-1 и испытаний стерильности в соответствии с ГОСТ ISO 11737-2</a:t>
            </a:r>
            <a:endParaRPr/>
          </a:p>
        </p:txBody>
      </p:sp>
      <p:sp>
        <p:nvSpPr>
          <p:cNvPr id="1618" name="Google Shape;1618;p78"/>
          <p:cNvSpPr txBox="1"/>
          <p:nvPr/>
        </p:nvSpPr>
        <p:spPr>
          <a:xfrm>
            <a:off x="4747260" y="2992516"/>
            <a:ext cx="1925320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репрезентативность продукции - ее соответствие той, которая будет обрабатываться в текущем процессе</a:t>
            </a:r>
            <a:endParaRPr/>
          </a:p>
        </p:txBody>
      </p:sp>
      <p:sp>
        <p:nvSpPr>
          <p:cNvPr id="1619" name="Google Shape;1619;p78"/>
          <p:cNvSpPr txBox="1"/>
          <p:nvPr/>
        </p:nvSpPr>
        <p:spPr>
          <a:xfrm>
            <a:off x="6974840" y="2992516"/>
            <a:ext cx="1810385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соответствующий источник радиации, способный геометрически и количественно точно обеспечить требуемую дозу</a:t>
            </a:r>
            <a:endParaRPr/>
          </a:p>
        </p:txBody>
      </p:sp>
      <p:pic>
        <p:nvPicPr>
          <p:cNvPr id="1620" name="Google Shape;1620;p78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" b="61"/>
          <a:stretch/>
        </p:blipFill>
        <p:spPr>
          <a:xfrm>
            <a:off x="2461260" y="1619834"/>
            <a:ext cx="1810800" cy="12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Google Shape;1621;p78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67" b="16666"/>
          <a:stretch/>
        </p:blipFill>
        <p:spPr>
          <a:xfrm>
            <a:off x="4747260" y="1619834"/>
            <a:ext cx="1810800" cy="12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Google Shape;1622;p78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83" b="6867"/>
          <a:stretch/>
        </p:blipFill>
        <p:spPr>
          <a:xfrm>
            <a:off x="6974840" y="1619834"/>
            <a:ext cx="1810385" cy="1206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9B120475-7AA6-F1BA-B2A8-D482BBA14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Радиационная стерилизация медицинских изделий</a:t>
            </a:r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53E3065-6C31-B400-4268-B937F77E1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D88B6-9D2D-479B-ABA6-BAE9EF28FCC0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0FE10A-9DDF-0455-1B3D-0B05BEEC3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00" b="44082"/>
          <a:stretch/>
        </p:blipFill>
        <p:spPr>
          <a:xfrm>
            <a:off x="0" y="0"/>
            <a:ext cx="9144000" cy="2037192"/>
          </a:xfrm>
          <a:prstGeom prst="rect">
            <a:avLst/>
          </a:prstGeom>
        </p:spPr>
      </p:pic>
      <p:sp>
        <p:nvSpPr>
          <p:cNvPr id="6" name="Заголовок 11">
            <a:extLst>
              <a:ext uri="{FF2B5EF4-FFF2-40B4-BE49-F238E27FC236}">
                <a16:creationId xmlns:a16="http://schemas.microsoft.com/office/drawing/2014/main" id="{9E308239-CEAA-50B0-0FE1-BD4B173B2C5C}"/>
              </a:ext>
            </a:extLst>
          </p:cNvPr>
          <p:cNvSpPr txBox="1">
            <a:spLocks/>
          </p:cNvSpPr>
          <p:nvPr/>
        </p:nvSpPr>
        <p:spPr>
          <a:xfrm>
            <a:off x="358775" y="339724"/>
            <a:ext cx="2689226" cy="615553"/>
          </a:xfrm>
          <a:prstGeom prst="rect">
            <a:avLst/>
          </a:prstGeom>
        </p:spPr>
        <p:txBody>
          <a:bodyPr vert="horz" lIns="0" tIns="0" rIns="0" bIns="0">
            <a:sp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ru-RU" sz="2000" b="1" dirty="0">
                <a:solidFill>
                  <a:srgbClr val="008C95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accent1"/>
                </a:solidFill>
                <a:latin typeface="Arial" charset="0"/>
              </a:defRPr>
            </a:lvl5pPr>
            <a:lvl6pPr marL="389509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77902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168531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558042" algn="l" rtl="0" eaLnBrk="1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/>
            <a:r>
              <a:rPr lang="ru-RU" kern="0" dirty="0"/>
              <a:t>Наши </a:t>
            </a:r>
            <a:r>
              <a:rPr lang="ru-RU" kern="0" dirty="0">
                <a:solidFill>
                  <a:schemeClr val="accent6"/>
                </a:solidFill>
              </a:rPr>
              <a:t>договоренности</a:t>
            </a:r>
          </a:p>
        </p:txBody>
      </p:sp>
      <p:sp>
        <p:nvSpPr>
          <p:cNvPr id="7" name="Текст 12">
            <a:extLst>
              <a:ext uri="{FF2B5EF4-FFF2-40B4-BE49-F238E27FC236}">
                <a16:creationId xmlns:a16="http://schemas.microsoft.com/office/drawing/2014/main" id="{BA1A3FC6-C239-11F8-AB61-51ABF5128677}"/>
              </a:ext>
            </a:extLst>
          </p:cNvPr>
          <p:cNvSpPr txBox="1">
            <a:spLocks/>
          </p:cNvSpPr>
          <p:nvPr/>
        </p:nvSpPr>
        <p:spPr>
          <a:xfrm>
            <a:off x="354010" y="2701776"/>
            <a:ext cx="25560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tx1"/>
                </a:solidFill>
              </a:rPr>
              <a:t>Следуем времени</a:t>
            </a:r>
            <a:endParaRPr lang="ru-RU" kern="0" dirty="0">
              <a:solidFill>
                <a:schemeClr val="tx1"/>
              </a:solidFill>
            </a:endParaRPr>
          </a:p>
        </p:txBody>
      </p:sp>
      <p:sp>
        <p:nvSpPr>
          <p:cNvPr id="8" name="Текст 13">
            <a:extLst>
              <a:ext uri="{FF2B5EF4-FFF2-40B4-BE49-F238E27FC236}">
                <a16:creationId xmlns:a16="http://schemas.microsoft.com/office/drawing/2014/main" id="{AE942895-003E-5CA8-EC7E-0F517428B615}"/>
              </a:ext>
            </a:extLst>
          </p:cNvPr>
          <p:cNvSpPr txBox="1">
            <a:spLocks/>
          </p:cNvSpPr>
          <p:nvPr/>
        </p:nvSpPr>
        <p:spPr>
          <a:xfrm>
            <a:off x="3293591" y="2701776"/>
            <a:ext cx="25560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tx1"/>
                </a:solidFill>
              </a:rPr>
              <a:t>Участвуем в опросах</a:t>
            </a:r>
            <a:endParaRPr lang="ru-RU" kern="0" dirty="0">
              <a:solidFill>
                <a:schemeClr val="tx1"/>
              </a:solidFill>
            </a:endParaRPr>
          </a:p>
        </p:txBody>
      </p:sp>
      <p:sp>
        <p:nvSpPr>
          <p:cNvPr id="9" name="Текст 14">
            <a:extLst>
              <a:ext uri="{FF2B5EF4-FFF2-40B4-BE49-F238E27FC236}">
                <a16:creationId xmlns:a16="http://schemas.microsoft.com/office/drawing/2014/main" id="{4CCFABA9-1142-0276-5E65-9368A16D7432}"/>
              </a:ext>
            </a:extLst>
          </p:cNvPr>
          <p:cNvSpPr txBox="1">
            <a:spLocks/>
          </p:cNvSpPr>
          <p:nvPr/>
        </p:nvSpPr>
        <p:spPr>
          <a:xfrm>
            <a:off x="6233171" y="2701776"/>
            <a:ext cx="2556000" cy="67710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>
              <a:spcAft>
                <a:spcPts val="0"/>
              </a:spcAft>
            </a:pPr>
            <a:r>
              <a:rPr lang="ru-RU" kern="0" dirty="0" smtClean="0">
                <a:solidFill>
                  <a:schemeClr val="tx1"/>
                </a:solidFill>
              </a:rPr>
              <a:t>Когда все «зависло»</a:t>
            </a:r>
          </a:p>
          <a:p>
            <a:pPr marL="173038" indent="-173038" defTabSz="9144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00" b="0" kern="0" dirty="0" smtClean="0">
                <a:solidFill>
                  <a:schemeClr val="tx1"/>
                </a:solidFill>
              </a:rPr>
              <a:t>Подожди</a:t>
            </a:r>
          </a:p>
          <a:p>
            <a:pPr marL="173038" indent="-173038" defTabSz="9144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00" b="0" kern="0" dirty="0" smtClean="0">
                <a:solidFill>
                  <a:schemeClr val="tx1"/>
                </a:solidFill>
              </a:rPr>
              <a:t>Обнови страницу</a:t>
            </a:r>
          </a:p>
          <a:p>
            <a:pPr marL="173038" indent="-173038" defTabSz="9144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000" b="0" kern="0" dirty="0" err="1" smtClean="0">
                <a:solidFill>
                  <a:schemeClr val="tx1"/>
                </a:solidFill>
              </a:rPr>
              <a:t>Переподключись</a:t>
            </a:r>
            <a:endParaRPr lang="ru-RU" sz="1000" b="0" kern="0" dirty="0">
              <a:solidFill>
                <a:schemeClr val="tx1"/>
              </a:solidFill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:a16="http://schemas.microsoft.com/office/drawing/2014/main" id="{E6710147-0DA1-7FE1-C01B-134CBB105098}"/>
              </a:ext>
            </a:extLst>
          </p:cNvPr>
          <p:cNvSpPr txBox="1">
            <a:spLocks/>
          </p:cNvSpPr>
          <p:nvPr/>
        </p:nvSpPr>
        <p:spPr>
          <a:xfrm>
            <a:off x="354010" y="4063795"/>
            <a:ext cx="25560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tx1"/>
                </a:solidFill>
              </a:rPr>
              <a:t>Пишем в чате</a:t>
            </a:r>
            <a:endParaRPr lang="ru-RU" kern="0" dirty="0">
              <a:solidFill>
                <a:schemeClr val="tx1"/>
              </a:solidFill>
            </a:endParaRPr>
          </a:p>
        </p:txBody>
      </p:sp>
      <p:sp>
        <p:nvSpPr>
          <p:cNvPr id="11" name="Текст 16">
            <a:extLst>
              <a:ext uri="{FF2B5EF4-FFF2-40B4-BE49-F238E27FC236}">
                <a16:creationId xmlns:a16="http://schemas.microsoft.com/office/drawing/2014/main" id="{4DDD116F-C34D-6884-8C87-E780DE6337D2}"/>
              </a:ext>
            </a:extLst>
          </p:cNvPr>
          <p:cNvSpPr txBox="1">
            <a:spLocks/>
          </p:cNvSpPr>
          <p:nvPr/>
        </p:nvSpPr>
        <p:spPr>
          <a:xfrm>
            <a:off x="3293591" y="4063795"/>
            <a:ext cx="25560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tx1"/>
                </a:solidFill>
              </a:rPr>
              <a:t>Выражаем эмоции</a:t>
            </a:r>
            <a:endParaRPr lang="ru-RU" kern="0" dirty="0">
              <a:solidFill>
                <a:schemeClr val="tx1"/>
              </a:solidFill>
            </a:endParaRPr>
          </a:p>
        </p:txBody>
      </p:sp>
      <p:sp>
        <p:nvSpPr>
          <p:cNvPr id="12" name="Текст 17">
            <a:extLst>
              <a:ext uri="{FF2B5EF4-FFF2-40B4-BE49-F238E27FC236}">
                <a16:creationId xmlns:a16="http://schemas.microsoft.com/office/drawing/2014/main" id="{E83718ED-01A2-A3C1-1E6C-58931B8CD910}"/>
              </a:ext>
            </a:extLst>
          </p:cNvPr>
          <p:cNvSpPr txBox="1">
            <a:spLocks/>
          </p:cNvSpPr>
          <p:nvPr/>
        </p:nvSpPr>
        <p:spPr>
          <a:xfrm>
            <a:off x="6233171" y="4063795"/>
            <a:ext cx="255600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None/>
              <a:defRPr lang="ru-RU" sz="1400" b="1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200" b="1" dirty="0" smtClean="0">
                <a:solidFill>
                  <a:schemeClr val="tx2"/>
                </a:solidFill>
                <a:latin typeface="+mn-lt"/>
              </a:defRPr>
            </a:lvl2pPr>
            <a:lvl3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1000" dirty="0" smtClean="0">
                <a:solidFill>
                  <a:schemeClr val="tx2"/>
                </a:solidFill>
                <a:latin typeface="+mn-lt"/>
              </a:defRPr>
            </a:lvl3pPr>
            <a:lvl4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900" dirty="0" smtClean="0">
                <a:solidFill>
                  <a:schemeClr val="tx2"/>
                </a:solidFill>
                <a:latin typeface="+mn-lt"/>
              </a:defRPr>
            </a:lvl4pPr>
            <a:lvl5pPr marL="0" indent="0" algn="l" rtl="0" eaLnBrk="1" fontAlgn="base" hangingPunct="1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ru-RU" sz="800" dirty="0">
                <a:solidFill>
                  <a:schemeClr val="tx2"/>
                </a:solidFill>
                <a:latin typeface="+mn-lt"/>
              </a:defRPr>
            </a:lvl5pPr>
            <a:lvl6pPr marL="1751445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6pPr>
            <a:lvl7pPr marL="214095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7pPr>
            <a:lvl8pPr marL="253046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8pPr>
            <a:lvl9pPr marL="2919976" indent="-26914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Font typeface="Wingdings" pitchFamily="2" charset="2"/>
              <a:buChar char="§"/>
              <a:defRPr sz="1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/>
            <a:r>
              <a:rPr lang="ru-RU" kern="0" dirty="0" smtClean="0">
                <a:solidFill>
                  <a:schemeClr val="tx1"/>
                </a:solidFill>
              </a:rPr>
              <a:t>Ведущий вернется </a:t>
            </a:r>
            <a:r>
              <a:rPr lang="ru-RU" kern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ru-RU" kern="0" dirty="0">
              <a:solidFill>
                <a:schemeClr val="tx1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0BE964F-D498-E1AE-0296-48CF24BBB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90" y="2118125"/>
            <a:ext cx="541373" cy="5413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9403B20-6120-7BF6-AEB1-6B3AD3FC77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590" y="3525864"/>
            <a:ext cx="541373" cy="5413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BCFE865-379B-9080-4C9D-F8AD7753C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9" y="3525864"/>
            <a:ext cx="541373" cy="54137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BBF75F-D193-7914-F19E-E504B69F3D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70" y="3525864"/>
            <a:ext cx="541373" cy="54137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54B321-2BC2-9588-3C1C-476101E026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09" y="2118125"/>
            <a:ext cx="541373" cy="5413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21F9F4-3E72-2DDE-1C9A-7BB6DB0A14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70" y="2118125"/>
            <a:ext cx="541373" cy="54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33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7" name="Google Shape;1627;p7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Метод 1 (п. 7 ГОСТ ISO 11137-2)</a:t>
            </a:r>
            <a:endParaRPr lang="ru-RU"/>
          </a:p>
        </p:txBody>
      </p:sp>
      <p:sp>
        <p:nvSpPr>
          <p:cNvPr id="1628" name="Google Shape;1628;p79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29" name="Google Shape;1629;p7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20</a:t>
            </a:fld>
            <a:endParaRPr lang="ru-RU"/>
          </a:p>
        </p:txBody>
      </p:sp>
      <p:pic>
        <p:nvPicPr>
          <p:cNvPr id="1630" name="Google Shape;1630;p79"/>
          <p:cNvPicPr preferRelativeResize="0"/>
          <p:nvPr/>
        </p:nvPicPr>
        <p:blipFill rotWithShape="1">
          <a:blip r:embed="rId3">
            <a:alphaModFix/>
          </a:blip>
          <a:srcRect l="27849" r="27849"/>
          <a:stretch/>
        </p:blipFill>
        <p:spPr>
          <a:xfrm>
            <a:off x="4572000" y="0"/>
            <a:ext cx="4572000" cy="45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1" name="Google Shape;1631;p79"/>
          <p:cNvSpPr txBox="1"/>
          <p:nvPr/>
        </p:nvSpPr>
        <p:spPr>
          <a:xfrm>
            <a:off x="362888" y="1131888"/>
            <a:ext cx="4005912" cy="3093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Основан на экспериментально установленной зависимости уровня бионагрузки от воздействующей дозы.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Выбирается минимум 10 изделий из одной партии изделий, определяется средняя бионагрузка на партии изделий.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Отбирается 100 образцов изделий из данной партии и облучается проверочной дозой, соответствующей  УС=1х10</a:t>
            </a:r>
            <a:r>
              <a:rPr lang="ru-RU" sz="1200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Уровень обеспечения стерильности продукции (УС) – параметр, который определяет вероятность наличия жизнеспособных микроорганизмов на отдельном изделии. Предельное значение УС в РФ 1х10</a:t>
            </a:r>
            <a:r>
              <a:rPr lang="ru-RU" sz="1200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-6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 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529542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6" name="Google Shape;1636;p80"/>
          <p:cNvSpPr/>
          <p:nvPr/>
        </p:nvSpPr>
        <p:spPr>
          <a:xfrm>
            <a:off x="4572000" y="0"/>
            <a:ext cx="4572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8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Почему </a:t>
            </a:r>
            <a:r>
              <a:rPr lang="ru-RU" dirty="0" smtClean="0">
                <a:solidFill>
                  <a:schemeClr val="accent6"/>
                </a:solidFill>
              </a:rPr>
              <a:t>проверочная</a:t>
            </a:r>
            <a:r>
              <a:rPr lang="ru-RU" dirty="0" smtClean="0"/>
              <a:t> доза?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1638" name="Google Shape;1638;p80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39" name="Google Shape;1639;p8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21</a:t>
            </a:fld>
            <a:endParaRPr lang="ru-RU"/>
          </a:p>
        </p:txBody>
      </p:sp>
      <p:sp>
        <p:nvSpPr>
          <p:cNvPr id="1640" name="Google Shape;1640;p80"/>
          <p:cNvSpPr txBox="1"/>
          <p:nvPr/>
        </p:nvSpPr>
        <p:spPr>
          <a:xfrm>
            <a:off x="362888" y="1020510"/>
            <a:ext cx="400591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Прямой контроль стерильности затруднен, так как для подтверждения УС=1х10</a:t>
            </a:r>
            <a:r>
              <a:rPr lang="ru-RU" sz="1200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-6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необходимо протестировать на стерильность 1 млн изделий.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Облучение проверочной дозой, соответствующей УС=1х10</a:t>
            </a:r>
            <a:r>
              <a:rPr lang="ru-RU" sz="1200" baseline="30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, дает возможность проверить на стерильность не миллион, а сто изделий.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Если получено не более двух положительных результатов из 100 проведенных испытаний на стерильность, для данного уровня бионагрузки устанавливается стерилизующая доза.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1" name="Google Shape;1641;p80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7564" y="290195"/>
            <a:ext cx="4039261" cy="3659320"/>
          </a:xfrm>
          <a:prstGeom prst="rect">
            <a:avLst/>
          </a:prstGeom>
          <a:noFill/>
          <a:ln>
            <a:noFill/>
          </a:ln>
          <a:effectLst>
            <a:outerShdw blurRad="368300" dist="38100" dir="5400000" algn="t" rotWithShape="0">
              <a:srgbClr val="000000">
                <a:alpha val="33725"/>
              </a:srgbClr>
            </a:outerShdw>
          </a:effectLst>
        </p:spPr>
      </p:pic>
      <p:sp>
        <p:nvSpPr>
          <p:cNvPr id="1642" name="Google Shape;1642;p80"/>
          <p:cNvSpPr txBox="1"/>
          <p:nvPr/>
        </p:nvSpPr>
        <p:spPr>
          <a:xfrm>
            <a:off x="0" y="3711350"/>
            <a:ext cx="9144000" cy="822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Например: для уровня бионагрузки – 1 КОЕ/изд:</a:t>
            </a:r>
            <a:endParaRPr/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Дпров. = 3 кГр, Д стер.= 14,2 кГр.</a:t>
            </a:r>
            <a:endParaRPr sz="18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562326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0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47" name="Google Shape;1647;p81"/>
          <p:cNvSpPr/>
          <p:nvPr/>
        </p:nvSpPr>
        <p:spPr>
          <a:xfrm>
            <a:off x="0" y="1131888"/>
            <a:ext cx="2854960" cy="3434792"/>
          </a:xfrm>
          <a:prstGeom prst="rect">
            <a:avLst/>
          </a:prstGeom>
          <a:solidFill>
            <a:srgbClr val="ACEDDA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8" name="Google Shape;1648;p8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Установление максимально-допустимой дозы </a:t>
            </a:r>
            <a:r>
              <a:rPr lang="ru-RU" dirty="0" err="1" smtClean="0">
                <a:solidFill>
                  <a:schemeClr val="accent6"/>
                </a:solidFill>
              </a:rPr>
              <a:t>Dмакс.доп</a:t>
            </a:r>
            <a:r>
              <a:rPr lang="ru-RU" dirty="0" smtClean="0">
                <a:solidFill>
                  <a:schemeClr val="accent6"/>
                </a:solidFill>
              </a:rPr>
              <a:t>. 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/>
              <a:t>(п. 8.1 ГОСТ ISO 11137-1)</a:t>
            </a:r>
            <a:endParaRPr lang="ru-RU" dirty="0"/>
          </a:p>
        </p:txBody>
      </p:sp>
      <p:sp>
        <p:nvSpPr>
          <p:cNvPr id="1649" name="Google Shape;1649;p81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50" name="Google Shape;1650;p8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22</a:t>
            </a:fld>
            <a:endParaRPr lang="ru-RU"/>
          </a:p>
        </p:txBody>
      </p:sp>
      <p:sp>
        <p:nvSpPr>
          <p:cNvPr id="1651" name="Google Shape;1651;p81"/>
          <p:cNvSpPr txBox="1"/>
          <p:nvPr/>
        </p:nvSpPr>
        <p:spPr>
          <a:xfrm>
            <a:off x="358775" y="1253580"/>
            <a:ext cx="2425065" cy="3293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Для установления максимальной допустимой дозы образцы облучают тремя инкрементальными (повышенными) дозами.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Для каждого виды изделия рассчитываются свои инкрементальные дозы.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10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После обработки максимально допустимой дозой, продукция должна соответствовать установленным функциональным требованиям на протяжении всего определенного срока службы (нетоксичность, апирогенность, отсутствие раздражающего действия, сохранение технических свойств).</a:t>
            </a:r>
            <a:endParaRPr sz="1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2" name="Google Shape;1652;p81"/>
          <p:cNvSpPr txBox="1"/>
          <p:nvPr/>
        </p:nvSpPr>
        <p:spPr>
          <a:xfrm>
            <a:off x="3048000" y="1253580"/>
            <a:ext cx="5848985" cy="366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определении максимально допустимой дозы необходимо обеспечить:</a:t>
            </a:r>
            <a:endParaRPr/>
          </a:p>
        </p:txBody>
      </p:sp>
      <p:sp>
        <p:nvSpPr>
          <p:cNvPr id="1653" name="Google Shape;1653;p81"/>
          <p:cNvSpPr txBox="1"/>
          <p:nvPr/>
        </p:nvSpPr>
        <p:spPr>
          <a:xfrm>
            <a:off x="3048000" y="2992516"/>
            <a:ext cx="181608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привлечение учреждения, способного произвести оценку продукции с точки зрения ее назначения</a:t>
            </a:r>
            <a:endParaRPr/>
          </a:p>
        </p:txBody>
      </p:sp>
      <p:sp>
        <p:nvSpPr>
          <p:cNvPr id="1654" name="Google Shape;1654;p81"/>
          <p:cNvSpPr txBox="1"/>
          <p:nvPr/>
        </p:nvSpPr>
        <p:spPr>
          <a:xfrm>
            <a:off x="5011420" y="2992516"/>
            <a:ext cx="1703705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репрезентативность продукции - ее соответствие той, которая будет обрабатываться в текущем процессе</a:t>
            </a:r>
            <a:endParaRPr/>
          </a:p>
        </p:txBody>
      </p:sp>
      <p:sp>
        <p:nvSpPr>
          <p:cNvPr id="1655" name="Google Shape;1655;p81"/>
          <p:cNvSpPr txBox="1"/>
          <p:nvPr/>
        </p:nvSpPr>
        <p:spPr>
          <a:xfrm>
            <a:off x="6974840" y="2992516"/>
            <a:ext cx="1810385" cy="1038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-RU" sz="10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соответствующий источник радиации, способный геометрически и количественно точно обеспечить требуемую дозу</a:t>
            </a:r>
            <a:endParaRPr/>
          </a:p>
        </p:txBody>
      </p:sp>
      <p:pic>
        <p:nvPicPr>
          <p:cNvPr id="1656" name="Google Shape;1656;p81"/>
          <p:cNvPicPr preferRelativeResize="0"/>
          <p:nvPr/>
        </p:nvPicPr>
        <p:blipFill rotWithShape="1">
          <a:blip r:embed="rId7">
            <a:alphaModFix/>
          </a:blip>
          <a:srcRect t="60" b="61"/>
          <a:stretch/>
        </p:blipFill>
        <p:spPr>
          <a:xfrm>
            <a:off x="3048000" y="1619834"/>
            <a:ext cx="1810800" cy="12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Google Shape;1657;p81"/>
          <p:cNvPicPr preferRelativeResize="0"/>
          <p:nvPr/>
        </p:nvPicPr>
        <p:blipFill rotWithShape="1">
          <a:blip r:embed="rId8">
            <a:alphaModFix/>
          </a:blip>
          <a:srcRect t="16667" b="16666"/>
          <a:stretch/>
        </p:blipFill>
        <p:spPr>
          <a:xfrm>
            <a:off x="5011420" y="1619834"/>
            <a:ext cx="1810800" cy="12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Google Shape;1658;p81"/>
          <p:cNvPicPr preferRelativeResize="0"/>
          <p:nvPr/>
        </p:nvPicPr>
        <p:blipFill rotWithShape="1">
          <a:blip r:embed="rId9">
            <a:alphaModFix/>
          </a:blip>
          <a:srcRect t="7983" b="6867"/>
          <a:stretch/>
        </p:blipFill>
        <p:spPr>
          <a:xfrm>
            <a:off x="6974840" y="1619834"/>
            <a:ext cx="1810385" cy="1206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8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Что происходит при неправильно выполненной валидации или при отсутствии валидации? </a:t>
            </a:r>
            <a:endParaRPr lang="ru-RU"/>
          </a:p>
        </p:txBody>
      </p:sp>
      <p:sp>
        <p:nvSpPr>
          <p:cNvPr id="1664" name="Google Shape;1664;p82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65" name="Google Shape;1665;p8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23</a:t>
            </a:fld>
            <a:endParaRPr lang="ru-RU"/>
          </a:p>
        </p:txBody>
      </p:sp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314658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70" name="Google Shape;1670;p83"/>
          <p:cNvSpPr/>
          <p:nvPr/>
        </p:nvSpPr>
        <p:spPr>
          <a:xfrm>
            <a:off x="0" y="1615464"/>
            <a:ext cx="4572000" cy="293589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1" name="Google Shape;1671;p8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1. Появление </a:t>
            </a:r>
            <a:r>
              <a:rPr lang="ru-RU" dirty="0" smtClean="0">
                <a:solidFill>
                  <a:schemeClr val="accent6"/>
                </a:solidFill>
              </a:rPr>
              <a:t>нестерильных</a:t>
            </a:r>
            <a:r>
              <a:rPr lang="ru-RU" dirty="0" smtClean="0"/>
              <a:t> медицинских изделий в стационарах</a:t>
            </a:r>
            <a:endParaRPr lang="ru-RU" dirty="0"/>
          </a:p>
        </p:txBody>
      </p:sp>
      <p:sp>
        <p:nvSpPr>
          <p:cNvPr id="1672" name="Google Shape;1672;p8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24</a:t>
            </a:fld>
            <a:endParaRPr lang="ru-RU"/>
          </a:p>
        </p:txBody>
      </p:sp>
      <p:sp>
        <p:nvSpPr>
          <p:cNvPr id="1673" name="Google Shape;1673;p83"/>
          <p:cNvSpPr txBox="1"/>
          <p:nvPr/>
        </p:nvSpPr>
        <p:spPr>
          <a:xfrm>
            <a:off x="358774" y="747863"/>
            <a:ext cx="7667625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Основной риск нарушения качества процесса стерилизации – появление нестерильных медицинских изделий, приводящих к развитию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внутрибольничных инфекций 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при использовании.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Внутрибольничные инфекции являются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колоссальной проблемой 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для системы здравоохранения.</a:t>
            </a:r>
            <a:endParaRPr/>
          </a:p>
        </p:txBody>
      </p:sp>
      <p:pic>
        <p:nvPicPr>
          <p:cNvPr id="1674" name="Google Shape;1674;p83"/>
          <p:cNvPicPr preferRelativeResize="0"/>
          <p:nvPr/>
        </p:nvPicPr>
        <p:blipFill rotWithShape="1">
          <a:blip r:embed="rId7">
            <a:alphaModFix/>
          </a:blip>
          <a:srcRect l="7447" t="3018" r="8528" b="4086"/>
          <a:stretch/>
        </p:blipFill>
        <p:spPr>
          <a:xfrm>
            <a:off x="358774" y="1736784"/>
            <a:ext cx="3378923" cy="2692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Google Shape;1675;p8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99774" y="1733459"/>
            <a:ext cx="3985451" cy="26963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6" name="Google Shape;1676;p83"/>
          <p:cNvSpPr txBox="1"/>
          <p:nvPr/>
        </p:nvSpPr>
        <p:spPr>
          <a:xfrm>
            <a:off x="1689315" y="4551363"/>
            <a:ext cx="5757965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-RU" sz="900" i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ru-RU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Приведена неофициальная статистика. Официально в РФ ~1 ВБИ на 1000 пациентов. Проблема некорректной статистики по ВБИ признана на уровне Минздрава и </a:t>
            </a:r>
            <a:r>
              <a:rPr lang="ru-RU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Роспотребнадзора</a:t>
            </a:r>
            <a:r>
              <a:rPr lang="ru-RU" sz="900" i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Приведена оценка реального уровня ВБИ на основании расчетов НИИ Эпидемиологии </a:t>
            </a:r>
            <a:r>
              <a:rPr lang="ru-RU" sz="900" i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Роспотребнадзора</a:t>
            </a:r>
            <a:endParaRPr sz="900" i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7" name="Google Shape;1677;p83"/>
          <p:cNvSpPr/>
          <p:nvPr/>
        </p:nvSpPr>
        <p:spPr>
          <a:xfrm>
            <a:off x="4572000" y="1615464"/>
            <a:ext cx="4572000" cy="2935899"/>
          </a:xfrm>
          <a:prstGeom prst="rect">
            <a:avLst/>
          </a:prstGeom>
          <a:solidFill>
            <a:srgbClr val="BFBFBF">
              <a:alpha val="31764"/>
            </a:srgbClr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470590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83" name="Google Shape;1683;p8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ПРИЧИНА: </a:t>
            </a:r>
            <a:r>
              <a:rPr lang="en-US" dirty="0" smtClean="0">
                <a:solidFill>
                  <a:schemeClr val="accent6"/>
                </a:solidFill>
              </a:rPr>
              <a:t>D</a:t>
            </a:r>
            <a:r>
              <a:rPr lang="ru-RU" dirty="0" smtClean="0">
                <a:solidFill>
                  <a:schemeClr val="accent6"/>
                </a:solidFill>
              </a:rPr>
              <a:t>мин &lt; </a:t>
            </a:r>
            <a:r>
              <a:rPr lang="en-US" dirty="0" smtClean="0">
                <a:solidFill>
                  <a:schemeClr val="accent6"/>
                </a:solidFill>
              </a:rPr>
              <a:t>D</a:t>
            </a:r>
            <a:r>
              <a:rPr lang="ru-RU" dirty="0" err="1" smtClean="0">
                <a:solidFill>
                  <a:schemeClr val="accent6"/>
                </a:solidFill>
              </a:rPr>
              <a:t>ст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84" name="Google Shape;1684;p84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85" name="Google Shape;1685;p8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25</a:t>
            </a:fld>
            <a:endParaRPr lang="ru-RU"/>
          </a:p>
        </p:txBody>
      </p:sp>
      <p:sp>
        <p:nvSpPr>
          <p:cNvPr id="1686" name="Google Shape;1686;p84"/>
          <p:cNvSpPr txBox="1"/>
          <p:nvPr/>
        </p:nvSpPr>
        <p:spPr>
          <a:xfrm>
            <a:off x="358774" y="747863"/>
            <a:ext cx="7667625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Доза, полученная изделием,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меньше значения стерилизующей дозы.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Следствие – изделие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недооблучено,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в транспортном коробе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могут быть нестерильные изделия.</a:t>
            </a:r>
            <a:endParaRPr/>
          </a:p>
        </p:txBody>
      </p:sp>
      <p:pic>
        <p:nvPicPr>
          <p:cNvPr id="1687" name="Google Shape;1687;p8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8774" y="1527174"/>
            <a:ext cx="8438091" cy="2486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8" name="Google Shape;1688;p84"/>
          <p:cNvSpPr txBox="1"/>
          <p:nvPr/>
        </p:nvSpPr>
        <p:spPr>
          <a:xfrm>
            <a:off x="358775" y="4081542"/>
            <a:ext cx="24250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Плесневые грибы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9" name="Google Shape;1689;p84"/>
          <p:cNvSpPr txBox="1"/>
          <p:nvPr/>
        </p:nvSpPr>
        <p:spPr>
          <a:xfrm>
            <a:off x="3359467" y="4081542"/>
            <a:ext cx="24250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КМАФАнМ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0" name="Google Shape;1690;p84"/>
          <p:cNvSpPr txBox="1"/>
          <p:nvPr/>
        </p:nvSpPr>
        <p:spPr>
          <a:xfrm>
            <a:off x="6329679" y="4081542"/>
            <a:ext cx="2425066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Золотистый стафиллококк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4371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95" name="Google Shape;1695;p8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2. </a:t>
            </a:r>
            <a:r>
              <a:rPr lang="ru-RU" dirty="0" smtClean="0">
                <a:solidFill>
                  <a:schemeClr val="accent6"/>
                </a:solidFill>
              </a:rPr>
              <a:t>Несоответствие</a:t>
            </a:r>
            <a:r>
              <a:rPr lang="ru-RU" dirty="0" smtClean="0"/>
              <a:t> функциональных и эксплуатационных </a:t>
            </a:r>
            <a:br>
              <a:rPr lang="ru-RU" dirty="0" smtClean="0"/>
            </a:br>
            <a:r>
              <a:rPr lang="ru-RU" dirty="0" smtClean="0"/>
              <a:t>свойств изделия</a:t>
            </a:r>
            <a:endParaRPr lang="ru-RU" dirty="0"/>
          </a:p>
        </p:txBody>
      </p:sp>
      <p:sp>
        <p:nvSpPr>
          <p:cNvPr id="1696" name="Google Shape;1696;p85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697" name="Google Shape;1697;p8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26</a:t>
            </a:fld>
            <a:endParaRPr lang="ru-RU"/>
          </a:p>
        </p:txBody>
      </p:sp>
      <p:pic>
        <p:nvPicPr>
          <p:cNvPr id="1698" name="Google Shape;1698;p85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470" t="12456" b="14600"/>
          <a:stretch/>
        </p:blipFill>
        <p:spPr>
          <a:xfrm>
            <a:off x="6492241" y="1031471"/>
            <a:ext cx="2322000" cy="13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Google Shape;1699;p85"/>
          <p:cNvPicPr preferRelativeResize="0"/>
          <p:nvPr/>
        </p:nvPicPr>
        <p:blipFill rotWithShape="1">
          <a:blip r:embed="rId8">
            <a:alphaModFix/>
          </a:blip>
          <a:srcRect t="7634" r="76934" b="30795"/>
          <a:stretch/>
        </p:blipFill>
        <p:spPr>
          <a:xfrm>
            <a:off x="358775" y="2837944"/>
            <a:ext cx="2322000" cy="13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Google Shape;1700;p85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018" r="70575" b="11018"/>
          <a:stretch/>
        </p:blipFill>
        <p:spPr>
          <a:xfrm>
            <a:off x="358775" y="1031471"/>
            <a:ext cx="2322000" cy="13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85"/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09" t="14219" r="34282" b="14219"/>
          <a:stretch/>
        </p:blipFill>
        <p:spPr>
          <a:xfrm>
            <a:off x="3411000" y="1031471"/>
            <a:ext cx="2322000" cy="13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Google Shape;1702;p85"/>
          <p:cNvPicPr preferRelativeResize="0"/>
          <p:nvPr/>
        </p:nvPicPr>
        <p:blipFill rotWithShape="1">
          <a:blip r:embed="rId8">
            <a:alphaModFix/>
          </a:blip>
          <a:srcRect l="77002" t="8359" b="30249"/>
          <a:stretch/>
        </p:blipFill>
        <p:spPr>
          <a:xfrm>
            <a:off x="6492241" y="2837944"/>
            <a:ext cx="2322000" cy="130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Google Shape;1703;p85"/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00" t="11912" r="33384" b="14374"/>
          <a:stretch/>
        </p:blipFill>
        <p:spPr>
          <a:xfrm>
            <a:off x="3411000" y="2837944"/>
            <a:ext cx="2322000" cy="130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p85"/>
          <p:cNvSpPr txBox="1"/>
          <p:nvPr/>
        </p:nvSpPr>
        <p:spPr>
          <a:xfrm>
            <a:off x="436450" y="2348557"/>
            <a:ext cx="6073800" cy="176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F50"/>
              </a:buClr>
              <a:buSzPts val="1000"/>
              <a:buFont typeface="Arial"/>
              <a:buNone/>
            </a:pPr>
            <a:r>
              <a:rPr lang="ru-RU" sz="10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Пожелтение продукции из марли, вздутие и разрыв индивидуальной упаковки</a:t>
            </a:r>
            <a:endParaRPr sz="1000" b="1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5" name="Google Shape;1705;p85"/>
          <p:cNvSpPr txBox="1"/>
          <p:nvPr/>
        </p:nvSpPr>
        <p:spPr>
          <a:xfrm>
            <a:off x="6492241" y="2348557"/>
            <a:ext cx="226700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ru-RU" sz="10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Снижение значений по параметру «разрывная нагрузка»</a:t>
            </a:r>
            <a:endParaRPr sz="1000" b="1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p85"/>
          <p:cNvSpPr txBox="1"/>
          <p:nvPr/>
        </p:nvSpPr>
        <p:spPr>
          <a:xfrm>
            <a:off x="436450" y="4166620"/>
            <a:ext cx="210312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F50"/>
              </a:buClr>
              <a:buSzPts val="1000"/>
              <a:buFont typeface="Arial"/>
              <a:buNone/>
            </a:pPr>
            <a:r>
              <a:rPr lang="ru-RU" sz="10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Пожелтение и помутнение полимерной продукции</a:t>
            </a:r>
            <a:endParaRPr sz="1000" b="1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p85"/>
          <p:cNvSpPr txBox="1"/>
          <p:nvPr/>
        </p:nvSpPr>
        <p:spPr>
          <a:xfrm>
            <a:off x="2899030" y="4166620"/>
            <a:ext cx="334594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F50"/>
              </a:buClr>
              <a:buSzPts val="1000"/>
              <a:buFont typeface="Arial"/>
              <a:buNone/>
            </a:pPr>
            <a:r>
              <a:rPr lang="ru-RU" sz="10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Рост «ложно-отрицательных» срабатываний тест-систем на основе ПЦР из-за снижения уровня pH</a:t>
            </a:r>
            <a:endParaRPr sz="1000" b="1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p85"/>
          <p:cNvSpPr txBox="1"/>
          <p:nvPr/>
        </p:nvSpPr>
        <p:spPr>
          <a:xfrm>
            <a:off x="6882037" y="4166620"/>
            <a:ext cx="1475925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F50"/>
              </a:buClr>
              <a:buSzPts val="1000"/>
              <a:buFont typeface="Arial"/>
              <a:buNone/>
            </a:pPr>
            <a:r>
              <a:rPr lang="ru-RU" sz="10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Выделение формальдегида</a:t>
            </a:r>
            <a:endParaRPr sz="1000" b="1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775549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13" name="Google Shape;1713;p8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2. </a:t>
            </a:r>
            <a:r>
              <a:rPr lang="ru-RU" dirty="0" smtClean="0">
                <a:solidFill>
                  <a:schemeClr val="accent6"/>
                </a:solidFill>
              </a:rPr>
              <a:t>Несоответствие</a:t>
            </a:r>
            <a:r>
              <a:rPr lang="ru-RU" dirty="0" smtClean="0"/>
              <a:t> функциональных и эксплуатационных </a:t>
            </a:r>
            <a:br>
              <a:rPr lang="ru-RU" dirty="0" smtClean="0"/>
            </a:br>
            <a:r>
              <a:rPr lang="ru-RU" dirty="0" smtClean="0"/>
              <a:t>свойств изделия</a:t>
            </a:r>
            <a:endParaRPr lang="ru-RU" dirty="0"/>
          </a:p>
        </p:txBody>
      </p:sp>
      <p:sp>
        <p:nvSpPr>
          <p:cNvPr id="1714" name="Google Shape;1714;p86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15" name="Google Shape;1715;p8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27</a:t>
            </a:fld>
            <a:endParaRPr lang="ru-RU"/>
          </a:p>
        </p:txBody>
      </p:sp>
      <p:pic>
        <p:nvPicPr>
          <p:cNvPr id="1716" name="Google Shape;1716;p86"/>
          <p:cNvPicPr preferRelativeResize="0"/>
          <p:nvPr/>
        </p:nvPicPr>
        <p:blipFill rotWithShape="1">
          <a:blip r:embed="rId7">
            <a:alphaModFix/>
          </a:blip>
          <a:srcRect t="9285" b="27182"/>
          <a:stretch/>
        </p:blipFill>
        <p:spPr>
          <a:xfrm>
            <a:off x="3048000" y="1003618"/>
            <a:ext cx="3394096" cy="201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Google Shape;1717;p86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4233" y="1003618"/>
            <a:ext cx="2240992" cy="354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Google Shape;1718;p86"/>
          <p:cNvPicPr preferRelativeResize="0"/>
          <p:nvPr/>
        </p:nvPicPr>
        <p:blipFill rotWithShape="1"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475" b="23571"/>
          <a:stretch/>
        </p:blipFill>
        <p:spPr>
          <a:xfrm>
            <a:off x="3048000" y="3143383"/>
            <a:ext cx="3394096" cy="1403879"/>
          </a:xfrm>
          <a:prstGeom prst="rect">
            <a:avLst/>
          </a:prstGeom>
          <a:noFill/>
          <a:ln>
            <a:noFill/>
          </a:ln>
        </p:spPr>
      </p:pic>
      <p:sp>
        <p:nvSpPr>
          <p:cNvPr id="1719" name="Google Shape;1719;p86"/>
          <p:cNvSpPr txBox="1"/>
          <p:nvPr/>
        </p:nvSpPr>
        <p:spPr>
          <a:xfrm>
            <a:off x="375705" y="2184666"/>
            <a:ext cx="2235630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Пожелтение и деформация изделия из ПЭТФ, отсутствие герметичности изделия («отсутствие вакуума»)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4520431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24" name="Google Shape;1724;p8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Снижение прочности </a:t>
            </a:r>
            <a:r>
              <a:rPr lang="ru-RU" dirty="0" smtClean="0"/>
              <a:t>нетканого материала «</a:t>
            </a:r>
            <a:r>
              <a:rPr lang="ru-RU" dirty="0" err="1" smtClean="0"/>
              <a:t>Спанбонд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при </a:t>
            </a:r>
            <a:r>
              <a:rPr lang="ru-RU" dirty="0" err="1" smtClean="0"/>
              <a:t>переоблучении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725" name="Google Shape;1725;p87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26" name="Google Shape;1726;p8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28</a:t>
            </a:fld>
            <a:endParaRPr lang="ru-RU"/>
          </a:p>
        </p:txBody>
      </p:sp>
      <p:sp>
        <p:nvSpPr>
          <p:cNvPr id="1730" name="Google Shape;1730;p87"/>
          <p:cNvSpPr txBox="1"/>
          <p:nvPr/>
        </p:nvSpPr>
        <p:spPr>
          <a:xfrm>
            <a:off x="1960880" y="4350798"/>
            <a:ext cx="5222240" cy="21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rgbClr val="333F50"/>
                </a:solidFill>
                <a:latin typeface="Arial"/>
                <a:ea typeface="Arial"/>
                <a:cs typeface="Arial"/>
                <a:sym typeface="Arial"/>
              </a:rPr>
              <a:t>Облученный образец, доза 90 кГр</a:t>
            </a:r>
            <a:endParaRPr sz="1200" b="1">
              <a:solidFill>
                <a:srgbClr val="333F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1727;p87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" b="3125"/>
          <a:stretch/>
        </p:blipFill>
        <p:spPr>
          <a:xfrm>
            <a:off x="3306276" y="989595"/>
            <a:ext cx="2531448" cy="316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729;p87"/>
          <p:cNvPicPr preferRelativeResize="0"/>
          <p:nvPr/>
        </p:nvPicPr>
        <p:blipFill rotWithShape="1"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25" b="3125"/>
          <a:stretch/>
        </p:blipFill>
        <p:spPr>
          <a:xfrm>
            <a:off x="6306590" y="989595"/>
            <a:ext cx="2531440" cy="31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69" y="983975"/>
            <a:ext cx="2529840" cy="316992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39800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6" name="Google Shape;1746;p8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22135" y="1979209"/>
            <a:ext cx="1761400" cy="249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47" name="Google Shape;1747;p8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ПРИЧИНА: </a:t>
            </a:r>
            <a:r>
              <a:rPr lang="en-US" dirty="0" smtClean="0">
                <a:solidFill>
                  <a:schemeClr val="accent6"/>
                </a:solidFill>
              </a:rPr>
              <a:t>D</a:t>
            </a:r>
            <a:r>
              <a:rPr lang="ru-RU" dirty="0" smtClean="0">
                <a:solidFill>
                  <a:schemeClr val="accent6"/>
                </a:solidFill>
              </a:rPr>
              <a:t>макс &gt; </a:t>
            </a:r>
            <a:r>
              <a:rPr lang="en-US" dirty="0" smtClean="0">
                <a:solidFill>
                  <a:schemeClr val="accent6"/>
                </a:solidFill>
              </a:rPr>
              <a:t>D</a:t>
            </a:r>
            <a:r>
              <a:rPr lang="ru-RU" dirty="0" err="1" smtClean="0">
                <a:solidFill>
                  <a:schemeClr val="accent6"/>
                </a:solidFill>
              </a:rPr>
              <a:t>макс.доп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748" name="Google Shape;1748;p89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49" name="Google Shape;1749;p8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29</a:t>
            </a:fld>
            <a:endParaRPr lang="ru-RU"/>
          </a:p>
        </p:txBody>
      </p:sp>
      <p:sp>
        <p:nvSpPr>
          <p:cNvPr id="1750" name="Google Shape;1750;p89"/>
          <p:cNvSpPr txBox="1"/>
          <p:nvPr/>
        </p:nvSpPr>
        <p:spPr>
          <a:xfrm>
            <a:off x="358775" y="747863"/>
            <a:ext cx="3999866" cy="372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Доза, полученная изделием, больше значения максимально-допустимой дозы.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Следствие – изделие </a:t>
            </a:r>
            <a:r>
              <a:rPr lang="ru-RU" sz="12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переоблучено</a:t>
            </a:r>
            <a:r>
              <a:rPr lang="ru-RU" sz="1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в транспортном коробе </a:t>
            </a:r>
            <a:r>
              <a:rPr lang="ru-RU" sz="1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могут быть испорченные изделия</a:t>
            </a: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непригодные для дальнейшего использования.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Для контроля максимально-допустимой дозы облучения проводятся лабораторные испытания облученных образцов:</a:t>
            </a:r>
            <a:endParaRPr dirty="0"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по санитарно-химическим показателям по ГОСТ Р 52770 (изменение величины рН вытяжки, УФ-поглощение, формальдегид).</a:t>
            </a:r>
            <a:endParaRPr dirty="0"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 </a:t>
            </a:r>
            <a:r>
              <a:rPr lang="ru-RU" sz="120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цитотоксичность</a:t>
            </a: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на раздражающее действие, на гемолитические свойства по серии  ГОСТ ISO 10993.</a:t>
            </a:r>
            <a:endParaRPr dirty="0"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•"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 соответствие требованиям ТУ (внешний вид, герметичность, разрывные нагрузки, сопротивление отслаиванию липкого слоя).</a:t>
            </a:r>
            <a:endParaRPr dirty="0"/>
          </a:p>
        </p:txBody>
      </p:sp>
      <p:pic>
        <p:nvPicPr>
          <p:cNvPr id="1751" name="Google Shape;1751;p89"/>
          <p:cNvPicPr preferRelativeResize="0"/>
          <p:nvPr/>
        </p:nvPicPr>
        <p:blipFill rotWithShape="1">
          <a:blip r:embed="rId8">
            <a:alphaModFix/>
          </a:blip>
          <a:srcRect t="9070" b="9070"/>
          <a:stretch/>
        </p:blipFill>
        <p:spPr>
          <a:xfrm>
            <a:off x="4572000" y="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62"/>
          <p:cNvSpPr/>
          <p:nvPr/>
        </p:nvSpPr>
        <p:spPr>
          <a:xfrm>
            <a:off x="3201567" y="1207059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6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Стерильные и нестерильные медицинские изделия.</a:t>
            </a:r>
          </a:p>
          <a:p>
            <a:pPr lvl="0"/>
            <a:r>
              <a:rPr lang="ru-RU" smtClean="0"/>
              <a:t>Финишная стерилизация и асептическое производство</a:t>
            </a:r>
            <a:endParaRPr lang="ru-RU"/>
          </a:p>
        </p:txBody>
      </p:sp>
      <p:sp>
        <p:nvSpPr>
          <p:cNvPr id="1361" name="Google Shape;1361;p62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362" name="Google Shape;1362;p6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</a:t>
            </a:fld>
            <a:endParaRPr lang="ru-RU"/>
          </a:p>
        </p:txBody>
      </p:sp>
      <p:sp>
        <p:nvSpPr>
          <p:cNvPr id="1363" name="Google Shape;1363;p62"/>
          <p:cNvSpPr txBox="1"/>
          <p:nvPr/>
        </p:nvSpPr>
        <p:spPr>
          <a:xfrm>
            <a:off x="249390" y="1107680"/>
            <a:ext cx="2463330" cy="2508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323-ФЗ "Об основах охраны здоровья граждан в Российской Федерации" Статья 38. :</a:t>
            </a:r>
            <a:endParaRPr sz="11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“1.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Медицинскими изделиями являются любые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…..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изделия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применяемые в медицинских целях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…..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Медицинские изделия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подразделяются на классы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в зависимости от потенциального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риска 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….”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62"/>
          <p:cNvSpPr txBox="1"/>
          <p:nvPr/>
        </p:nvSpPr>
        <p:spPr>
          <a:xfrm>
            <a:off x="3201579" y="1172768"/>
            <a:ext cx="544458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Медицинское изделие может быть стерильным или же нестерильным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вне 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зависимости от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класса риска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62"/>
          <p:cNvSpPr/>
          <p:nvPr/>
        </p:nvSpPr>
        <p:spPr>
          <a:xfrm>
            <a:off x="3201567" y="2225053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62"/>
          <p:cNvSpPr txBox="1"/>
          <p:nvPr/>
        </p:nvSpPr>
        <p:spPr>
          <a:xfrm>
            <a:off x="3201579" y="2165449"/>
            <a:ext cx="5583646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Стерильные медицинские изделия могут быть получены при организации 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асептического производства 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ru-RU" sz="11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ГОСТ Р ИСО 13408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 или</a:t>
            </a: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при финишной стерилизации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упакованного изделия. 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62"/>
          <p:cNvSpPr/>
          <p:nvPr/>
        </p:nvSpPr>
        <p:spPr>
          <a:xfrm>
            <a:off x="3201567" y="3327407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62"/>
          <p:cNvSpPr txBox="1"/>
          <p:nvPr/>
        </p:nvSpPr>
        <p:spPr>
          <a:xfrm>
            <a:off x="3201579" y="3306816"/>
            <a:ext cx="4926421" cy="1133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ru-RU" sz="1100" i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Определение ГОСТ EN 556-1-2011</a:t>
            </a:r>
            <a:r>
              <a:rPr lang="ru-RU"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100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100"/>
              <a:buFont typeface="Arial"/>
              <a:buNone/>
            </a:pPr>
            <a:r>
              <a:rPr lang="ru-RU"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4.1 Для того, чтобы медицинские изделия, прошедшие финишную стерилизацию, могли быть отнесены к категории "</a:t>
            </a:r>
            <a:r>
              <a:rPr lang="ru-RU" sz="11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СТЕРИЛЬНЫЕ</a:t>
            </a:r>
            <a:r>
              <a:rPr lang="ru-RU"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", необходимо, чтобы </a:t>
            </a:r>
            <a:r>
              <a:rPr lang="ru-RU" sz="11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вероятность присутствия</a:t>
            </a:r>
            <a:r>
              <a:rPr lang="ru-RU"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в (на) них </a:t>
            </a:r>
            <a:r>
              <a:rPr lang="ru-RU" sz="11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жизнеспособных микроорганизмов </a:t>
            </a:r>
            <a:r>
              <a:rPr lang="ru-RU" sz="110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была </a:t>
            </a:r>
            <a:r>
              <a:rPr lang="ru-RU" sz="1100" b="1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менее или равна 1х10</a:t>
            </a:r>
            <a:r>
              <a:rPr lang="ru-RU" sz="1100" b="1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-6</a:t>
            </a:r>
            <a:r>
              <a:rPr lang="ru-RU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8903595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2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57" name="Google Shape;1757;p90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Реализация диапазона доз </a:t>
            </a:r>
            <a:br>
              <a:rPr lang="ru-RU" dirty="0" smtClean="0"/>
            </a:br>
            <a:r>
              <a:rPr lang="ru-RU" dirty="0" err="1" smtClean="0"/>
              <a:t>Dст</a:t>
            </a:r>
            <a:r>
              <a:rPr lang="ru-RU" dirty="0" smtClean="0"/>
              <a:t> — </a:t>
            </a:r>
            <a:r>
              <a:rPr lang="ru-RU" dirty="0" err="1" smtClean="0"/>
              <a:t>Dмакс.доп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smtClean="0">
                <a:solidFill>
                  <a:schemeClr val="accent6"/>
                </a:solidFill>
              </a:rPr>
              <a:t>на конкретной установке </a:t>
            </a:r>
            <a:br>
              <a:rPr lang="ru-RU" dirty="0" smtClean="0">
                <a:solidFill>
                  <a:schemeClr val="accent6"/>
                </a:solidFill>
              </a:rPr>
            </a:br>
            <a:r>
              <a:rPr lang="ru-RU" dirty="0" smtClean="0">
                <a:solidFill>
                  <a:schemeClr val="accent6"/>
                </a:solidFill>
              </a:rPr>
              <a:t>с ускорителем электронов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758" name="Google Shape;1758;p90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59" name="Google Shape;1759;p90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30</a:t>
            </a:fld>
            <a:endParaRPr lang="ru-RU"/>
          </a:p>
        </p:txBody>
      </p:sp>
      <p:sp>
        <p:nvSpPr>
          <p:cNvPr id="1760" name="Google Shape;1760;p90"/>
          <p:cNvSpPr txBox="1"/>
          <p:nvPr/>
        </p:nvSpPr>
        <p:spPr>
          <a:xfrm>
            <a:off x="358774" y="1684697"/>
            <a:ext cx="335978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Характеристика проникновения пучка: De – доза на поверхности, составляет около 70% 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61" name="Google Shape;1761;p90"/>
          <p:cNvGrpSpPr/>
          <p:nvPr/>
        </p:nvGrpSpPr>
        <p:grpSpPr>
          <a:xfrm>
            <a:off x="5639013" y="-1"/>
            <a:ext cx="3504987" cy="2372811"/>
            <a:chOff x="358774" y="1757105"/>
            <a:chExt cx="3425176" cy="2404800"/>
          </a:xfrm>
        </p:grpSpPr>
        <p:pic>
          <p:nvPicPr>
            <p:cNvPr id="1762" name="Google Shape;1762;p9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8774" y="1757105"/>
              <a:ext cx="3425176" cy="2404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3" name="Google Shape;1763;p9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02949" y="2317280"/>
              <a:ext cx="2301850" cy="14564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4" name="Google Shape;1764;p90"/>
          <p:cNvGrpSpPr/>
          <p:nvPr/>
        </p:nvGrpSpPr>
        <p:grpSpPr>
          <a:xfrm>
            <a:off x="0" y="2490000"/>
            <a:ext cx="9144000" cy="2061363"/>
            <a:chOff x="358774" y="2651760"/>
            <a:chExt cx="8426451" cy="1899603"/>
          </a:xfrm>
        </p:grpSpPr>
        <p:sp>
          <p:nvSpPr>
            <p:cNvPr id="1765" name="Google Shape;1765;p90"/>
            <p:cNvSpPr/>
            <p:nvPr/>
          </p:nvSpPr>
          <p:spPr>
            <a:xfrm>
              <a:off x="358774" y="2651760"/>
              <a:ext cx="8426451" cy="1899603"/>
            </a:xfrm>
            <a:prstGeom prst="rect">
              <a:avLst/>
            </a:prstGeom>
            <a:solidFill>
              <a:srgbClr val="004966"/>
            </a:solidFill>
            <a:ln>
              <a:noFill/>
            </a:ln>
          </p:spPr>
          <p:txBody>
            <a:bodyPr spcFirstLastPara="1" wrap="square" lIns="72000" tIns="36000" rIns="72000" bIns="360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66" name="Google Shape;1766;p90"/>
            <p:cNvPicPr preferRelativeResize="0"/>
            <p:nvPr/>
          </p:nvPicPr>
          <p:blipFill rotWithShape="1">
            <a:blip r:embed="rId9">
              <a:alphaModFix/>
            </a:blip>
            <a:srcRect l="1318" t="616" b="62393"/>
            <a:stretch/>
          </p:blipFill>
          <p:spPr>
            <a:xfrm>
              <a:off x="852148" y="2731945"/>
              <a:ext cx="2400335" cy="18092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7" name="Google Shape;1767;p90"/>
            <p:cNvPicPr preferRelativeResize="0"/>
            <p:nvPr/>
          </p:nvPicPr>
          <p:blipFill rotWithShape="1">
            <a:blip r:embed="rId9">
              <a:alphaModFix/>
            </a:blip>
            <a:srcRect l="1988" t="38021" b="32814"/>
            <a:stretch/>
          </p:blipFill>
          <p:spPr>
            <a:xfrm>
              <a:off x="3365421" y="3114929"/>
              <a:ext cx="2384044" cy="1426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8" name="Google Shape;1768;p90"/>
            <p:cNvPicPr preferRelativeResize="0"/>
            <p:nvPr/>
          </p:nvPicPr>
          <p:blipFill rotWithShape="1">
            <a:blip r:embed="rId9">
              <a:alphaModFix/>
            </a:blip>
            <a:srcRect l="1988" t="67713" b="1250"/>
            <a:stretch/>
          </p:blipFill>
          <p:spPr>
            <a:xfrm>
              <a:off x="5862403" y="3028513"/>
              <a:ext cx="2384044" cy="15180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9" name="Google Shape;1769;p90"/>
          <p:cNvSpPr txBox="1"/>
          <p:nvPr/>
        </p:nvSpPr>
        <p:spPr>
          <a:xfrm>
            <a:off x="358774" y="2200586"/>
            <a:ext cx="3359785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Двустороннее облучение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0" name="Google Shape;1770;p90"/>
          <p:cNvSpPr txBox="1"/>
          <p:nvPr/>
        </p:nvSpPr>
        <p:spPr>
          <a:xfrm>
            <a:off x="4262451" y="314864"/>
            <a:ext cx="12516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Одностороннее облучение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682122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75" name="Google Shape;1775;p91"/>
          <p:cNvSpPr txBox="1">
            <a:spLocks noGrp="1"/>
          </p:cNvSpPr>
          <p:nvPr>
            <p:ph type="title"/>
          </p:nvPr>
        </p:nvSpPr>
        <p:spPr>
          <a:xfrm>
            <a:off x="358775" y="347883"/>
            <a:ext cx="3880012" cy="672627"/>
          </a:xfrm>
        </p:spPr>
        <p:txBody>
          <a:bodyPr/>
          <a:lstStyle/>
          <a:p>
            <a:pPr lvl="0"/>
            <a:r>
              <a:rPr lang="ru-RU" dirty="0" smtClean="0"/>
              <a:t>Установление </a:t>
            </a:r>
            <a:r>
              <a:rPr lang="ru-RU" dirty="0" smtClean="0">
                <a:solidFill>
                  <a:schemeClr val="accent6"/>
                </a:solidFill>
              </a:rPr>
              <a:t>диапазона доз </a:t>
            </a:r>
            <a:r>
              <a:rPr lang="ru-RU" dirty="0" smtClean="0"/>
              <a:t>в коробе</a:t>
            </a:r>
            <a:endParaRPr lang="ru-RU" dirty="0"/>
          </a:p>
        </p:txBody>
      </p:sp>
      <p:sp>
        <p:nvSpPr>
          <p:cNvPr id="1776" name="Google Shape;1776;p91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77" name="Google Shape;1777;p91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31</a:t>
            </a:fld>
            <a:endParaRPr lang="ru-RU"/>
          </a:p>
        </p:txBody>
      </p:sp>
      <p:sp>
        <p:nvSpPr>
          <p:cNvPr id="1778" name="Google Shape;1778;p91"/>
          <p:cNvSpPr txBox="1"/>
          <p:nvPr/>
        </p:nvSpPr>
        <p:spPr>
          <a:xfrm>
            <a:off x="358775" y="1023938"/>
            <a:ext cx="420921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образце размещаются дозиметры для построения карты поля поглощенных доз, для последующего анализа результатов. </a:t>
            </a:r>
            <a:endParaRPr/>
          </a:p>
        </p:txBody>
      </p:sp>
      <p:pic>
        <p:nvPicPr>
          <p:cNvPr id="1779" name="Google Shape;1779;p91"/>
          <p:cNvPicPr preferRelativeResize="0"/>
          <p:nvPr/>
        </p:nvPicPr>
        <p:blipFill rotWithShape="1">
          <a:blip r:embed="rId7">
            <a:alphaModFix/>
          </a:blip>
          <a:srcRect l="1011" t="958" r="1519" b="2916"/>
          <a:stretch/>
        </p:blipFill>
        <p:spPr>
          <a:xfrm>
            <a:off x="439798" y="2116919"/>
            <a:ext cx="3865984" cy="2434445"/>
          </a:xfrm>
          <a:prstGeom prst="rect">
            <a:avLst/>
          </a:prstGeom>
          <a:noFill/>
          <a:ln>
            <a:noFill/>
          </a:ln>
        </p:spPr>
      </p:pic>
      <p:sp>
        <p:nvSpPr>
          <p:cNvPr id="1781" name="Google Shape;1781;p91"/>
          <p:cNvSpPr txBox="1"/>
          <p:nvPr/>
        </p:nvSpPr>
        <p:spPr>
          <a:xfrm>
            <a:off x="358773" y="1642840"/>
            <a:ext cx="394700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Задача - найти места с наибольшей и наименьшей поглощенной дозой в продукции.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595" y="337887"/>
            <a:ext cx="2668547" cy="3558063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p92"/>
          <p:cNvSpPr/>
          <p:nvPr/>
        </p:nvSpPr>
        <p:spPr>
          <a:xfrm>
            <a:off x="0" y="0"/>
            <a:ext cx="4571999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7" name="Google Shape;1787;p9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По результатам измерений:</a:t>
            </a:r>
            <a:endParaRPr lang="ru-RU"/>
          </a:p>
        </p:txBody>
      </p:sp>
      <p:sp>
        <p:nvSpPr>
          <p:cNvPr id="1788" name="Google Shape;1788;p92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89" name="Google Shape;1789;p92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32</a:t>
            </a:fld>
            <a:endParaRPr lang="ru-RU"/>
          </a:p>
        </p:txBody>
      </p:sp>
      <p:sp>
        <p:nvSpPr>
          <p:cNvPr id="1790" name="Google Shape;1790;p92"/>
          <p:cNvSpPr txBox="1"/>
          <p:nvPr/>
        </p:nvSpPr>
        <p:spPr>
          <a:xfrm>
            <a:off x="358775" y="1020510"/>
            <a:ext cx="3530319" cy="337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rabicPeriod"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Строится карта распределения дозы в продукции</a:t>
            </a:r>
            <a:endParaRPr/>
          </a:p>
          <a:p>
            <a:pPr marL="228600" marR="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rabicPeriod"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Выбираются наиболее проблемные точки.</a:t>
            </a:r>
            <a:endParaRPr/>
          </a:p>
          <a:p>
            <a:pPr marL="228600" marR="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rabicPeriod"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Выявляются причины возникновения проблем</a:t>
            </a:r>
            <a:endParaRPr/>
          </a:p>
          <a:p>
            <a:pPr marL="228600" marR="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rabicPeriod"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Ищется решение для исправления проблемы</a:t>
            </a:r>
            <a:endParaRPr/>
          </a:p>
          <a:p>
            <a:pPr marL="228600" marR="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rabicPeriod"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Производится повторная обработка с полным исследованием продукции.</a:t>
            </a:r>
            <a:endParaRPr/>
          </a:p>
          <a:p>
            <a:pPr marL="228600" marR="0" lvl="0" indent="-22860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AutoNum type="arabicPeriod"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Выбирается контрольная точка на поверхности коробки с минимальной дозой</a:t>
            </a:r>
            <a:endParaRPr/>
          </a:p>
        </p:txBody>
      </p:sp>
      <p:pic>
        <p:nvPicPr>
          <p:cNvPr id="1791" name="Google Shape;1791;p92"/>
          <p:cNvPicPr preferRelativeResize="0"/>
          <p:nvPr/>
        </p:nvPicPr>
        <p:blipFill rotWithShape="1">
          <a:blip r:embed="rId3">
            <a:alphaModFix/>
          </a:blip>
          <a:srcRect l="3105" t="2328" r="2329" b="1698"/>
          <a:stretch/>
        </p:blipFill>
        <p:spPr>
          <a:xfrm>
            <a:off x="4572000" y="992991"/>
            <a:ext cx="4282633" cy="2963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p93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797" name="Google Shape;1797;p9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33</a:t>
            </a:fld>
            <a:endParaRPr lang="ru-RU"/>
          </a:p>
        </p:txBody>
      </p:sp>
      <p:sp>
        <p:nvSpPr>
          <p:cNvPr id="1798" name="Google Shape;1798;p93"/>
          <p:cNvSpPr txBox="1"/>
          <p:nvPr/>
        </p:nvSpPr>
        <p:spPr>
          <a:xfrm>
            <a:off x="362888" y="777442"/>
            <a:ext cx="3970157" cy="330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Определяется Кмин =  Dмин / Dкт</a:t>
            </a:r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Определяется Кмакс =  Dмакс / Dкт</a:t>
            </a:r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Определяется R = Dмакс / Dмин</a:t>
            </a:r>
            <a:endParaRPr sz="14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Устанавливается режим облучения.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При рутинной стерилизации измеряется только доза на поверхности короба, в контрольной точке.</a:t>
            </a:r>
            <a:endParaRPr/>
          </a:p>
          <a:p>
            <a:pPr marL="0" marR="0" lvl="0" indent="0" algn="l" rtl="0">
              <a:spcBef>
                <a:spcPts val="180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Диапазон доз в транспортном коробе вычисляется с использованием коэффициентов Кмин и Кмак.</a:t>
            </a:r>
            <a:endParaRPr/>
          </a:p>
        </p:txBody>
      </p:sp>
      <p:sp>
        <p:nvSpPr>
          <p:cNvPr id="1799" name="Google Shape;1799;p93"/>
          <p:cNvSpPr txBox="1"/>
          <p:nvPr/>
        </p:nvSpPr>
        <p:spPr>
          <a:xfrm>
            <a:off x="4572001" y="-1"/>
            <a:ext cx="4572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Должно соблюдаться условие: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Dмин =Dкт * Кмин,        </a:t>
            </a: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Dмин ≥ Dст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Dмакс = Dкт * Кмакс,    </a:t>
            </a: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Dмакс &lt; Dмакс.доп.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605429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0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04" name="Google Shape;1804;p9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Прочие факторы, </a:t>
            </a:r>
            <a:r>
              <a:rPr lang="ru-RU" dirty="0" smtClean="0"/>
              <a:t>влияющие </a:t>
            </a:r>
            <a:br>
              <a:rPr lang="ru-RU" dirty="0" smtClean="0"/>
            </a:br>
            <a:r>
              <a:rPr lang="ru-RU" dirty="0" smtClean="0"/>
              <a:t>на стерильность продукции</a:t>
            </a:r>
            <a:endParaRPr lang="ru-RU" dirty="0"/>
          </a:p>
        </p:txBody>
      </p:sp>
      <p:sp>
        <p:nvSpPr>
          <p:cNvPr id="1805" name="Google Shape;1805;p94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806" name="Google Shape;1806;p94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34</a:t>
            </a:fld>
            <a:endParaRPr lang="ru-RU"/>
          </a:p>
        </p:txBody>
      </p:sp>
      <p:sp>
        <p:nvSpPr>
          <p:cNvPr id="1807" name="Google Shape;1807;p94"/>
          <p:cNvSpPr txBox="1"/>
          <p:nvPr/>
        </p:nvSpPr>
        <p:spPr>
          <a:xfrm>
            <a:off x="358776" y="1073078"/>
            <a:ext cx="5737224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Надлежащим образом валидированный, точно контролируемый процесс стерилизации является </a:t>
            </a: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 единственным фактором, </a:t>
            </a: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влияющим на надежность того, что продукция является стерильной, и в этом отношении пригодна для предназначенного применения. </a:t>
            </a:r>
            <a:endParaRPr sz="12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Необходимо обратить внимание на ряд других вопросов, среди которых: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8" name="Google Shape;1808;p94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13" r="18850"/>
          <a:stretch/>
        </p:blipFill>
        <p:spPr>
          <a:xfrm>
            <a:off x="6096000" y="0"/>
            <a:ext cx="3048000" cy="45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9" name="Google Shape;1809;p94"/>
          <p:cNvSpPr txBox="1"/>
          <p:nvPr/>
        </p:nvSpPr>
        <p:spPr>
          <a:xfrm>
            <a:off x="358776" y="2427018"/>
            <a:ext cx="2465447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микробиологическое состояние входящего сырья и/или компонентов;</a:t>
            </a:r>
            <a:endParaRPr/>
          </a:p>
          <a:p>
            <a:pPr marL="171450" marR="0" lvl="0" indent="-171450" algn="l" rtl="0"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валидация и текущий контроль любой используемой методики очистки и дезинфекции;</a:t>
            </a:r>
            <a:endParaRPr/>
          </a:p>
          <a:p>
            <a:pPr marL="171450" marR="0" lvl="0" indent="-171450" algn="l" rtl="0"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контроль окружающей среды, в которой продукция производится, собирается и упаковывается;</a:t>
            </a:r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94"/>
          <p:cNvSpPr txBox="1"/>
          <p:nvPr/>
        </p:nvSpPr>
        <p:spPr>
          <a:xfrm>
            <a:off x="3227388" y="2427018"/>
            <a:ext cx="2363184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контроль оборудования и процессов;</a:t>
            </a:r>
            <a:endParaRPr/>
          </a:p>
          <a:p>
            <a:pPr marL="171450" marR="0" lvl="0" indent="-171450" algn="l" rtl="0"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контроль персонала и его гигиены;</a:t>
            </a:r>
            <a:endParaRPr/>
          </a:p>
          <a:p>
            <a:pPr marL="171450" marR="0" lvl="0" indent="-171450" algn="l" rtl="0"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способ и материалы, в которые упаковывается продукция;</a:t>
            </a:r>
            <a:endParaRPr/>
          </a:p>
          <a:p>
            <a:pPr marL="171450" marR="0" lvl="0" indent="-171450" algn="l" rtl="0"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условия хранения продукции.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68885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15" name="Google Shape;1815;p95"/>
          <p:cNvSpPr/>
          <p:nvPr/>
        </p:nvSpPr>
        <p:spPr>
          <a:xfrm>
            <a:off x="0" y="1020510"/>
            <a:ext cx="4109013" cy="1551240"/>
          </a:xfrm>
          <a:prstGeom prst="rect">
            <a:avLst/>
          </a:prstGeom>
          <a:solidFill>
            <a:srgbClr val="E3F9F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95"/>
          <p:cNvSpPr/>
          <p:nvPr/>
        </p:nvSpPr>
        <p:spPr>
          <a:xfrm>
            <a:off x="0" y="2571749"/>
            <a:ext cx="4109013" cy="1979613"/>
          </a:xfrm>
          <a:prstGeom prst="rect">
            <a:avLst/>
          </a:prstGeom>
          <a:solidFill>
            <a:srgbClr val="C7F3E6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95"/>
          <p:cNvSpPr/>
          <p:nvPr/>
        </p:nvSpPr>
        <p:spPr>
          <a:xfrm>
            <a:off x="4109013" y="1023939"/>
            <a:ext cx="5034986" cy="3527424"/>
          </a:xfrm>
          <a:prstGeom prst="rect">
            <a:avLst/>
          </a:prstGeom>
          <a:solidFill>
            <a:srgbClr val="ACEDDA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9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Документы, которые оформляются </a:t>
            </a:r>
            <a:r>
              <a:rPr lang="ru-RU" dirty="0" smtClean="0">
                <a:solidFill>
                  <a:schemeClr val="accent6"/>
                </a:solidFill>
              </a:rPr>
              <a:t>при </a:t>
            </a:r>
            <a:r>
              <a:rPr lang="ru-RU" dirty="0" err="1" smtClean="0">
                <a:solidFill>
                  <a:schemeClr val="accent6"/>
                </a:solidFill>
              </a:rPr>
              <a:t>валидации</a:t>
            </a:r>
            <a:r>
              <a:rPr lang="ru-RU" dirty="0" smtClean="0">
                <a:solidFill>
                  <a:schemeClr val="accent6"/>
                </a:solidFill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процесса стерилизации</a:t>
            </a:r>
            <a:endParaRPr lang="ru-RU" dirty="0"/>
          </a:p>
        </p:txBody>
      </p:sp>
      <p:sp>
        <p:nvSpPr>
          <p:cNvPr id="1819" name="Google Shape;1819;p95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820" name="Google Shape;1820;p9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35</a:t>
            </a:fld>
            <a:endParaRPr lang="ru-RU"/>
          </a:p>
        </p:txBody>
      </p:sp>
      <p:sp>
        <p:nvSpPr>
          <p:cNvPr id="1821" name="Google Shape;1821;p95"/>
          <p:cNvSpPr txBox="1"/>
          <p:nvPr/>
        </p:nvSpPr>
        <p:spPr>
          <a:xfrm>
            <a:off x="358777" y="1135781"/>
            <a:ext cx="33914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Инструкция по радиационной стерилизации  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Инструкция по радиационной стерилизации  выдается на конкретное МИ.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Форма установлена приказом Минздрава России от 22.05.2001 N 167.</a:t>
            </a:r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95"/>
          <p:cNvSpPr txBox="1"/>
          <p:nvPr/>
        </p:nvSpPr>
        <p:spPr>
          <a:xfrm>
            <a:off x="358776" y="2712083"/>
            <a:ext cx="3414571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Технологический регламент процесса радиационной стерилизации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Оформляется на конкретную радиационную установку для каждого вида изделий, различающихся укладкой в транспортную тару, весом, габаритами и проч.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Требования к содержанию регламентируются Руководством Р 2.6.4/3.5.4-1040-01 «Общие требования к технологическому регламенту радиационной стерилизации изделий медицинского назначения»</a:t>
            </a:r>
            <a:endParaRPr/>
          </a:p>
        </p:txBody>
      </p:sp>
      <p:sp>
        <p:nvSpPr>
          <p:cNvPr id="1823" name="Google Shape;1823;p95"/>
          <p:cNvSpPr txBox="1"/>
          <p:nvPr/>
        </p:nvSpPr>
        <p:spPr>
          <a:xfrm>
            <a:off x="4348642" y="1131888"/>
            <a:ext cx="4436584" cy="337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Отчет по валидации процесса стерилизации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Объединяет в себя: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параметрах МИ (наименование, состав, назначение, размеры, вес, укладка, и т.д.)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установленном диапазоне доз Dст – Dмакс.доп.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реализации данного диапазона на конкретной РТУ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валидации (квалификации РТУ)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режиме рутинной стерилизации (при ревалидации – за межвалидационный период )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квалификации сотрудников, проводящих стерилизацию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об основном и вспомогательном оборудовании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Информацию о контроле производства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Дату ревалидации</a:t>
            </a:r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Оформляется на конкретную радиационную установку для каждого вида изделий, различающихся укладкой в транспортную тару, весом, габаритами и проч.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468824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8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8" name="Google Shape;1828;p9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Постановление Правительства РФ от 27.12.2012 N 1416 «Правила государственной регистрации медицинских изделий» содержит </a:t>
            </a:r>
            <a:r>
              <a:rPr lang="ru-RU" dirty="0" smtClean="0">
                <a:solidFill>
                  <a:schemeClr val="accent6"/>
                </a:solidFill>
              </a:rPr>
              <a:t>список документов, предоставляемых для регистрации МИ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829" name="Google Shape;1829;p96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830" name="Google Shape;1830;p9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36</a:t>
            </a:fld>
            <a:endParaRPr lang="ru-RU"/>
          </a:p>
        </p:txBody>
      </p:sp>
      <p:sp>
        <p:nvSpPr>
          <p:cNvPr id="1831" name="Google Shape;1831;p96"/>
          <p:cNvSpPr txBox="1"/>
          <p:nvPr/>
        </p:nvSpPr>
        <p:spPr>
          <a:xfrm>
            <a:off x="358776" y="1440186"/>
            <a:ext cx="4051178" cy="29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копия документа, подтверждающего полномочия уполномоченного представителя производителя (изготовителя)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сведения о нормативной документации на медицинское изделие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техническая документация производителя (изготовителя) на медицинское изделие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эксплуатационная документация производителя (изготовителя) на медицинское изделие, в том числе инструкция по применению или руководство по эксплуатации медицинского изделия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фотографические изображения общего вида медицинского изделия вместе с принадлежностями, необходимыми для применения медицинского изделия по назначению (размером не менее 18 х 24 сантиметра)</a:t>
            </a:r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2" name="Google Shape;1832;p96"/>
          <p:cNvSpPr txBox="1"/>
          <p:nvPr/>
        </p:nvSpPr>
        <p:spPr>
          <a:xfrm>
            <a:off x="4776674" y="1440186"/>
            <a:ext cx="4051178" cy="207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документы, подтверждающие результаты технических испытаний медицинского изделия;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документы, подтверждающие результаты токсикологических исследований медицинского изделия, использование которого предполагает наличие контакта с организмом человека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документы, подтверждающие результаты испытаний медицинского изделия в целях утверждения типа средств измерений</a:t>
            </a:r>
            <a:endParaRPr/>
          </a:p>
          <a:p>
            <a:pPr marL="171450" marR="0" lvl="0" indent="-171450" algn="l" rtl="0">
              <a:spcBef>
                <a:spcPts val="18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опись документов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97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838" name="Google Shape;1838;p9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37</a:t>
            </a:fld>
            <a:endParaRPr lang="ru-RU"/>
          </a:p>
        </p:txBody>
      </p:sp>
      <p:sp>
        <p:nvSpPr>
          <p:cNvPr id="1839" name="Google Shape;1839;p97"/>
          <p:cNvSpPr txBox="1"/>
          <p:nvPr/>
        </p:nvSpPr>
        <p:spPr>
          <a:xfrm>
            <a:off x="358777" y="349929"/>
            <a:ext cx="5139198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На каком этапе необходимо валидировать процесс стерилизации?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Валидировать процесс стерилизации необходимо на финальной стадии формирования технических условий перед проведением испытаний для регистрации изделий. 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том числе валидации процесса упаковки и подтверждения срока годности изделий.</a:t>
            </a:r>
            <a:endParaRPr/>
          </a:p>
        </p:txBody>
      </p:sp>
      <p:sp>
        <p:nvSpPr>
          <p:cNvPr id="1840" name="Google Shape;1840;p97"/>
          <p:cNvSpPr txBox="1"/>
          <p:nvPr/>
        </p:nvSpPr>
        <p:spPr>
          <a:xfrm>
            <a:off x="358775" y="2355374"/>
            <a:ext cx="550382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Сколько времени потребуется на </a:t>
            </a:r>
            <a:r>
              <a:rPr lang="ru-RU" sz="16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валидацию</a:t>
            </a:r>
            <a:r>
              <a:rPr lang="ru-RU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процесса стерилизации?</a:t>
            </a:r>
            <a:endParaRPr sz="1600" b="1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 среднем выполнение всех работ занимает 3 - 4 месяца</a:t>
            </a:r>
            <a:endParaRPr dirty="0"/>
          </a:p>
        </p:txBody>
      </p:sp>
      <p:sp>
        <p:nvSpPr>
          <p:cNvPr id="1841" name="Google Shape;1841;p97"/>
          <p:cNvSpPr txBox="1"/>
          <p:nvPr/>
        </p:nvSpPr>
        <p:spPr>
          <a:xfrm>
            <a:off x="358775" y="3468267"/>
            <a:ext cx="5139200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Стоимость </a:t>
            </a:r>
            <a:r>
              <a:rPr lang="ru-RU" sz="1600" b="1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валидации</a:t>
            </a:r>
            <a:r>
              <a:rPr lang="ru-RU" sz="16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процесса стерилизации?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Стоимость </a:t>
            </a:r>
            <a:r>
              <a:rPr lang="ru-RU" sz="120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валидации</a:t>
            </a: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процесса стерилизации зависит от количества видов изделий, исполнений изделий и типоразмеров, количества поставщиков материалов, в том числе материалов упаковки. </a:t>
            </a:r>
            <a:endParaRPr dirty="0"/>
          </a:p>
        </p:txBody>
      </p:sp>
      <p:pic>
        <p:nvPicPr>
          <p:cNvPr id="1842" name="Google Shape;1842;p97"/>
          <p:cNvPicPr preferRelativeResize="0"/>
          <p:nvPr/>
        </p:nvPicPr>
        <p:blipFill rotWithShape="1">
          <a:blip r:embed="rId3">
            <a:alphaModFix/>
          </a:blip>
          <a:srcRect l="23446" r="38148" b="24612"/>
          <a:stretch/>
        </p:blipFill>
        <p:spPr>
          <a:xfrm>
            <a:off x="5665944" y="0"/>
            <a:ext cx="3478056" cy="455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6988552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2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7" name="Google Shape;1847;p98"/>
          <p:cNvSpPr txBox="1">
            <a:spLocks noGrp="1"/>
          </p:cNvSpPr>
          <p:nvPr>
            <p:ph type="title"/>
          </p:nvPr>
        </p:nvSpPr>
        <p:spPr>
          <a:xfrm>
            <a:off x="358775" y="347883"/>
            <a:ext cx="4060826" cy="672627"/>
          </a:xfrm>
        </p:spPr>
        <p:txBody>
          <a:bodyPr/>
          <a:lstStyle/>
          <a:p>
            <a:pPr lvl="0"/>
            <a:r>
              <a:rPr lang="ru-RU" dirty="0" smtClean="0"/>
              <a:t>Поддержание </a:t>
            </a:r>
            <a:r>
              <a:rPr lang="ru-RU" dirty="0" smtClean="0">
                <a:solidFill>
                  <a:schemeClr val="accent6"/>
                </a:solidFill>
              </a:rPr>
              <a:t>эффективности </a:t>
            </a:r>
            <a:r>
              <a:rPr lang="ru-RU" dirty="0" smtClean="0"/>
              <a:t>процесса </a:t>
            </a:r>
            <a:endParaRPr lang="ru-RU" dirty="0"/>
          </a:p>
        </p:txBody>
      </p:sp>
      <p:sp>
        <p:nvSpPr>
          <p:cNvPr id="1848" name="Google Shape;1848;p98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ru-RU" smtClean="0"/>
              <a:t>Валидация процесса радиационной стерилизации</a:t>
            </a:r>
            <a:endParaRPr lang="ru-RU"/>
          </a:p>
        </p:txBody>
      </p:sp>
      <p:sp>
        <p:nvSpPr>
          <p:cNvPr id="1849" name="Google Shape;1849;p9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38</a:t>
            </a:fld>
            <a:endParaRPr lang="ru-RU"/>
          </a:p>
        </p:txBody>
      </p:sp>
      <p:sp>
        <p:nvSpPr>
          <p:cNvPr id="1850" name="Google Shape;1850;p98"/>
          <p:cNvSpPr txBox="1"/>
          <p:nvPr/>
        </p:nvSpPr>
        <p:spPr>
          <a:xfrm>
            <a:off x="358777" y="1131853"/>
            <a:ext cx="3970155" cy="2523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п. 12 ГОСТ ISO 11137-1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Сохраняющаяся эффективность установленной стерилизующей дозы должна быть показана путем проведения: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a) определения </a:t>
            </a:r>
            <a:r>
              <a:rPr lang="ru-RU" sz="120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бионагрузки</a:t>
            </a: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с целью контроля количества микроорганизмов, присутствующих на продукции, в сравнении с заданным количеством согласно техническим характеристикам;</a:t>
            </a:r>
            <a:endParaRPr dirty="0"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b) аудита стерилизующей дозы с целью контроля радиационной устойчивости </a:t>
            </a:r>
            <a:r>
              <a:rPr lang="ru-RU" sz="1200" dirty="0" err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бионагрузки</a:t>
            </a:r>
            <a:r>
              <a:rPr lang="ru-RU" sz="1200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на продукцию.</a:t>
            </a:r>
            <a:endParaRPr dirty="0"/>
          </a:p>
        </p:txBody>
      </p:sp>
      <p:sp>
        <p:nvSpPr>
          <p:cNvPr id="1851" name="Google Shape;1851;p98"/>
          <p:cNvSpPr txBox="1"/>
          <p:nvPr/>
        </p:nvSpPr>
        <p:spPr>
          <a:xfrm>
            <a:off x="358775" y="3766963"/>
            <a:ext cx="368078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п. 9.3.9 ГОСТ 8.651 и п. 4.1. РМГ-135</a:t>
            </a:r>
            <a:endParaRPr/>
          </a:p>
          <a:p>
            <a:pPr marL="0" marR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Периодичность проведения валидации - один год.</a:t>
            </a:r>
            <a:endParaRPr/>
          </a:p>
        </p:txBody>
      </p:sp>
      <p:pic>
        <p:nvPicPr>
          <p:cNvPr id="1852" name="Google Shape;1852;p98"/>
          <p:cNvPicPr preferRelativeResize="0"/>
          <p:nvPr/>
        </p:nvPicPr>
        <p:blipFill rotWithShape="1">
          <a:blip r:embed="rId7">
            <a:alphaModFix/>
          </a:blip>
          <a:srcRect l="26758" r="6272"/>
          <a:stretch/>
        </p:blipFill>
        <p:spPr>
          <a:xfrm>
            <a:off x="4572000" y="0"/>
            <a:ext cx="4572000" cy="4551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66389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4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7" name="Google Shape;1857;p99"/>
          <p:cNvSpPr/>
          <p:nvPr/>
        </p:nvSpPr>
        <p:spPr>
          <a:xfrm>
            <a:off x="0" y="0"/>
            <a:ext cx="7620000" cy="30400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857;p99"/>
          <p:cNvSpPr/>
          <p:nvPr/>
        </p:nvSpPr>
        <p:spPr>
          <a:xfrm>
            <a:off x="7620000" y="0"/>
            <a:ext cx="1523999" cy="152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857;p99"/>
          <p:cNvSpPr/>
          <p:nvPr/>
        </p:nvSpPr>
        <p:spPr>
          <a:xfrm>
            <a:off x="7620000" y="1523554"/>
            <a:ext cx="1523999" cy="152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9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Контакты</a:t>
            </a:r>
            <a:endParaRPr lang="ru-RU"/>
          </a:p>
        </p:txBody>
      </p:sp>
      <p:sp>
        <p:nvSpPr>
          <p:cNvPr id="1860" name="Google Shape;1860;p99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39</a:t>
            </a:fld>
            <a:endParaRPr lang="ru-RU"/>
          </a:p>
        </p:txBody>
      </p:sp>
      <p:sp>
        <p:nvSpPr>
          <p:cNvPr id="1861" name="Google Shape;1861;p99"/>
          <p:cNvSpPr txBox="1">
            <a:spLocks noGrp="1"/>
          </p:cNvSpPr>
          <p:nvPr>
            <p:ph type="body" idx="4294967295"/>
          </p:nvPr>
        </p:nvSpPr>
        <p:spPr>
          <a:xfrm>
            <a:off x="2236273" y="2795588"/>
            <a:ext cx="1770063" cy="143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2400"/>
              <a:buNone/>
            </a:pPr>
            <a:r>
              <a:rPr lang="ru-RU" b="1" dirty="0">
                <a:solidFill>
                  <a:schemeClr val="accent2"/>
                </a:solidFill>
              </a:rPr>
              <a:t>Арсений Гусев</a:t>
            </a:r>
            <a:endParaRPr b="1" dirty="0">
              <a:solidFill>
                <a:schemeClr val="accent2"/>
              </a:solidFill>
            </a:endParaRPr>
          </a:p>
          <a:p>
            <a:pPr marL="0" lvl="2" indent="0" algn="l" rtl="0">
              <a:spcBef>
                <a:spcPts val="600"/>
              </a:spcBef>
              <a:spcAft>
                <a:spcPts val="0"/>
              </a:spcAft>
              <a:buClr>
                <a:srgbClr val="008C95"/>
              </a:buClr>
              <a:buSzPts val="1400"/>
              <a:buNone/>
            </a:pPr>
            <a:r>
              <a:rPr lang="ru-RU" sz="1100" dirty="0">
                <a:solidFill>
                  <a:schemeClr val="accent2"/>
                </a:solidFill>
              </a:rPr>
              <a:t>Технический </a:t>
            </a:r>
            <a:br>
              <a:rPr lang="ru-RU" sz="1100" dirty="0">
                <a:solidFill>
                  <a:schemeClr val="accent2"/>
                </a:solidFill>
              </a:rPr>
            </a:br>
            <a:r>
              <a:rPr lang="ru-RU" sz="1100" dirty="0">
                <a:solidFill>
                  <a:schemeClr val="accent2"/>
                </a:solidFill>
              </a:rPr>
              <a:t>директор </a:t>
            </a:r>
            <a:endParaRPr sz="800" dirty="0">
              <a:solidFill>
                <a:schemeClr val="accent2"/>
              </a:solidFill>
            </a:endParaRPr>
          </a:p>
          <a:p>
            <a:pPr marL="0" lvl="3" indent="0" algn="l" rtl="0">
              <a:spcBef>
                <a:spcPts val="600"/>
              </a:spcBef>
              <a:spcAft>
                <a:spcPts val="0"/>
              </a:spcAft>
              <a:buClr>
                <a:srgbClr val="008C95"/>
              </a:buClr>
              <a:buSzPts val="1200"/>
              <a:buNone/>
            </a:pPr>
            <a:r>
              <a:rPr lang="ru-RU" sz="1050" dirty="0" err="1">
                <a:solidFill>
                  <a:schemeClr val="accent2"/>
                </a:solidFill>
              </a:rPr>
              <a:t>Акцентр</a:t>
            </a:r>
            <a:r>
              <a:rPr lang="ru-RU" sz="1050" dirty="0">
                <a:solidFill>
                  <a:schemeClr val="accent2"/>
                </a:solidFill>
              </a:rPr>
              <a:t> </a:t>
            </a:r>
            <a:endParaRPr sz="700" dirty="0">
              <a:solidFill>
                <a:schemeClr val="accent2"/>
              </a:solidFill>
            </a:endParaRPr>
          </a:p>
          <a:p>
            <a:pPr marL="0" lvl="4" indent="0" algn="l" rtl="0">
              <a:spcBef>
                <a:spcPts val="600"/>
              </a:spcBef>
              <a:spcAft>
                <a:spcPts val="0"/>
              </a:spcAft>
              <a:buClr>
                <a:srgbClr val="008C95"/>
              </a:buClr>
              <a:buSzPts val="1100"/>
              <a:buNone/>
            </a:pPr>
            <a:r>
              <a:rPr lang="ru-RU" sz="1000" dirty="0">
                <a:solidFill>
                  <a:schemeClr val="accent1"/>
                </a:solidFill>
              </a:rPr>
              <a:t>+7 (916) 329 88 01</a:t>
            </a:r>
            <a:endParaRPr sz="600" dirty="0">
              <a:solidFill>
                <a:schemeClr val="accent1"/>
              </a:solidFill>
            </a:endParaRPr>
          </a:p>
          <a:p>
            <a:pPr marL="0" lvl="4" indent="0" algn="l" rtl="0">
              <a:spcBef>
                <a:spcPts val="600"/>
              </a:spcBef>
              <a:spcAft>
                <a:spcPts val="600"/>
              </a:spcAft>
              <a:buClr>
                <a:srgbClr val="008C95"/>
              </a:buClr>
              <a:buSzPts val="1100"/>
              <a:buNone/>
            </a:pPr>
            <a:r>
              <a:rPr lang="ru-RU" sz="1000" dirty="0" err="1" smtClean="0">
                <a:solidFill>
                  <a:schemeClr val="accent1"/>
                </a:solidFill>
              </a:rPr>
              <a:t>ag@ax</a:t>
            </a:r>
            <a:r>
              <a:rPr lang="en-US" sz="1000" smtClean="0">
                <a:solidFill>
                  <a:schemeClr val="accent1"/>
                </a:solidFill>
              </a:rPr>
              <a:t>e</a:t>
            </a:r>
            <a:r>
              <a:rPr lang="ru-RU" sz="1000" smtClean="0">
                <a:solidFill>
                  <a:schemeClr val="accent1"/>
                </a:solidFill>
              </a:rPr>
              <a:t>nter.ru</a:t>
            </a:r>
            <a:endParaRPr sz="1000" dirty="0">
              <a:solidFill>
                <a:schemeClr val="accent1"/>
              </a:solidFill>
            </a:endParaRPr>
          </a:p>
        </p:txBody>
      </p:sp>
      <p:sp>
        <p:nvSpPr>
          <p:cNvPr id="1862" name="Google Shape;1862;p99"/>
          <p:cNvSpPr txBox="1">
            <a:spLocks noGrp="1"/>
          </p:cNvSpPr>
          <p:nvPr>
            <p:ph type="body" idx="4294967295"/>
          </p:nvPr>
        </p:nvSpPr>
        <p:spPr>
          <a:xfrm>
            <a:off x="358775" y="2795588"/>
            <a:ext cx="1785938" cy="1431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3D4C"/>
              </a:buClr>
              <a:buSzPts val="2400"/>
              <a:buNone/>
            </a:pPr>
            <a:r>
              <a:rPr lang="ru-RU" b="1" dirty="0">
                <a:solidFill>
                  <a:srgbClr val="003D4C"/>
                </a:solidFill>
              </a:rPr>
              <a:t>Юлия Дорошко</a:t>
            </a:r>
            <a:endParaRPr b="1" dirty="0">
              <a:solidFill>
                <a:srgbClr val="003D4C"/>
              </a:solidFill>
            </a:endParaRPr>
          </a:p>
          <a:p>
            <a:pPr marL="0" lvl="2" indent="0" algn="l" rtl="0">
              <a:spcBef>
                <a:spcPts val="600"/>
              </a:spcBef>
              <a:spcAft>
                <a:spcPts val="0"/>
              </a:spcAft>
              <a:buClr>
                <a:srgbClr val="008C95"/>
              </a:buClr>
              <a:buSzPts val="1400"/>
              <a:buNone/>
            </a:pPr>
            <a:r>
              <a:rPr lang="ru-RU" sz="1100" dirty="0">
                <a:solidFill>
                  <a:srgbClr val="003D4C"/>
                </a:solidFill>
              </a:rPr>
              <a:t>Директор по лабораторным сервисам</a:t>
            </a:r>
            <a:endParaRPr sz="800" dirty="0"/>
          </a:p>
          <a:p>
            <a:pPr marL="0" lvl="3" indent="0" algn="l" rtl="0">
              <a:spcBef>
                <a:spcPts val="600"/>
              </a:spcBef>
              <a:spcAft>
                <a:spcPts val="0"/>
              </a:spcAft>
              <a:buClr>
                <a:srgbClr val="008C95"/>
              </a:buClr>
              <a:buSzPts val="1200"/>
              <a:buNone/>
            </a:pPr>
            <a:r>
              <a:rPr lang="ru-RU" sz="1050" dirty="0" err="1">
                <a:solidFill>
                  <a:schemeClr val="accent2"/>
                </a:solidFill>
              </a:rPr>
              <a:t>Акцентр</a:t>
            </a:r>
            <a:endParaRPr sz="700" dirty="0">
              <a:solidFill>
                <a:schemeClr val="accent2"/>
              </a:solidFill>
            </a:endParaRPr>
          </a:p>
          <a:p>
            <a:pPr marL="0" lvl="4" indent="0" algn="l" rtl="0">
              <a:spcBef>
                <a:spcPts val="600"/>
              </a:spcBef>
              <a:spcAft>
                <a:spcPts val="0"/>
              </a:spcAft>
              <a:buClr>
                <a:srgbClr val="008C95"/>
              </a:buClr>
              <a:buSzPts val="1100"/>
              <a:buNone/>
            </a:pPr>
            <a:r>
              <a:rPr lang="ru-RU" sz="1000" dirty="0">
                <a:solidFill>
                  <a:schemeClr val="accent1"/>
                </a:solidFill>
              </a:rPr>
              <a:t>+7 (901) 688 25 87</a:t>
            </a:r>
            <a:endParaRPr sz="600" dirty="0">
              <a:solidFill>
                <a:schemeClr val="accent1"/>
              </a:solidFill>
            </a:endParaRPr>
          </a:p>
          <a:p>
            <a:pPr marL="0" lvl="4" indent="0" algn="l" rtl="0">
              <a:spcBef>
                <a:spcPts val="600"/>
              </a:spcBef>
              <a:spcAft>
                <a:spcPts val="600"/>
              </a:spcAft>
              <a:buClr>
                <a:srgbClr val="008C95"/>
              </a:buClr>
              <a:buSzPts val="1100"/>
              <a:buNone/>
            </a:pPr>
            <a:r>
              <a:rPr lang="ru-RU" sz="1000" dirty="0">
                <a:solidFill>
                  <a:schemeClr val="accent1"/>
                </a:solidFill>
              </a:rPr>
              <a:t>yuliya.doroshko@axenter.ru</a:t>
            </a:r>
            <a:endParaRPr sz="1000" dirty="0">
              <a:solidFill>
                <a:schemeClr val="accent1"/>
              </a:solidFill>
            </a:endParaRPr>
          </a:p>
        </p:txBody>
      </p:sp>
      <p:pic>
        <p:nvPicPr>
          <p:cNvPr id="1863" name="Google Shape;1863;p99"/>
          <p:cNvPicPr preferRelativeResize="0"/>
          <p:nvPr/>
        </p:nvPicPr>
        <p:blipFill rotWithShape="1">
          <a:blip r:embed="rId7">
            <a:alphaModFix/>
          </a:blip>
          <a:srcRect l="8369" t="9796" r="8370" b="9797"/>
          <a:stretch/>
        </p:blipFill>
        <p:spPr>
          <a:xfrm>
            <a:off x="358775" y="1321148"/>
            <a:ext cx="1427189" cy="142718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864" name="Google Shape;1864;p99"/>
          <p:cNvPicPr preferRelativeResize="0"/>
          <p:nvPr/>
        </p:nvPicPr>
        <p:blipFill rotWithShape="1">
          <a:blip r:embed="rId8">
            <a:alphaModFix/>
          </a:blip>
          <a:srcRect l="16501" t="13738" r="16494" b="17873"/>
          <a:stretch/>
        </p:blipFill>
        <p:spPr>
          <a:xfrm>
            <a:off x="2236273" y="1321148"/>
            <a:ext cx="1427189" cy="142718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65" name="Google Shape;1865;p99"/>
          <p:cNvSpPr txBox="1"/>
          <p:nvPr/>
        </p:nvSpPr>
        <p:spPr>
          <a:xfrm>
            <a:off x="4113771" y="2795476"/>
            <a:ext cx="1851554" cy="1392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Татьяна Ермакова</a:t>
            </a:r>
            <a:endParaRPr b="1" i="0" u="none" strike="noStrike" cap="none" dirty="0">
              <a:solidFill>
                <a:srgbClr val="003D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Менеджер, Отраслевые решения. Медицина</a:t>
            </a: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СИБУР</a:t>
            </a:r>
            <a:endParaRPr sz="1100" b="0" i="0" u="none" strike="noStrike" cap="none" dirty="0">
              <a:solidFill>
                <a:srgbClr val="003D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</a:t>
            </a:r>
            <a:r>
              <a:rPr lang="ru-RU" sz="1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7 (916) 378 71 29</a:t>
            </a:r>
            <a:endParaRPr sz="1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ermakovats@sibur.ru</a:t>
            </a:r>
            <a:endParaRPr sz="1200" dirty="0"/>
          </a:p>
        </p:txBody>
      </p:sp>
      <p:pic>
        <p:nvPicPr>
          <p:cNvPr id="1866" name="Google Shape;1866;p99"/>
          <p:cNvPicPr preferRelativeResize="0"/>
          <p:nvPr/>
        </p:nvPicPr>
        <p:blipFill rotWithShape="1">
          <a:blip r:embed="rId9">
            <a:alphaModFix/>
          </a:blip>
          <a:srcRect l="26000" t="26444" r="55583" b="40815"/>
          <a:stretch/>
        </p:blipFill>
        <p:spPr>
          <a:xfrm>
            <a:off x="4113771" y="1320795"/>
            <a:ext cx="1427189" cy="1427189"/>
          </a:xfrm>
          <a:prstGeom prst="ellipse">
            <a:avLst/>
          </a:prstGeom>
          <a:noFill/>
          <a:ln>
            <a:noFill/>
          </a:ln>
        </p:spPr>
      </p:pic>
      <p:sp>
        <p:nvSpPr>
          <p:cNvPr id="1867" name="Google Shape;1867;p99"/>
          <p:cNvSpPr txBox="1"/>
          <p:nvPr/>
        </p:nvSpPr>
        <p:spPr>
          <a:xfrm>
            <a:off x="5991270" y="2795476"/>
            <a:ext cx="1836622" cy="1184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i="0" u="none" strike="noStrike" cap="none" dirty="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Ольга Коваленко</a:t>
            </a:r>
            <a:endParaRPr sz="1200" dirty="0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Менеджер </a:t>
            </a:r>
            <a:endParaRPr sz="1100" b="0" i="0" u="none" strike="noStrike" cap="none" dirty="0">
              <a:solidFill>
                <a:srgbClr val="003D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100" b="0" i="0" u="none" strike="noStrike" cap="none" dirty="0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СИБУР </a:t>
            </a:r>
            <a:r>
              <a:rPr lang="ru-RU" sz="1100" b="0" i="0" u="none" strike="noStrike" cap="none" dirty="0" err="1">
                <a:solidFill>
                  <a:srgbClr val="003D4C"/>
                </a:solidFill>
                <a:latin typeface="Arial"/>
                <a:ea typeface="Arial"/>
                <a:cs typeface="Arial"/>
                <a:sym typeface="Arial"/>
              </a:rPr>
              <a:t>Полилаб</a:t>
            </a:r>
            <a:endParaRPr sz="1100" b="0" i="0" u="none" strike="noStrike" cap="none" dirty="0">
              <a:solidFill>
                <a:srgbClr val="003D4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+7 926 078 27 45</a:t>
            </a:r>
            <a:endParaRPr sz="1200" dirty="0"/>
          </a:p>
          <a:p>
            <a:pPr marL="0" marR="0" lvl="4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 i="0" u="none" strike="noStrike" cap="none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kovalenkoolv@sibur.ru</a:t>
            </a:r>
            <a:endParaRPr sz="1000" b="0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8" name="Google Shape;1868;p99" descr="https://social.sibur.ru/upload/resize_cache/main/f73/288_296_2/f73d9f09d79818ac51df4e53a2271fff.jpg"/>
          <p:cNvPicPr preferRelativeResize="0"/>
          <p:nvPr/>
        </p:nvPicPr>
        <p:blipFill rotWithShape="1">
          <a:blip r:embed="rId10">
            <a:alphaModFix/>
          </a:blip>
          <a:srcRect l="9592" t="10684" r="9592" b="10685"/>
          <a:stretch/>
        </p:blipFill>
        <p:spPr>
          <a:xfrm>
            <a:off x="5991270" y="1320795"/>
            <a:ext cx="1427189" cy="142718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383" y="1662078"/>
            <a:ext cx="864000" cy="864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7844268" y="2547449"/>
            <a:ext cx="1007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n-lt"/>
              </a:rPr>
              <a:t>https://vk.com/sibur_polylab</a:t>
            </a:r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955" y="220667"/>
            <a:ext cx="840088" cy="82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926343" y="1077984"/>
            <a:ext cx="85888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+mn-lt"/>
                <a:ea typeface="Calibri" panose="020F0502020204030204" pitchFamily="34" charset="0"/>
              </a:rPr>
              <a:t>https://t.me/siburpolylab</a:t>
            </a:r>
            <a:endParaRPr lang="ru-RU" sz="10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364198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3" name="Google Shape;1373;p63"/>
          <p:cNvSpPr/>
          <p:nvPr/>
        </p:nvSpPr>
        <p:spPr>
          <a:xfrm>
            <a:off x="6096000" y="0"/>
            <a:ext cx="3048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63"/>
          <p:cNvSpPr/>
          <p:nvPr/>
        </p:nvSpPr>
        <p:spPr>
          <a:xfrm>
            <a:off x="6240044" y="1653813"/>
            <a:ext cx="244200" cy="24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63"/>
          <p:cNvSpPr/>
          <p:nvPr/>
        </p:nvSpPr>
        <p:spPr>
          <a:xfrm>
            <a:off x="6240044" y="2789019"/>
            <a:ext cx="244200" cy="24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63"/>
          <p:cNvSpPr/>
          <p:nvPr/>
        </p:nvSpPr>
        <p:spPr>
          <a:xfrm>
            <a:off x="6240044" y="3608094"/>
            <a:ext cx="244200" cy="244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63"/>
          <p:cNvSpPr/>
          <p:nvPr/>
        </p:nvSpPr>
        <p:spPr>
          <a:xfrm>
            <a:off x="297635" y="951836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63"/>
          <p:cNvSpPr/>
          <p:nvPr/>
        </p:nvSpPr>
        <p:spPr>
          <a:xfrm>
            <a:off x="3137825" y="951836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63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4384823" cy="67260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Методы стерилизации </a:t>
            </a:r>
            <a:r>
              <a:rPr lang="ru-RU" dirty="0" smtClean="0"/>
              <a:t>медицинских изделий</a:t>
            </a:r>
            <a:endParaRPr lang="ru-RU" dirty="0"/>
          </a:p>
        </p:txBody>
      </p:sp>
      <p:sp>
        <p:nvSpPr>
          <p:cNvPr id="1395" name="Google Shape;1395;p63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380" name="Google Shape;1380;p63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4</a:t>
            </a:fld>
            <a:endParaRPr lang="ru-RU"/>
          </a:p>
        </p:txBody>
      </p:sp>
      <p:pic>
        <p:nvPicPr>
          <p:cNvPr id="1381" name="Google Shape;1381;p63"/>
          <p:cNvPicPr preferRelativeResize="0"/>
          <p:nvPr/>
        </p:nvPicPr>
        <p:blipFill rotWithShape="1">
          <a:blip r:embed="rId7">
            <a:alphaModFix/>
          </a:blip>
          <a:srcRect t="6732"/>
          <a:stretch/>
        </p:blipFill>
        <p:spPr>
          <a:xfrm>
            <a:off x="358774" y="3549076"/>
            <a:ext cx="2476204" cy="98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Google Shape;1382;p63"/>
          <p:cNvPicPr preferRelativeResize="0"/>
          <p:nvPr/>
        </p:nvPicPr>
        <p:blipFill rotWithShape="1">
          <a:blip r:embed="rId8">
            <a:alphaModFix/>
          </a:blip>
          <a:srcRect l="150" r="-150" b="4905"/>
          <a:stretch/>
        </p:blipFill>
        <p:spPr>
          <a:xfrm>
            <a:off x="358774" y="1973671"/>
            <a:ext cx="2476204" cy="1069051"/>
          </a:xfrm>
          <a:prstGeom prst="rect">
            <a:avLst/>
          </a:prstGeom>
          <a:noFill/>
          <a:ln>
            <a:noFill/>
          </a:ln>
        </p:spPr>
      </p:pic>
      <p:sp>
        <p:nvSpPr>
          <p:cNvPr id="1383" name="Google Shape;1383;p63"/>
          <p:cNvSpPr txBox="1"/>
          <p:nvPr/>
        </p:nvSpPr>
        <p:spPr>
          <a:xfrm>
            <a:off x="358774" y="3173669"/>
            <a:ext cx="16910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Газовая стерилизация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(оксид этилена)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63"/>
          <p:cNvSpPr txBox="1"/>
          <p:nvPr/>
        </p:nvSpPr>
        <p:spPr>
          <a:xfrm>
            <a:off x="358774" y="1583013"/>
            <a:ext cx="25173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Радиационная стерилизация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(ускоритель или гамма-установка)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63"/>
          <p:cNvSpPr/>
          <p:nvPr/>
        </p:nvSpPr>
        <p:spPr>
          <a:xfrm>
            <a:off x="358774" y="964404"/>
            <a:ext cx="266854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Промышленная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стерилизация</a:t>
            </a:r>
            <a:endParaRPr/>
          </a:p>
        </p:txBody>
      </p:sp>
      <p:sp>
        <p:nvSpPr>
          <p:cNvPr id="1386" name="Google Shape;1386;p63"/>
          <p:cNvSpPr/>
          <p:nvPr/>
        </p:nvSpPr>
        <p:spPr>
          <a:xfrm>
            <a:off x="3248045" y="964404"/>
            <a:ext cx="266854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Внутрибольничная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стерилизация (ЦСО)</a:t>
            </a:r>
            <a:endParaRPr/>
          </a:p>
        </p:txBody>
      </p:sp>
      <p:pic>
        <p:nvPicPr>
          <p:cNvPr id="1387" name="Google Shape;1387;p63"/>
          <p:cNvPicPr preferRelativeResize="0"/>
          <p:nvPr/>
        </p:nvPicPr>
        <p:blipFill rotWithShape="1">
          <a:blip r:embed="rId9">
            <a:alphaModFix/>
          </a:blip>
          <a:srcRect l="1777" t="2181"/>
          <a:stretch/>
        </p:blipFill>
        <p:spPr>
          <a:xfrm>
            <a:off x="4708572" y="2055663"/>
            <a:ext cx="1110573" cy="92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Google Shape;1388;p6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50719" y="3776088"/>
            <a:ext cx="751326" cy="757837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63"/>
          <p:cNvSpPr txBox="1"/>
          <p:nvPr/>
        </p:nvSpPr>
        <p:spPr>
          <a:xfrm>
            <a:off x="3248045" y="1524210"/>
            <a:ext cx="96827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Низкая температура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63"/>
          <p:cNvSpPr txBox="1"/>
          <p:nvPr/>
        </p:nvSpPr>
        <p:spPr>
          <a:xfrm>
            <a:off x="4743597" y="1524210"/>
            <a:ext cx="107554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температура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1" name="Google Shape;1391;p6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71692" y="2085035"/>
            <a:ext cx="1070800" cy="112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Google Shape;1392;p6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71708" y="3549071"/>
            <a:ext cx="1070805" cy="984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Google Shape;1393;p6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797773" y="3021001"/>
            <a:ext cx="932147" cy="727663"/>
          </a:xfrm>
          <a:prstGeom prst="rect">
            <a:avLst/>
          </a:prstGeom>
          <a:noFill/>
          <a:ln>
            <a:noFill/>
          </a:ln>
        </p:spPr>
      </p:pic>
      <p:sp>
        <p:nvSpPr>
          <p:cNvPr id="1394" name="Google Shape;1394;p63"/>
          <p:cNvSpPr txBox="1"/>
          <p:nvPr/>
        </p:nvSpPr>
        <p:spPr>
          <a:xfrm>
            <a:off x="6324688" y="324324"/>
            <a:ext cx="2400387" cy="3862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Преимущества промышленной стерилизации изделий однократного применения перед внутрибольничной:  </a:t>
            </a:r>
            <a:endParaRPr sz="14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Надежность процесса стерилизации                (валидацию процесса стерилизации обеспечить проще и дешевле) 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производительность (типовая производительность площадки 60 м3 в год)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ru-RU" sz="1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Низкая стоимость              (существенно ниже операционные расходы)</a:t>
            </a:r>
            <a:endParaRPr sz="11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64"/>
          <p:cNvSpPr txBox="1"/>
          <p:nvPr/>
        </p:nvSpPr>
        <p:spPr>
          <a:xfrm>
            <a:off x="358775" y="3845063"/>
            <a:ext cx="8424000" cy="554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</a:pPr>
            <a:r>
              <a:rPr lang="ru-RU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Радиационная стерилизация обладает наилучшими характеристиками, рост данной технологии ограничивается высокими начальными капиталовложениями. 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2" name="Google Shape;1402;p64"/>
          <p:cNvGrpSpPr/>
          <p:nvPr/>
        </p:nvGrpSpPr>
        <p:grpSpPr>
          <a:xfrm>
            <a:off x="3879192" y="4548662"/>
            <a:ext cx="4586950" cy="611593"/>
            <a:chOff x="3333636" y="4393671"/>
            <a:chExt cx="4586950" cy="611593"/>
          </a:xfrm>
        </p:grpSpPr>
        <p:grpSp>
          <p:nvGrpSpPr>
            <p:cNvPr id="1403" name="Google Shape;1403;p64"/>
            <p:cNvGrpSpPr/>
            <p:nvPr/>
          </p:nvGrpSpPr>
          <p:grpSpPr>
            <a:xfrm>
              <a:off x="3333636" y="4393671"/>
              <a:ext cx="4586950" cy="611593"/>
              <a:chOff x="0" y="0"/>
              <a:chExt cx="4500" cy="600"/>
            </a:xfrm>
          </p:grpSpPr>
          <p:sp>
            <p:nvSpPr>
              <p:cNvPr id="1404" name="Google Shape;1404;p64"/>
              <p:cNvSpPr/>
              <p:nvPr/>
            </p:nvSpPr>
            <p:spPr>
              <a:xfrm>
                <a:off x="0" y="0"/>
                <a:ext cx="4200" cy="600"/>
              </a:xfrm>
              <a:prstGeom prst="rect">
                <a:avLst/>
              </a:prstGeom>
              <a:noFill/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700"/>
                  <a:buFont typeface="Arial"/>
                  <a:buNone/>
                </a:pPr>
                <a:endParaRPr sz="7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64"/>
              <p:cNvSpPr/>
              <p:nvPr/>
            </p:nvSpPr>
            <p:spPr>
              <a:xfrm>
                <a:off x="328" y="0"/>
                <a:ext cx="4172" cy="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34275" bIns="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141313"/>
                  </a:buClr>
                  <a:buSzPts val="700"/>
                  <a:buFont typeface="Arial"/>
                  <a:buNone/>
                </a:pPr>
                <a:r>
                  <a:rPr lang="ru-RU" sz="700" b="1">
                    <a:solidFill>
                      <a:srgbClr val="141313"/>
                    </a:solidFill>
                    <a:latin typeface="Arial"/>
                    <a:ea typeface="Arial"/>
                    <a:cs typeface="Arial"/>
                    <a:sym typeface="Arial"/>
                  </a:rPr>
                  <a:t>Условные обозначения</a:t>
                </a:r>
                <a:endParaRPr sz="700" b="1">
                  <a:solidFill>
                    <a:srgbClr val="14131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23900" marR="0" lvl="0" indent="0" algn="l" rtl="0">
                  <a:spcBef>
                    <a:spcPts val="300"/>
                  </a:spcBef>
                  <a:spcAft>
                    <a:spcPts val="0"/>
                  </a:spcAft>
                  <a:buClr>
                    <a:srgbClr val="141313"/>
                  </a:buClr>
                  <a:buSzPts val="700"/>
                  <a:buFont typeface="Arial"/>
                  <a:buNone/>
                </a:pPr>
                <a:r>
                  <a:rPr lang="ru-RU" sz="700">
                    <a:solidFill>
                      <a:srgbClr val="141313"/>
                    </a:solidFill>
                    <a:latin typeface="Arial"/>
                    <a:ea typeface="Arial"/>
                    <a:cs typeface="Arial"/>
                    <a:sym typeface="Arial"/>
                  </a:rPr>
                  <a:t>Наилучший показатель по данному параметру среди рассматриваемых технологий</a:t>
                </a:r>
                <a:endParaRPr sz="700">
                  <a:solidFill>
                    <a:srgbClr val="14131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2390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141313"/>
                  </a:buClr>
                  <a:buSzPts val="700"/>
                  <a:buFont typeface="Arial"/>
                  <a:buNone/>
                </a:pPr>
                <a:r>
                  <a:rPr lang="ru-RU" sz="700">
                    <a:solidFill>
                      <a:srgbClr val="141313"/>
                    </a:solidFill>
                    <a:latin typeface="Arial"/>
                    <a:ea typeface="Arial"/>
                    <a:cs typeface="Arial"/>
                    <a:sym typeface="Arial"/>
                  </a:rPr>
                  <a:t>Средний показатель по данному параметру среди рассматриваемых технологий</a:t>
                </a:r>
                <a:endParaRPr sz="700">
                  <a:solidFill>
                    <a:srgbClr val="141313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72390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141313"/>
                  </a:buClr>
                  <a:buSzPts val="700"/>
                  <a:buFont typeface="Arial"/>
                  <a:buNone/>
                </a:pPr>
                <a:r>
                  <a:rPr lang="ru-RU" sz="700">
                    <a:solidFill>
                      <a:srgbClr val="141313"/>
                    </a:solidFill>
                    <a:latin typeface="Arial"/>
                    <a:ea typeface="Arial"/>
                    <a:cs typeface="Arial"/>
                    <a:sym typeface="Arial"/>
                  </a:rPr>
                  <a:t>Наихудший показатель по данному параметру среди рассматриваемых технологий</a:t>
                </a:r>
                <a:endParaRPr sz="700">
                  <a:solidFill>
                    <a:srgbClr val="141313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06" name="Google Shape;1406;p64"/>
            <p:cNvSpPr/>
            <p:nvPr/>
          </p:nvSpPr>
          <p:spPr>
            <a:xfrm>
              <a:off x="3714614" y="4675857"/>
              <a:ext cx="541500" cy="72000"/>
            </a:xfrm>
            <a:prstGeom prst="rect">
              <a:avLst/>
            </a:prstGeom>
            <a:solidFill>
              <a:srgbClr val="FABE1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7" name="Google Shape;1407;p64"/>
            <p:cNvSpPr/>
            <p:nvPr/>
          </p:nvSpPr>
          <p:spPr>
            <a:xfrm>
              <a:off x="3714614" y="4571689"/>
              <a:ext cx="541500" cy="72000"/>
            </a:xfrm>
            <a:prstGeom prst="rect">
              <a:avLst/>
            </a:prstGeom>
            <a:solidFill>
              <a:srgbClr val="77E2C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408" name="Google Shape;1408;p64"/>
            <p:cNvSpPr/>
            <p:nvPr/>
          </p:nvSpPr>
          <p:spPr>
            <a:xfrm>
              <a:off x="3714614" y="4780026"/>
              <a:ext cx="541500" cy="72000"/>
            </a:xfrm>
            <a:prstGeom prst="rect">
              <a:avLst/>
            </a:prstGeom>
            <a:solidFill>
              <a:srgbClr val="FA786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endPara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sp>
        <p:nvSpPr>
          <p:cNvPr id="1409" name="Google Shape;1409;p64"/>
          <p:cNvSpPr txBox="1">
            <a:spLocks noGrp="1"/>
          </p:cNvSpPr>
          <p:nvPr>
            <p:ph type="title"/>
          </p:nvPr>
        </p:nvSpPr>
        <p:spPr>
          <a:xfrm>
            <a:off x="358774" y="347883"/>
            <a:ext cx="8426451" cy="672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Сравнение </a:t>
            </a:r>
            <a:r>
              <a:rPr lang="ru-RU">
                <a:solidFill>
                  <a:schemeClr val="accent6"/>
                </a:solidFill>
              </a:rPr>
              <a:t>промышленных технологий </a:t>
            </a:r>
            <a:r>
              <a:rPr lang="ru-RU"/>
              <a:t>стерилизации</a:t>
            </a:r>
            <a:endParaRPr/>
          </a:p>
        </p:txBody>
      </p:sp>
      <p:sp>
        <p:nvSpPr>
          <p:cNvPr id="1410" name="Google Shape;1410;p64"/>
          <p:cNvSpPr txBox="1">
            <a:spLocks noGrp="1"/>
          </p:cNvSpPr>
          <p:nvPr>
            <p:ph type="sldNum" idx="12"/>
          </p:nvPr>
        </p:nvSpPr>
        <p:spPr>
          <a:xfrm>
            <a:off x="8466142" y="4760859"/>
            <a:ext cx="319083" cy="18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dirty="0"/>
          </a:p>
        </p:txBody>
      </p:sp>
      <p:sp>
        <p:nvSpPr>
          <p:cNvPr id="1411" name="Google Shape;1411;p64"/>
          <p:cNvSpPr/>
          <p:nvPr/>
        </p:nvSpPr>
        <p:spPr>
          <a:xfrm>
            <a:off x="2136000" y="4550451"/>
            <a:ext cx="1575743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4275" bIns="0" anchor="t" anchorCtr="0">
            <a:noAutofit/>
          </a:bodyPr>
          <a:lstStyle/>
          <a:p>
            <a:pPr marL="381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7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требуется валидация процесса радиационной стерилизации </a:t>
            </a:r>
            <a:endParaRPr sz="7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1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7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** Источник данных для сравнения -  данные Акцентр 2023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412" name="Google Shape;1412;p64"/>
          <p:cNvGraphicFramePr/>
          <p:nvPr/>
        </p:nvGraphicFramePr>
        <p:xfrm>
          <a:off x="358774" y="751840"/>
          <a:ext cx="8424000" cy="2939950"/>
        </p:xfrm>
        <a:graphic>
          <a:graphicData uri="http://schemas.openxmlformats.org/drawingml/2006/table">
            <a:tbl>
              <a:tblPr>
                <a:noFill/>
                <a:tableStyleId>{168C4699-AB98-44C9-B31D-74A4D996D0A0}</a:tableStyleId>
              </a:tblPr>
              <a:tblGrid>
                <a:gridCol w="248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72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/>
                    </a:p>
                  </a:txBody>
                  <a:tcPr marL="36000" marR="36000" marT="0" marB="0" anchor="b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Термическая</a:t>
                      </a:r>
                      <a:endParaRPr sz="1000" b="1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Химическая</a:t>
                      </a:r>
                      <a:endParaRPr sz="1000" b="1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/>
                        <a:t>Радиационная</a:t>
                      </a:r>
                      <a:endParaRPr sz="1000" b="1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>
                          <a:solidFill>
                            <a:srgbClr val="00313C"/>
                          </a:solidFill>
                        </a:rPr>
                        <a:t>Описание технологии</a:t>
                      </a:r>
                      <a:endParaRPr sz="1000" b="1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Паровая - обработка насыщенным водяным паром под давлением.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Газовая – пары окиси этилена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(этиленоксидная стерилизация, (EtO)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Электронный пучок ускорителя (ebeam).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Гамма-излучение от изотопа Co-60 (Gamma).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18000" marR="18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b="1" u="none" strike="noStrike" cap="none">
                          <a:solidFill>
                            <a:srgbClr val="00313C"/>
                          </a:solidFill>
                        </a:rPr>
                        <a:t>Регулирующий стандарт</a:t>
                      </a:r>
                      <a:endParaRPr sz="1000" b="1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ГОСТ Р ИСО 11134-2000 Промышленная стерилизация </a:t>
                      </a:r>
                      <a:b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</a:b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влажным теплом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ГОСТ ISO 11135-2017 </a:t>
                      </a:r>
                      <a:b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</a:b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ЭТИЛЕНОКСИД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>
                          <a:solidFill>
                            <a:srgbClr val="00313C"/>
                          </a:solidFill>
                        </a:rPr>
                        <a:t>ГОСТ ISO 11137-1-2011 РАДИАЦИОННАЯ СТЕРИЛИЗАЦИЯ</a:t>
                      </a:r>
                      <a:endParaRPr sz="8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 dirty="0">
                          <a:solidFill>
                            <a:srgbClr val="00313C"/>
                          </a:solidFill>
                        </a:rPr>
                        <a:t>Производительность</a:t>
                      </a:r>
                      <a:endParaRPr sz="1000" u="none" strike="noStrike" cap="none" dirty="0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низкая (малый объем)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высокая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высокая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00313C"/>
                          </a:solidFill>
                        </a:rPr>
                        <a:t>Длительность цикла обработки</a:t>
                      </a:r>
                      <a:endParaRPr sz="10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средняя (часы)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BE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длительная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(длительная аэрация)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низкая (минуты)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средняя (часы)</a:t>
                      </a:r>
                      <a:endParaRPr sz="800" u="none" strike="noStrike" cap="none"/>
                    </a:p>
                  </a:txBody>
                  <a:tcPr marL="18000" marR="18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00313C"/>
                          </a:solidFill>
                        </a:rPr>
                        <a:t>Экологическая безопасность</a:t>
                      </a:r>
                      <a:endParaRPr sz="10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высокая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низкая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(токсичность и канцерогенность)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высокая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средняя</a:t>
                      </a:r>
                      <a:endParaRPr sz="800" u="none" strike="noStrike" cap="none"/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(утилизация Co-60)</a:t>
                      </a:r>
                      <a:endParaRPr sz="800" u="none" strike="noStrike" cap="none"/>
                    </a:p>
                  </a:txBody>
                  <a:tcPr marL="18000" marR="18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00313C"/>
                          </a:solidFill>
                        </a:rPr>
                        <a:t>Объем капиталовложений</a:t>
                      </a:r>
                      <a:endParaRPr sz="10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низкий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средний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высокий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00313C"/>
                          </a:solidFill>
                        </a:rPr>
                        <a:t>Операционные расходы</a:t>
                      </a:r>
                      <a:endParaRPr sz="10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Высокие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Низкие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Низкие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Низкие</a:t>
                      </a:r>
                      <a:endParaRPr sz="800" u="none" strike="noStrike" cap="none"/>
                    </a:p>
                  </a:txBody>
                  <a:tcPr marL="18000" marR="18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8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00313C"/>
                          </a:solidFill>
                        </a:rPr>
                        <a:t>Требования к упаковке (цена)</a:t>
                      </a:r>
                      <a:endParaRPr sz="10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термостойкая и паропроницаемая упаковка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газопроницаемая упаковка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без ограничений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313C"/>
                        </a:buClr>
                        <a:buSzPts val="1000"/>
                        <a:buFont typeface="Arial"/>
                        <a:buNone/>
                      </a:pPr>
                      <a:r>
                        <a:rPr lang="ru-RU" sz="1000" u="none" strike="noStrike" cap="none">
                          <a:solidFill>
                            <a:srgbClr val="00313C"/>
                          </a:solidFill>
                        </a:rPr>
                        <a:t>Совместимость с материалами</a:t>
                      </a:r>
                      <a:endParaRPr sz="1000" u="none" strike="noStrike" cap="none">
                        <a:solidFill>
                          <a:srgbClr val="00313C"/>
                        </a:solidFill>
                      </a:endParaRPr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термостойкие материалы только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786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/>
                        <a:t>не абсорбирующие материалы</a:t>
                      </a:r>
                      <a:endParaRPr sz="800" u="none" strike="noStrike" cap="none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ru-RU" sz="800" u="none" strike="noStrike" cap="none" dirty="0"/>
                        <a:t>без ограничений**</a:t>
                      </a:r>
                      <a:endParaRPr sz="800" u="none" strike="noStrike" cap="none" dirty="0"/>
                    </a:p>
                  </a:txBody>
                  <a:tcPr marL="36000" marR="36000" marT="0" marB="0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7E2C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510386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Google Shape;1424;p65"/>
          <p:cNvPicPr preferRelativeResize="0"/>
          <p:nvPr/>
        </p:nvPicPr>
        <p:blipFill rotWithShape="1">
          <a:blip r:embed="rId7">
            <a:alphaModFix/>
          </a:blip>
          <a:srcRect l="23789" t="27416" r="22774" b="36284"/>
          <a:stretch/>
        </p:blipFill>
        <p:spPr>
          <a:xfrm>
            <a:off x="4572000" y="0"/>
            <a:ext cx="4572000" cy="1743397"/>
          </a:xfrm>
          <a:prstGeom prst="rect">
            <a:avLst/>
          </a:prstGeom>
          <a:noFill/>
          <a:ln>
            <a:noFill/>
          </a:ln>
        </p:spPr>
      </p:pic>
      <p:sp>
        <p:nvSpPr>
          <p:cNvPr id="1419" name="Google Shape;1419;p65"/>
          <p:cNvSpPr/>
          <p:nvPr/>
        </p:nvSpPr>
        <p:spPr>
          <a:xfrm>
            <a:off x="0" y="0"/>
            <a:ext cx="4572000" cy="4551363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0" name="Google Shape;1420;p65"/>
          <p:cNvSpPr txBox="1">
            <a:spLocks noGrp="1"/>
          </p:cNvSpPr>
          <p:nvPr>
            <p:ph type="title"/>
          </p:nvPr>
        </p:nvSpPr>
        <p:spPr>
          <a:xfrm>
            <a:off x="358775" y="347883"/>
            <a:ext cx="2879725" cy="672627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Распространение</a:t>
            </a:r>
            <a:r>
              <a:rPr lang="ru-RU" dirty="0" smtClean="0"/>
              <a:t> технологий стерилизации</a:t>
            </a:r>
            <a:endParaRPr lang="ru-RU" dirty="0"/>
          </a:p>
        </p:txBody>
      </p:sp>
      <p:sp>
        <p:nvSpPr>
          <p:cNvPr id="1421" name="Google Shape;1421;p65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422" name="Google Shape;1422;p65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6</a:t>
            </a:fld>
            <a:endParaRPr lang="ru-RU" dirty="0"/>
          </a:p>
        </p:txBody>
      </p:sp>
      <p:sp>
        <p:nvSpPr>
          <p:cNvPr id="1423" name="Google Shape;1423;p65"/>
          <p:cNvSpPr/>
          <p:nvPr/>
        </p:nvSpPr>
        <p:spPr>
          <a:xfrm>
            <a:off x="358775" y="1593063"/>
            <a:ext cx="3410586" cy="22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None/>
            </a:pPr>
            <a:r>
              <a:rPr lang="ru-RU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 России большая доля стерилизации электронным пучком в виду ряда фактов: 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563" marR="0" lvl="0" indent="-1714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Россия - лидер в ускорительной технике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563" marR="0" lvl="0" indent="-171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компетенция инженеров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563" marR="0" lvl="0" indent="-1714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ru-RU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Низкая стоимость эл-энергии</a:t>
            </a:r>
            <a:endParaRPr sz="11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None/>
            </a:pPr>
            <a:r>
              <a:rPr lang="ru-RU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Радиационная стерилизация преимущественно предоставляется в виде </a:t>
            </a:r>
            <a:r>
              <a:rPr lang="ru-RU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out-source</a:t>
            </a:r>
            <a:r>
              <a:rPr lang="ru-RU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услуги. 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1000"/>
              <a:buFont typeface="Arial"/>
              <a:buNone/>
            </a:pPr>
            <a:r>
              <a:rPr lang="ru-RU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Газовая стерилизация (оксид этилена) используется на предприятиях, производящих мед. изделия </a:t>
            </a:r>
            <a:r>
              <a:rPr lang="ru-RU" sz="11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in-house</a:t>
            </a:r>
            <a:r>
              <a:rPr lang="ru-RU" sz="11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1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65"/>
          <p:cNvSpPr txBox="1"/>
          <p:nvPr/>
        </p:nvSpPr>
        <p:spPr>
          <a:xfrm>
            <a:off x="6801450" y="2546913"/>
            <a:ext cx="2237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7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Источник: МАГАТЭ 2023</a:t>
            </a:r>
            <a:endParaRPr sz="7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6" name="Google Shape;1426;p65"/>
          <p:cNvSpPr txBox="1"/>
          <p:nvPr/>
        </p:nvSpPr>
        <p:spPr>
          <a:xfrm>
            <a:off x="6640138" y="4341412"/>
            <a:ext cx="2237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7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Источник: данные IIA 2017</a:t>
            </a:r>
            <a:endParaRPr sz="7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7" name="Google Shape;1427;p65"/>
          <p:cNvSpPr txBox="1"/>
          <p:nvPr/>
        </p:nvSpPr>
        <p:spPr>
          <a:xfrm>
            <a:off x="6478825" y="1720679"/>
            <a:ext cx="2237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</a:pPr>
            <a:r>
              <a:rPr lang="ru-RU" sz="7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Источник: Данные Акцентр 2023</a:t>
            </a:r>
            <a:endParaRPr sz="700" i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8" name="Google Shape;1428;p65"/>
          <p:cNvPicPr preferRelativeResize="0"/>
          <p:nvPr/>
        </p:nvPicPr>
        <p:blipFill rotWithShape="1">
          <a:blip r:embed="rId7">
            <a:alphaModFix/>
          </a:blip>
          <a:srcRect l="61901" t="86643" r="23810" b="3064"/>
          <a:stretch/>
        </p:blipFill>
        <p:spPr>
          <a:xfrm>
            <a:off x="4699270" y="1239928"/>
            <a:ext cx="1098219" cy="4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65" title="Диаграмма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95620" y="3302370"/>
            <a:ext cx="3820605" cy="105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65" title="Диаграмма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95626" y="2083162"/>
            <a:ext cx="3820599" cy="105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3773496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" name="Google Shape;1436;p66"/>
          <p:cNvSpPr/>
          <p:nvPr/>
        </p:nvSpPr>
        <p:spPr>
          <a:xfrm>
            <a:off x="297635" y="859236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7" name="Google Shape;1437;p66"/>
          <p:cNvSpPr/>
          <p:nvPr/>
        </p:nvSpPr>
        <p:spPr>
          <a:xfrm>
            <a:off x="3137825" y="859236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8" name="Google Shape;1438;p66"/>
          <p:cNvSpPr/>
          <p:nvPr/>
        </p:nvSpPr>
        <p:spPr>
          <a:xfrm>
            <a:off x="6107139" y="859236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9" name="Google Shape;1439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1507" y="2617434"/>
            <a:ext cx="2317985" cy="1944529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6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Природа</a:t>
            </a:r>
            <a:r>
              <a:rPr lang="ru-RU" dirty="0" smtClean="0"/>
              <a:t> ионизирующего излучения</a:t>
            </a:r>
            <a:endParaRPr lang="ru-RU" dirty="0"/>
          </a:p>
        </p:txBody>
      </p:sp>
      <p:sp>
        <p:nvSpPr>
          <p:cNvPr id="1441" name="Google Shape;1441;p66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442" name="Google Shape;1442;p66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7</a:t>
            </a:fld>
            <a:endParaRPr lang="ru-RU"/>
          </a:p>
        </p:txBody>
      </p:sp>
      <p:sp>
        <p:nvSpPr>
          <p:cNvPr id="1443" name="Google Shape;1443;p66"/>
          <p:cNvSpPr/>
          <p:nvPr/>
        </p:nvSpPr>
        <p:spPr>
          <a:xfrm>
            <a:off x="358774" y="896264"/>
            <a:ext cx="2501265" cy="1369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Радиация - ионизирующее излучение: 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поток микрочастиц, способных ионизировать вещество  (включая отдельные случае видимого, ультрафиолетового, рентгеновского и гамма электромагнитных изучений, а также потоки ускоренных частиц).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4" name="Google Shape;1444;p66"/>
          <p:cNvSpPr txBox="1"/>
          <p:nvPr/>
        </p:nvSpPr>
        <p:spPr>
          <a:xfrm>
            <a:off x="3219694" y="896264"/>
            <a:ext cx="2601986" cy="1215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Радиоактивный распад</a:t>
            </a:r>
            <a:b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(естественный процесс)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спонтанное изменение состава (заряда Z, массового числа A) или внутреннего строения нестабильных атомных ядер путём испускания элементарных частиц, гамма-квантов и/или ядерных фрагментов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5" name="Google Shape;1445;p66"/>
          <p:cNvSpPr txBox="1"/>
          <p:nvPr/>
        </p:nvSpPr>
        <p:spPr>
          <a:xfrm>
            <a:off x="6175775" y="896264"/>
            <a:ext cx="2609450" cy="1600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Генератор излучения </a:t>
            </a:r>
            <a:b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(искусственный процесс)</a:t>
            </a: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Электротехнический прибор, в котором генерируется на основе физических законов поток ионизирующего излечения: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УФ лампа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Электронно-лучевая трубка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Рентгеновская трубка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Ускоритель электронов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6" name="Google Shape;1446;p66"/>
          <p:cNvSpPr txBox="1"/>
          <p:nvPr/>
        </p:nvSpPr>
        <p:spPr>
          <a:xfrm>
            <a:off x="3219694" y="2657136"/>
            <a:ext cx="260198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Виды распадов:  Альфа-, Бетта-, Гамма-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7" name="Google Shape;1447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185450" y="3170757"/>
            <a:ext cx="2774900" cy="94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66"/>
          <p:cNvSpPr txBox="1"/>
          <p:nvPr/>
        </p:nvSpPr>
        <p:spPr>
          <a:xfrm>
            <a:off x="3219694" y="4242032"/>
            <a:ext cx="240000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распаде Co-60 вылетает </a:t>
            </a:r>
            <a:b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 гамма-кванта 1,173 и 1,333 МэВ.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9" name="Google Shape;1449;p66"/>
          <p:cNvGrpSpPr/>
          <p:nvPr/>
        </p:nvGrpSpPr>
        <p:grpSpPr>
          <a:xfrm>
            <a:off x="764337" y="2972967"/>
            <a:ext cx="1336850" cy="1233450"/>
            <a:chOff x="6096000" y="841025"/>
            <a:chExt cx="1336850" cy="1233450"/>
          </a:xfrm>
        </p:grpSpPr>
        <p:sp>
          <p:nvSpPr>
            <p:cNvPr id="1450" name="Google Shape;1450;p66"/>
            <p:cNvSpPr/>
            <p:nvPr/>
          </p:nvSpPr>
          <p:spPr>
            <a:xfrm>
              <a:off x="6096000" y="1177000"/>
              <a:ext cx="541800" cy="541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E04E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E04E39"/>
                </a:buClr>
                <a:buSzPts val="1800"/>
                <a:buFont typeface="Arial"/>
                <a:buNone/>
              </a:pPr>
              <a:r>
                <a:rPr lang="ru-RU" sz="1800" b="1">
                  <a:solidFill>
                    <a:srgbClr val="E04E39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1800" b="1">
                <a:solidFill>
                  <a:srgbClr val="E04E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66"/>
            <p:cNvSpPr/>
            <p:nvPr/>
          </p:nvSpPr>
          <p:spPr>
            <a:xfrm>
              <a:off x="6437100" y="1131900"/>
              <a:ext cx="319200" cy="319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Arial"/>
                <a:buNone/>
              </a:pPr>
              <a:r>
                <a:rPr lang="ru-RU" sz="1800" b="1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66"/>
            <p:cNvSpPr/>
            <p:nvPr/>
          </p:nvSpPr>
          <p:spPr>
            <a:xfrm>
              <a:off x="7002350" y="841025"/>
              <a:ext cx="319200" cy="319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360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800"/>
                <a:buFont typeface="Arial"/>
                <a:buNone/>
              </a:pPr>
              <a:r>
                <a:rPr lang="ru-RU" sz="1800" b="1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-</a:t>
              </a:r>
              <a:endParaRPr sz="1800" b="1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66"/>
            <p:cNvSpPr/>
            <p:nvPr/>
          </p:nvSpPr>
          <p:spPr>
            <a:xfrm>
              <a:off x="6891050" y="1532675"/>
              <a:ext cx="541800" cy="5418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rgbClr val="E04E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E04E39"/>
                </a:buClr>
                <a:buSzPts val="1800"/>
                <a:buFont typeface="Arial"/>
                <a:buNone/>
              </a:pPr>
              <a:r>
                <a:rPr lang="ru-RU" sz="1800" b="1">
                  <a:solidFill>
                    <a:srgbClr val="E04E39"/>
                  </a:solidFill>
                  <a:latin typeface="Arial"/>
                  <a:ea typeface="Arial"/>
                  <a:cs typeface="Arial"/>
                  <a:sym typeface="Arial"/>
                </a:rPr>
                <a:t>+</a:t>
              </a:r>
              <a:endParaRPr sz="1800" b="1">
                <a:solidFill>
                  <a:srgbClr val="E04E3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54" name="Google Shape;1454;p66"/>
            <p:cNvCxnSpPr>
              <a:stCxn id="1450" idx="5"/>
              <a:endCxn id="1453" idx="2"/>
            </p:cNvCxnSpPr>
            <p:nvPr/>
          </p:nvCxnSpPr>
          <p:spPr>
            <a:xfrm>
              <a:off x="6558455" y="1639455"/>
              <a:ext cx="332700" cy="164100"/>
            </a:xfrm>
            <a:prstGeom prst="straightConnector1">
              <a:avLst/>
            </a:prstGeom>
            <a:noFill/>
            <a:ln w="19050" cap="flat" cmpd="sng">
              <a:solidFill>
                <a:srgbClr val="E04E39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455" name="Google Shape;1455;p66"/>
            <p:cNvCxnSpPr>
              <a:stCxn id="1451" idx="7"/>
              <a:endCxn id="1452" idx="2"/>
            </p:cNvCxnSpPr>
            <p:nvPr/>
          </p:nvCxnSpPr>
          <p:spPr>
            <a:xfrm rot="10800000" flipH="1">
              <a:off x="6709554" y="1000746"/>
              <a:ext cx="292800" cy="17790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sp>
        <p:nvSpPr>
          <p:cNvPr id="1456" name="Google Shape;1456;p66"/>
          <p:cNvSpPr txBox="1"/>
          <p:nvPr/>
        </p:nvSpPr>
        <p:spPr>
          <a:xfrm>
            <a:off x="358775" y="2657136"/>
            <a:ext cx="1500000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Ионизация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67"/>
          <p:cNvSpPr/>
          <p:nvPr/>
        </p:nvSpPr>
        <p:spPr>
          <a:xfrm>
            <a:off x="297635" y="2225700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2" name="Google Shape;1462;p67"/>
          <p:cNvSpPr/>
          <p:nvPr/>
        </p:nvSpPr>
        <p:spPr>
          <a:xfrm>
            <a:off x="3229265" y="2225700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3" name="Google Shape;1463;p67"/>
          <p:cNvSpPr/>
          <p:nvPr/>
        </p:nvSpPr>
        <p:spPr>
          <a:xfrm>
            <a:off x="6107139" y="2225700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4" name="Google Shape;1464;p67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mtClean="0"/>
              <a:t>Промышленные установки для радиационной стерилизации</a:t>
            </a:r>
            <a:endParaRPr lang="ru-RU"/>
          </a:p>
        </p:txBody>
      </p:sp>
      <p:sp>
        <p:nvSpPr>
          <p:cNvPr id="1472" name="Google Shape;1472;p67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465" name="Google Shape;1465;p67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8</a:t>
            </a:fld>
            <a:endParaRPr lang="ru-RU"/>
          </a:p>
        </p:txBody>
      </p:sp>
      <p:sp>
        <p:nvSpPr>
          <p:cNvPr id="1466" name="Google Shape;1466;p67"/>
          <p:cNvSpPr/>
          <p:nvPr/>
        </p:nvSpPr>
        <p:spPr>
          <a:xfrm>
            <a:off x="358774" y="2258428"/>
            <a:ext cx="2501265" cy="21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Пучок ускоренных электронов</a:t>
            </a:r>
            <a:b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Излучение генерируется на промышленных  ускорителях электронов.  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Плюсы: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отсутствие радионуклидных источников радиации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производительность и эффективность 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Минусы: 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низкая проникающая способность излучения.</a:t>
            </a:r>
            <a:endParaRPr/>
          </a:p>
        </p:txBody>
      </p:sp>
      <p:sp>
        <p:nvSpPr>
          <p:cNvPr id="1467" name="Google Shape;1467;p67"/>
          <p:cNvSpPr txBox="1"/>
          <p:nvPr/>
        </p:nvSpPr>
        <p:spPr>
          <a:xfrm>
            <a:off x="3288031" y="2258428"/>
            <a:ext cx="2601986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Тормозное рентгеновское излучение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Излучение генерируется на промышленных  ускорителях электронов с последующим преобразованием пучка электронов в рентгеновское излучение при помощи танталовой мишени. 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Плюсы: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проникающая способность,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отсутствие радионуклидных источников  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Минусы: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низкая эффективность и производительность</a:t>
            </a:r>
            <a:endParaRPr/>
          </a:p>
        </p:txBody>
      </p:sp>
      <p:sp>
        <p:nvSpPr>
          <p:cNvPr id="1468" name="Google Shape;1468;p67"/>
          <p:cNvSpPr txBox="1"/>
          <p:nvPr/>
        </p:nvSpPr>
        <p:spPr>
          <a:xfrm>
            <a:off x="6175775" y="2258428"/>
            <a:ext cx="2609450" cy="21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Гамма-излучение</a:t>
            </a:r>
            <a:b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Испускается радионуклидными источниками  (в основном используется изотоп кобальт-60) в результате радиактивного распада.  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Плюсы: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высокая проникающая способность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Минусы: 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Проблемы с транспортировкой</a:t>
            </a:r>
            <a:endParaRPr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-RU" sz="10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Проблемы с утилизацией отработанных источников</a:t>
            </a:r>
            <a:endParaRPr sz="10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9" name="Google Shape;1469;p67" descr="source"/>
          <p:cNvPicPr preferRelativeResize="0"/>
          <p:nvPr/>
        </p:nvPicPr>
        <p:blipFill rotWithShape="1">
          <a:blip r:embed="rId3">
            <a:alphaModFix/>
          </a:blip>
          <a:srcRect l="6518" t="12602" r="11688" b="15604"/>
          <a:stretch/>
        </p:blipFill>
        <p:spPr>
          <a:xfrm>
            <a:off x="6180419" y="684183"/>
            <a:ext cx="2556000" cy="144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Google Shape;1470;p67"/>
          <p:cNvPicPr preferRelativeResize="0"/>
          <p:nvPr/>
        </p:nvPicPr>
        <p:blipFill rotWithShape="1">
          <a:blip r:embed="rId4">
            <a:alphaModFix/>
          </a:blip>
          <a:srcRect t="22626" b="17599"/>
          <a:stretch/>
        </p:blipFill>
        <p:spPr>
          <a:xfrm>
            <a:off x="358773" y="684183"/>
            <a:ext cx="2556000" cy="1449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67"/>
          <p:cNvPicPr preferRelativeResize="0"/>
          <p:nvPr/>
        </p:nvPicPr>
        <p:blipFill rotWithShape="1">
          <a:blip r:embed="rId5">
            <a:alphaModFix/>
          </a:blip>
          <a:srcRect b="3248"/>
          <a:stretch/>
        </p:blipFill>
        <p:spPr>
          <a:xfrm>
            <a:off x="3288031" y="684183"/>
            <a:ext cx="2533649" cy="1449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5745667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Слайд think-cell" r:id="rId5" imgW="530" imgH="531" progId="TCLayout.ActiveDocument.1">
                  <p:embed/>
                </p:oleObj>
              </mc:Choice>
              <mc:Fallback>
                <p:oleObj name="Слайд think-cell" r:id="rId5" imgW="530" imgH="531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7" name="Google Shape;1477;p68"/>
          <p:cNvSpPr/>
          <p:nvPr/>
        </p:nvSpPr>
        <p:spPr>
          <a:xfrm>
            <a:off x="3049199" y="3038475"/>
            <a:ext cx="6094801" cy="1522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68"/>
          <p:cNvSpPr/>
          <p:nvPr/>
        </p:nvSpPr>
        <p:spPr>
          <a:xfrm>
            <a:off x="3322140" y="1014438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68"/>
          <p:cNvSpPr/>
          <p:nvPr/>
        </p:nvSpPr>
        <p:spPr>
          <a:xfrm>
            <a:off x="6216305" y="1014438"/>
            <a:ext cx="244200" cy="244200"/>
          </a:xfrm>
          <a:prstGeom prst="ellipse">
            <a:avLst/>
          </a:prstGeom>
          <a:solidFill>
            <a:srgbClr val="77E2C3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13C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rgbClr val="00313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68"/>
          <p:cNvSpPr txBox="1">
            <a:spLocks noGrp="1"/>
          </p:cNvSpPr>
          <p:nvPr>
            <p:ph type="title"/>
          </p:nvPr>
        </p:nvSpPr>
        <p:spPr>
          <a:xfrm>
            <a:off x="3383278" y="347883"/>
            <a:ext cx="5401895" cy="67260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accent6"/>
                </a:solidFill>
              </a:rPr>
              <a:t>Радиационно–технологические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установки для стерилизации</a:t>
            </a:r>
            <a:endParaRPr lang="ru-RU" dirty="0"/>
          </a:p>
        </p:txBody>
      </p:sp>
      <p:sp>
        <p:nvSpPr>
          <p:cNvPr id="1490" name="Google Shape;1490;p68"/>
          <p:cNvSpPr txBox="1"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ru-RU" dirty="0"/>
              <a:t>Радиационная стерилизация медицинских изделий</a:t>
            </a:r>
          </a:p>
        </p:txBody>
      </p:sp>
      <p:sp>
        <p:nvSpPr>
          <p:cNvPr id="1481" name="Google Shape;1481;p68"/>
          <p:cNvSpPr txBox="1"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ru-RU" smtClean="0"/>
              <a:pPr lvl="0"/>
              <a:t>9</a:t>
            </a:fld>
            <a:endParaRPr lang="ru-RU"/>
          </a:p>
        </p:txBody>
      </p:sp>
      <p:sp>
        <p:nvSpPr>
          <p:cNvPr id="1482" name="Google Shape;1482;p68"/>
          <p:cNvSpPr/>
          <p:nvPr/>
        </p:nvSpPr>
        <p:spPr>
          <a:xfrm>
            <a:off x="3383279" y="1047166"/>
            <a:ext cx="2501265" cy="1877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Ускоритель электронов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Излучение генерируется на промышленных  ускорителях электронов: 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Продукция обрабатывается в коробках, непрерывно следующих друг за другом. 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При высокой плотности коробок необходим переворот коробки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Скорость обработки коробки 10-120 секунд. </a:t>
            </a:r>
            <a:endParaRPr/>
          </a:p>
        </p:txBody>
      </p:sp>
      <p:sp>
        <p:nvSpPr>
          <p:cNvPr id="1484" name="Google Shape;1484;p68"/>
          <p:cNvSpPr/>
          <p:nvPr/>
        </p:nvSpPr>
        <p:spPr>
          <a:xfrm>
            <a:off x="6283960" y="1047166"/>
            <a:ext cx="2501265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Гамма-установка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Излучение от радиоактивного распада изотопа Кобальт-60: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Продукция обрабатывается в коробках или паллетах; 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Продукция обрабатывается в режиме партии или непрерывном режиме;</a:t>
            </a:r>
            <a:endParaRPr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</a:pPr>
            <a:r>
              <a:rPr lang="ru-RU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Длительность облучения 1-24 часа </a:t>
            </a:r>
            <a:endParaRPr/>
          </a:p>
        </p:txBody>
      </p:sp>
      <p:sp>
        <p:nvSpPr>
          <p:cNvPr id="1485" name="Google Shape;1485;p68"/>
          <p:cNvSpPr/>
          <p:nvPr/>
        </p:nvSpPr>
        <p:spPr>
          <a:xfrm>
            <a:off x="3383279" y="3117155"/>
            <a:ext cx="2501265" cy="1000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Выживаемость микроорганизмов строго зависит от поглощенной дозы - доза D10 приводит к снижению колониеобразующих единиц (КОЕ) на порядок. 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Не зависит от типа излучения</a:t>
            </a:r>
            <a:endParaRPr sz="1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6" name="Google Shape;1486;p68"/>
          <p:cNvSpPr/>
          <p:nvPr/>
        </p:nvSpPr>
        <p:spPr>
          <a:xfrm>
            <a:off x="6283909" y="3117155"/>
            <a:ext cx="2677211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Основной контролируемый параметр: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Поглощённая до́за - Грей (гр, Gy)  = Дж / кг</a:t>
            </a:r>
            <a:endParaRPr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величина энергии ионизирующего излучения, переданная веществу. Выражается как отношение энергии излучения, поглощенной в данном объеме, к массе вещества в этом объёме.</a:t>
            </a:r>
            <a:endParaRPr/>
          </a:p>
        </p:txBody>
      </p:sp>
      <p:sp>
        <p:nvSpPr>
          <p:cNvPr id="1487" name="Google Shape;1487;p68"/>
          <p:cNvSpPr/>
          <p:nvPr/>
        </p:nvSpPr>
        <p:spPr>
          <a:xfrm>
            <a:off x="0" y="3038475"/>
            <a:ext cx="3049200" cy="15228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72000" tIns="36000" rIns="72000" bIns="360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9" name="Google Shape;1489;p6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9987" y="3068320"/>
            <a:ext cx="2689225" cy="13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488;p68"/>
          <p:cNvPicPr preferRelativeResize="0"/>
          <p:nvPr/>
        </p:nvPicPr>
        <p:blipFill rotWithShape="1">
          <a:blip r:embed="rId8">
            <a:alphaModFix/>
          </a:blip>
          <a:srcRect t="14917" b="17640"/>
          <a:stretch/>
        </p:blipFill>
        <p:spPr>
          <a:xfrm>
            <a:off x="-1" y="1519237"/>
            <a:ext cx="3049200" cy="150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483;p68"/>
          <p:cNvPicPr preferRelativeResize="0"/>
          <p:nvPr/>
        </p:nvPicPr>
        <p:blipFill rotWithShape="1">
          <a:blip r:embed="rId9">
            <a:alphaModFix/>
          </a:blip>
          <a:srcRect b="10556"/>
          <a:stretch/>
        </p:blipFill>
        <p:spPr>
          <a:xfrm>
            <a:off x="-1" y="-10681"/>
            <a:ext cx="3049200" cy="153416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1 сибур">
  <a:themeElements>
    <a:clrScheme name="СИБУР NEW ОСНОВНЫЕ ЦВЕТА">
      <a:dk1>
        <a:srgbClr val="00313C"/>
      </a:dk1>
      <a:lt1>
        <a:srgbClr val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азовые слайды">
  <a:themeElements>
    <a:clrScheme name="СИБУР NEW ОСНОВНЫЕ ЦВЕТА">
      <a:dk1>
        <a:srgbClr val="00313C"/>
      </a:dk1>
      <a:lt1>
        <a:srgbClr val="FFFFFF"/>
      </a:lt1>
      <a:dk2>
        <a:srgbClr val="00313C"/>
      </a:dk2>
      <a:lt2>
        <a:srgbClr val="77E2C3"/>
      </a:lt2>
      <a:accent1>
        <a:srgbClr val="008C95"/>
      </a:accent1>
      <a:accent2>
        <a:srgbClr val="003D4C"/>
      </a:accent2>
      <a:accent3>
        <a:srgbClr val="77E2C3"/>
      </a:accent3>
      <a:accent4>
        <a:srgbClr val="BFBFBF"/>
      </a:accent4>
      <a:accent5>
        <a:srgbClr val="000000"/>
      </a:accent5>
      <a:accent6>
        <a:srgbClr val="E04E39"/>
      </a:accent6>
      <a:hlink>
        <a:srgbClr val="008CFA"/>
      </a:hlink>
      <a:folHlink>
        <a:srgbClr val="006EC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3833</Words>
  <Application>Microsoft Office PowerPoint</Application>
  <PresentationFormat>Экран (16:9)</PresentationFormat>
  <Paragraphs>618</Paragraphs>
  <Slides>39</Slides>
  <Notes>39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Arial</vt:lpstr>
      <vt:lpstr>Gill Sans</vt:lpstr>
      <vt:lpstr>Calibri</vt:lpstr>
      <vt:lpstr>Wingdings</vt:lpstr>
      <vt:lpstr>Noto Sans Symbols</vt:lpstr>
      <vt:lpstr>Тема1 сибур</vt:lpstr>
      <vt:lpstr>Базовые слайды</vt:lpstr>
      <vt:lpstr>Слайд think-cell</vt:lpstr>
      <vt:lpstr>РАДИАЦИОННАЯ СТЕРИЛИЗАЦИЯ МЕДИЦИНСКИХ ИЗДЕЛИЙ</vt:lpstr>
      <vt:lpstr>Презентация PowerPoint</vt:lpstr>
      <vt:lpstr>Стерильные и нестерильные медицинские изделия. Финишная стерилизация и асептическое производство</vt:lpstr>
      <vt:lpstr>Методы стерилизации медицинских изделий</vt:lpstr>
      <vt:lpstr>Сравнение промышленных технологий стерилизации</vt:lpstr>
      <vt:lpstr>Распространение технологий стерилизации</vt:lpstr>
      <vt:lpstr>Природа ионизирующего излучения</vt:lpstr>
      <vt:lpstr>Промышленные установки для радиационной стерилизации</vt:lpstr>
      <vt:lpstr>Радиационно–технологические  установки для стерилизации</vt:lpstr>
      <vt:lpstr>Воздействие ионизирующего излучения  на полимерные материалы</vt:lpstr>
      <vt:lpstr>Радиационная стойкость полимеров медицинского назначения</vt:lpstr>
      <vt:lpstr>Радиационная стойкость полимеров медицинского назначения</vt:lpstr>
      <vt:lpstr>Марки СИБУРа, совместимые с радиационной стерилизацией</vt:lpstr>
      <vt:lpstr>Для чего нужна валидация процесса стерилизации? </vt:lpstr>
      <vt:lpstr>Зависимость количества микроорганизмов от степени воздействия стерилизующего агента</vt:lpstr>
      <vt:lpstr>Валидация процесса стерилизации</vt:lpstr>
      <vt:lpstr>Порядок выполнения работ  при валидации процесса стерилизации</vt:lpstr>
      <vt:lpstr>Презентация PowerPoint</vt:lpstr>
      <vt:lpstr>Для определения стерилизующей дозы применяется  один из двух подходов:</vt:lpstr>
      <vt:lpstr>Метод 1 (п. 7 ГОСТ ISO 11137-2)</vt:lpstr>
      <vt:lpstr>Почему проверочная доза? </vt:lpstr>
      <vt:lpstr>Установление максимально-допустимой дозы Dмакс.доп.  (п. 8.1 ГОСТ ISO 11137-1)</vt:lpstr>
      <vt:lpstr>Что происходит при неправильно выполненной валидации или при отсутствии валидации? </vt:lpstr>
      <vt:lpstr>1. Появление нестерильных медицинских изделий в стационарах</vt:lpstr>
      <vt:lpstr>ПРИЧИНА: Dмин &lt; Dст</vt:lpstr>
      <vt:lpstr>2. Несоответствие функциональных и эксплуатационных  свойств изделия</vt:lpstr>
      <vt:lpstr>2. Несоответствие функциональных и эксплуатационных  свойств изделия</vt:lpstr>
      <vt:lpstr>Снижение прочности нетканого материала «Спанбонд» при переоблучении </vt:lpstr>
      <vt:lpstr>ПРИЧИНА: Dмакс &gt; Dмакс.доп</vt:lpstr>
      <vt:lpstr>Реализация диапазона доз  Dст — Dмакс.доп.  на конкретной установке  с ускорителем электронов</vt:lpstr>
      <vt:lpstr>Установление диапазона доз в коробе</vt:lpstr>
      <vt:lpstr>По результатам измерений:</vt:lpstr>
      <vt:lpstr>Презентация PowerPoint</vt:lpstr>
      <vt:lpstr>Прочие факторы, влияющие  на стерильность продукции</vt:lpstr>
      <vt:lpstr>Документы, которые оформляются при валидации  процесса стерилизации</vt:lpstr>
      <vt:lpstr>Постановление Правительства РФ от 27.12.2012 N 1416 «Правила государственной регистрации медицинских изделий» содержит список документов, предоставляемых для регистрации МИ</vt:lpstr>
      <vt:lpstr>Презентация PowerPoint</vt:lpstr>
      <vt:lpstr>Поддержание эффективности процесса </vt:lpstr>
      <vt:lpstr>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РАДИАЦИОННАЯ СТЕРИЛИЗАЦИЯ МЕДИЦИНСКИХ ИЗДЕЛИЙ</dc:title>
  <dc:creator>Ермакова Татьяна Сергеевна</dc:creator>
  <cp:lastModifiedBy>Иванов Святослав Сергеевич</cp:lastModifiedBy>
  <cp:revision>27</cp:revision>
  <dcterms:modified xsi:type="dcterms:W3CDTF">2023-05-25T10:09:45Z</dcterms:modified>
</cp:coreProperties>
</file>