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heme/theme7.xml" ContentType="application/vnd.openxmlformats-officedocument.theme+xml"/>
  <Override PartName="/ppt/tags/tag149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1.xml" ContentType="application/vnd.openxmlformats-officedocument.presentationml.tags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5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tags/tag15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tags/tag15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tags/tag15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drawings/drawing2.xml" ContentType="application/vnd.openxmlformats-officedocument.drawingml.chartshapes+xml"/>
  <Override PartName="/ppt/tags/tag1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4766" r:id="rId2"/>
    <p:sldMasterId id="2147484702" r:id="rId3"/>
    <p:sldMasterId id="2147484292" r:id="rId4"/>
    <p:sldMasterId id="2147484701" r:id="rId5"/>
    <p:sldMasterId id="2147484537" r:id="rId6"/>
  </p:sldMasterIdLst>
  <p:notesMasterIdLst>
    <p:notesMasterId r:id="rId32"/>
  </p:notesMasterIdLst>
  <p:sldIdLst>
    <p:sldId id="256" r:id="rId7"/>
    <p:sldId id="315" r:id="rId8"/>
    <p:sldId id="297" r:id="rId9"/>
    <p:sldId id="298" r:id="rId10"/>
    <p:sldId id="300" r:id="rId11"/>
    <p:sldId id="302" r:id="rId12"/>
    <p:sldId id="303" r:id="rId13"/>
    <p:sldId id="304" r:id="rId14"/>
    <p:sldId id="306" r:id="rId15"/>
    <p:sldId id="310" r:id="rId16"/>
    <p:sldId id="257" r:id="rId17"/>
    <p:sldId id="308" r:id="rId18"/>
    <p:sldId id="309" r:id="rId19"/>
    <p:sldId id="281" r:id="rId20"/>
    <p:sldId id="313" r:id="rId21"/>
    <p:sldId id="258" r:id="rId22"/>
    <p:sldId id="259" r:id="rId23"/>
    <p:sldId id="267" r:id="rId24"/>
    <p:sldId id="260" r:id="rId25"/>
    <p:sldId id="261" r:id="rId26"/>
    <p:sldId id="278" r:id="rId27"/>
    <p:sldId id="314" r:id="rId28"/>
    <p:sldId id="264" r:id="rId29"/>
    <p:sldId id="265" r:id="rId30"/>
    <p:sldId id="266" r:id="rId31"/>
  </p:sldIdLst>
  <p:sldSz cx="9144000" cy="5143500" type="screen16x9"/>
  <p:notesSz cx="6858000" cy="9144000"/>
  <p:custDataLst>
    <p:tags r:id="rId33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372" autoAdjust="0"/>
  </p:normalViewPr>
  <p:slideViewPr>
    <p:cSldViewPr snapToGrid="0" showGuides="1">
      <p:cViewPr varScale="1">
        <p:scale>
          <a:sx n="96" d="100"/>
          <a:sy n="96" d="100"/>
        </p:scale>
        <p:origin x="20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sibur.local\storage\&#1057;&#1080;&#1073;&#1091;&#1088;\&#1044;&#1080;&#1088;&#1077;&#1082;&#1094;&#1080;&#1103;%20&#1041;&#1055;\&#1055;&#1086;&#1083;&#1080;&#1051;&#1072;&#1073;\17.%20&#1051;&#1080;&#1090;&#1100;&#1077;%20&#1080;%20&#1092;&#1086;&#1088;&#1084;&#1086;&#1074;&#1072;&#1085;&#1080;&#1077;\13_&#1054;&#1073;&#1091;&#1095;&#1077;&#1085;&#1080;&#1077;\&#1042;&#1077;&#1073;&#1080;&#1085;&#1072;&#1088;&#1099;\2023\&#1042;&#1045;&#1041;&#1048;&#1053;&#1040;&#1056;%20&#1083;&#1080;&#1090;&#1100;&#1077;\&#1050;&#1086;&#1088;&#1077;&#1082;&#1090;&#1080;&#1088;%20&#1059;&#1089;&#1080;&#1083;&#1080;&#1077;%20&#1089;&#1078;&#1072;&#1090;&#1080;&#1077;%20(top%20load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48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49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50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52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15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../embeddings/oleObject154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_____Microsoft_Excel8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ibur.local\storage\&#1057;&#1080;&#1073;&#1091;&#1088;\&#1044;&#1080;&#1088;&#1077;&#1082;&#1094;&#1080;&#1103;%20&#1041;&#1055;\&#1055;&#1086;&#1083;&#1080;&#1051;&#1072;&#1073;\17.%20&#1051;&#1080;&#1090;&#1100;&#1077;%20&#1080;%20&#1092;&#1086;&#1088;&#1084;&#1086;&#1074;&#1072;&#1085;&#1080;&#1077;\13_&#1054;&#1073;&#1091;&#1095;&#1077;&#1085;&#1080;&#1077;\&#1042;&#1077;&#1073;&#1080;&#1085;&#1072;&#1088;&#1099;\2023\&#1042;&#1045;&#1041;&#1048;&#1053;&#1040;&#1056;%20&#1083;&#1080;&#1090;&#1100;&#1077;\&#1050;&#1086;&#1088;&#1077;&#1082;&#1090;&#1080;&#1088;%20&#1059;&#1089;&#1080;&#1083;&#1080;&#1077;%20&#1089;&#1078;&#1072;&#1090;&#1080;&#1077;%20(top%20load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ibur.local\storage\&#1057;&#1080;&#1073;&#1091;&#1088;\&#1044;&#1080;&#1088;&#1077;&#1082;&#1094;&#1080;&#1103;%20&#1041;&#1055;\&#1055;&#1086;&#1083;&#1080;&#1051;&#1072;&#1073;\17.%20&#1051;&#1080;&#1090;&#1100;&#1077;%20&#1080;%20&#1092;&#1086;&#1088;&#1084;&#1086;&#1074;&#1072;&#1085;&#1080;&#1077;\13_&#1054;&#1073;&#1091;&#1095;&#1077;&#1085;&#1080;&#1077;\&#1042;&#1077;&#1073;&#1080;&#1085;&#1072;&#1088;&#1099;\2023\&#1042;&#1045;&#1041;&#1048;&#1053;&#1040;&#1056;%20&#1083;&#1080;&#1090;&#1100;&#1077;\&#1050;&#1086;&#1088;&#1077;&#1082;&#1090;&#1080;&#1088;%20&#1059;&#1089;&#1080;&#1083;&#1080;&#1077;%20&#1089;&#1078;&#1072;&#1090;&#1080;&#1077;%20(top%20load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ibur.local\storage\&#1057;&#1080;&#1073;&#1091;&#1088;\&#1044;&#1080;&#1088;&#1077;&#1082;&#1094;&#1080;&#1103;%20&#1041;&#1055;\&#1055;&#1086;&#1083;&#1080;&#1051;&#1072;&#1073;\17.%20&#1051;&#1080;&#1090;&#1100;&#1077;%20&#1080;%20&#1092;&#1086;&#1088;&#1084;&#1086;&#1074;&#1072;&#1085;&#1080;&#1077;\13_&#1054;&#1073;&#1091;&#1095;&#1077;&#1085;&#1080;&#1077;\&#1042;&#1077;&#1073;&#1080;&#1085;&#1072;&#1088;&#1099;\2023\&#1042;&#1045;&#1041;&#1048;&#1053;&#1040;&#1056;%20&#1083;&#1080;&#1090;&#1100;&#1077;\&#1050;&#1086;&#1088;&#1077;&#1082;&#1090;&#1080;&#1088;%20&#1059;&#1089;&#1080;&#1083;&#1080;&#1077;%20&#1089;&#1078;&#1072;&#1090;&#1080;&#1077;%20(top%20load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ibur.local\storage\&#1057;&#1080;&#1073;&#1091;&#1088;\&#1044;&#1080;&#1088;&#1077;&#1082;&#1094;&#1080;&#1103;%20&#1041;&#1055;\&#1055;&#1086;&#1083;&#1080;&#1051;&#1072;&#1073;\17.%20&#1051;&#1080;&#1090;&#1100;&#1077;%20&#1080;%20&#1092;&#1086;&#1088;&#1084;&#1086;&#1074;&#1072;&#1085;&#1080;&#1077;\13_&#1054;&#1073;&#1091;&#1095;&#1077;&#1085;&#1080;&#1077;\&#1042;&#1077;&#1073;&#1080;&#1085;&#1072;&#1088;&#1099;\2023\&#1042;&#1045;&#1041;&#1048;&#1053;&#1040;&#1056;%20&#1083;&#1080;&#1090;&#1100;&#1077;\&#1050;&#1086;&#1088;&#1077;&#1082;&#1090;&#1080;&#1088;%20&#1059;&#1089;&#1080;&#1083;&#1080;&#1077;%20&#1089;&#1078;&#1072;&#1090;&#1080;&#1077;%20(top%20load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sibur.local\storage\&#1057;&#1080;&#1073;&#1091;&#1088;\&#1044;&#1080;&#1088;&#1077;&#1082;&#1094;&#1080;&#1103;%20&#1041;&#1055;\&#1055;&#1086;&#1083;&#1080;&#1051;&#1072;&#1073;\17.%20&#1051;&#1080;&#1090;&#1100;&#1077;%20&#1080;%20&#1092;&#1086;&#1088;&#1084;&#1086;&#1074;&#1072;&#1085;&#1080;&#1077;\13_&#1054;&#1073;&#1091;&#1095;&#1077;&#1085;&#1080;&#1077;\&#1042;&#1077;&#1073;&#1080;&#1085;&#1072;&#1088;&#1099;\2023\&#1042;&#1045;&#1041;&#1048;&#1053;&#1040;&#1056;%20&#1083;&#1080;&#1090;&#1100;&#1077;\&#1050;&#1086;&#1088;&#1077;&#1082;&#1090;&#1080;&#1088;%20&#1059;&#1089;&#1080;&#1083;&#1080;&#1077;%20&#1089;&#1078;&#1072;&#1090;&#1080;&#1077;%20(top%20loa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85436424856969"/>
          <c:y val="0.14858981413834543"/>
          <c:w val="0.80107898498090391"/>
          <c:h val="0.49213278598726024"/>
        </c:manualLayout>
      </c:layout>
      <c:scatterChart>
        <c:scatterStyle val="smoothMarker"/>
        <c:varyColors val="0"/>
        <c:ser>
          <c:idx val="0"/>
          <c:order val="0"/>
          <c:tx>
            <c:v>Режим 1 (180 мм/сек)</c:v>
          </c:tx>
          <c:spPr>
            <a:ln w="19050" cap="rnd">
              <a:solidFill>
                <a:srgbClr val="008C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008C95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008C95"/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стажера'!$AD$6:$AK$6</c:f>
              <c:numCache>
                <c:formatCode>0.0</c:formatCode>
                <c:ptCount val="8"/>
                <c:pt idx="0">
                  <c:v>1253</c:v>
                </c:pt>
                <c:pt idx="1">
                  <c:v>1354.5714285714287</c:v>
                </c:pt>
                <c:pt idx="2">
                  <c:v>1417.75</c:v>
                </c:pt>
                <c:pt idx="3">
                  <c:v>1349.6</c:v>
                </c:pt>
                <c:pt idx="4">
                  <c:v>1416.8571428571429</c:v>
                </c:pt>
                <c:pt idx="5">
                  <c:v>1451.5</c:v>
                </c:pt>
                <c:pt idx="6">
                  <c:v>1398</c:v>
                </c:pt>
                <c:pt idx="7">
                  <c:v>1384.4285714285713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EA-446F-A65B-D50762FD2E40}"/>
            </c:ext>
          </c:extLst>
        </c:ser>
        <c:ser>
          <c:idx val="1"/>
          <c:order val="1"/>
          <c:tx>
            <c:v>Режим 2 (220 мм/сек)</c:v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E04E39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FF0000"/>
                </a:solidFill>
                <a:prstDash val="dashDot"/>
                <a:round/>
              </a:ln>
              <a:effectLst/>
            </c:spPr>
          </c:errBars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стажера'!$AD$7:$AK$7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1EA-446F-A65B-D50762FD2E40}"/>
            </c:ext>
          </c:extLst>
        </c:ser>
        <c:ser>
          <c:idx val="2"/>
          <c:order val="2"/>
          <c:tx>
            <c:v>Режим 3 (260 мм/сек)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стажера'!$AD$8:$AK$8</c:f>
              <c:numCache>
                <c:formatCode>0.0</c:formatCode>
                <c:ptCount val="8"/>
                <c:pt idx="0">
                  <c:v>1278.8571428571429</c:v>
                </c:pt>
                <c:pt idx="1">
                  <c:v>1340.875</c:v>
                </c:pt>
                <c:pt idx="2">
                  <c:v>1384</c:v>
                </c:pt>
                <c:pt idx="3">
                  <c:v>1375.75</c:v>
                </c:pt>
                <c:pt idx="4">
                  <c:v>1420.75</c:v>
                </c:pt>
                <c:pt idx="5">
                  <c:v>1418.5714285714287</c:v>
                </c:pt>
                <c:pt idx="6">
                  <c:v>1436.625</c:v>
                </c:pt>
                <c:pt idx="7">
                  <c:v>1399.125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1EA-446F-A65B-D50762FD2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v>Режим 4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стажера'!$AD$4:$AJ$4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стажера'!$AD$9:$AH$9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51EA-446F-A65B-D50762FD2E40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Режим 5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стажера'!$AD$4:$AJ$4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стажера'!$AD$10:$AH$10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1EA-446F-A65B-D50762FD2E40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Режим 6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стажера'!$AD$4:$AJ$4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стажера'!$AD$11:$AH$11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1EA-446F-A65B-D50762FD2E40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стажера'!$AB$12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стажера'!$AD$12:$AG$12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1EA-446F-A65B-D50762FD2E40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стажера'!$AB$13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стажера'!$AD$13:$AG$13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1EA-446F-A65B-D50762FD2E40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стажера'!$AB$14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стажера'!$AD$14:$AH$14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1EA-446F-A65B-D50762FD2E40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часы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100"/>
        <c:minorUnit val="12"/>
      </c:valAx>
      <c:valAx>
        <c:axId val="574487336"/>
        <c:scaling>
          <c:orientation val="minMax"/>
          <c:max val="1500"/>
          <c:min val="1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4194699693884448E-2"/>
          <c:y val="0.75589126076850255"/>
          <c:w val="0.78452431489243224"/>
          <c:h val="0.24410862452725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7026145010021"/>
          <c:y val="5.4819033982559655E-2"/>
          <c:w val="0.61961317439278574"/>
          <c:h val="0.55170152107131532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'Лист1 (2)'!$A$109</c:f>
              <c:strCache>
                <c:ptCount val="1"/>
                <c:pt idx="0">
                  <c:v>Режим 3, Top Load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(2)'!$B$109:$I$109</c:f>
              <c:numCache>
                <c:formatCode>0.0</c:formatCode>
                <c:ptCount val="8"/>
                <c:pt idx="0">
                  <c:v>1278.8571428571429</c:v>
                </c:pt>
                <c:pt idx="1">
                  <c:v>1340.875</c:v>
                </c:pt>
                <c:pt idx="2">
                  <c:v>1384</c:v>
                </c:pt>
                <c:pt idx="3">
                  <c:v>1375.75</c:v>
                </c:pt>
                <c:pt idx="4">
                  <c:v>1420.75</c:v>
                </c:pt>
                <c:pt idx="5">
                  <c:v>1418.5714285714287</c:v>
                </c:pt>
                <c:pt idx="6">
                  <c:v>1436.625</c:v>
                </c:pt>
                <c:pt idx="7">
                  <c:v>1399.125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265-4DF1-9C7E-9779AF004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D265-4DF1-9C7E-9779AF0043AD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265-4DF1-9C7E-9779AF0043AD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265-4DF1-9C7E-9779AF0043AD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265-4DF1-9C7E-9779AF0043AD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265-4DF1-9C7E-9779AF0043AD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265-4DF1-9C7E-9779AF0043AD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1"/>
          <c:order val="7"/>
          <c:tx>
            <c:strRef>
              <c:f>'Лист1 (2)'!$P$108</c:f>
              <c:strCache>
                <c:ptCount val="1"/>
                <c:pt idx="0">
                  <c:v>Режим 3, удар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(2)'!$S$105:$Z$105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(2)'!$S$108:$Z$108</c:f>
              <c:numCache>
                <c:formatCode>General</c:formatCode>
                <c:ptCount val="8"/>
                <c:pt idx="1">
                  <c:v>0.83</c:v>
                </c:pt>
                <c:pt idx="2">
                  <c:v>0.75</c:v>
                </c:pt>
                <c:pt idx="3">
                  <c:v>0.7</c:v>
                </c:pt>
                <c:pt idx="4">
                  <c:v>0.71</c:v>
                </c:pt>
                <c:pt idx="5">
                  <c:v>0.73</c:v>
                </c:pt>
                <c:pt idx="6">
                  <c:v>0.78800000000000003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265-4DF1-9C7E-9779AF004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288712"/>
        <c:axId val="8942913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(2)'!$P$109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(2)'!$S$109:$Z$109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D265-4DF1-9C7E-9779AF0043AD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(2)'!$P$110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(2)'!$S$110:$Z$110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265-4DF1-9C7E-9779AF0043AD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(2)'!$P$111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265-4DF1-9C7E-9779AF0043AD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265-4DF1-9C7E-9779AF0043AD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(2)'!$S$112:$Z$112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265-4DF1-9C7E-9779AF0043AD}"/>
                  </c:ext>
                </c:extLst>
              </c15:ser>
            </c15:filteredScatterSeries>
            <c15:filteredScatterSeries>
              <c15:ser>
                <c:idx val="1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(2)'!$P$113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(2)'!$S$113:$Z$113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265-4DF1-9C7E-9779AF0043AD}"/>
                  </c:ext>
                </c:extLst>
              </c15:ser>
            </c15:filteredScatterSeries>
            <c15:filteredScatte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(2)'!$S$114:$Z$114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265-4DF1-9C7E-9779AF0043AD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00"/>
      </c:valAx>
      <c:valAx>
        <c:axId val="574487336"/>
        <c:scaling>
          <c:orientation val="minMax"/>
          <c:max val="145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8942913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288712"/>
        <c:crosses val="max"/>
        <c:crossBetween val="midCat"/>
        <c:majorUnit val="0.2"/>
      </c:valAx>
      <c:valAx>
        <c:axId val="89428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4291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3875887507083"/>
          <c:y val="0.85668323708305505"/>
          <c:w val="0.68457180169325849"/>
          <c:h val="0.12765166066452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78744712871746"/>
          <c:y val="7.2653290902840659E-2"/>
          <c:w val="0.82896959000912829"/>
          <c:h val="0.57407853316282087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'[Диаграмма в Microsoft PowerPoint]Лист1'!$A$108</c:f>
              <c:strCache>
                <c:ptCount val="1"/>
                <c:pt idx="0">
                  <c:v>Режим 2 (240 ˚С)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'[Диаграмма в Microsoft PowerPoint]Лист1'!$B$106:$I$106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PowerPoint]Лист1'!$B$108:$I$108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FB-46E7-8FC4-35B9E97067E7}"/>
            </c:ext>
          </c:extLst>
        </c:ser>
        <c:ser>
          <c:idx val="3"/>
          <c:order val="3"/>
          <c:tx>
            <c:strRef>
              <c:f>'[Диаграмма в Microsoft PowerPoint]Лист1'!$A$110</c:f>
              <c:strCache>
                <c:ptCount val="1"/>
                <c:pt idx="0">
                  <c:v>Режим 4 (220 ˚С)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7030A0"/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'[Диаграмма в Microsoft PowerPoint]Лист1'!$B$106:$I$106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PowerPoint]Лист1'!$B$110:$I$110</c:f>
              <c:numCache>
                <c:formatCode>0.0</c:formatCode>
                <c:ptCount val="8"/>
                <c:pt idx="0">
                  <c:v>1272.125</c:v>
                </c:pt>
                <c:pt idx="1">
                  <c:v>1327</c:v>
                </c:pt>
                <c:pt idx="2">
                  <c:v>1410.6</c:v>
                </c:pt>
                <c:pt idx="3">
                  <c:v>1372.25</c:v>
                </c:pt>
                <c:pt idx="4">
                  <c:v>1423.4444444444443</c:v>
                </c:pt>
                <c:pt idx="5">
                  <c:v>1412.5</c:v>
                </c:pt>
                <c:pt idx="6">
                  <c:v>1435.25</c:v>
                </c:pt>
                <c:pt idx="7">
                  <c:v>1407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FB-46E7-8FC4-35B9E97067E7}"/>
            </c:ext>
          </c:extLst>
        </c:ser>
        <c:ser>
          <c:idx val="5"/>
          <c:order val="4"/>
          <c:tx>
            <c:strRef>
              <c:f>'[Диаграмма в Microsoft PowerPoint]Лист1'!$A$112</c:f>
              <c:strCache>
                <c:ptCount val="1"/>
                <c:pt idx="0">
                  <c:v>Режим 6 (280 ˚С)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FFC000"/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'[Диаграмма в Microsoft PowerPoint]Лист1'!$B$106:$I$106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PowerPoint]Лист1'!$B$112:$I$112</c:f>
              <c:numCache>
                <c:formatCode>0.0</c:formatCode>
                <c:ptCount val="8"/>
                <c:pt idx="0">
                  <c:v>1264</c:v>
                </c:pt>
                <c:pt idx="1">
                  <c:v>1298.875</c:v>
                </c:pt>
                <c:pt idx="2">
                  <c:v>1354.75</c:v>
                </c:pt>
                <c:pt idx="3">
                  <c:v>1369.625</c:v>
                </c:pt>
                <c:pt idx="4">
                  <c:v>1363.8</c:v>
                </c:pt>
                <c:pt idx="5">
                  <c:v>1374.1428571428571</c:v>
                </c:pt>
                <c:pt idx="6">
                  <c:v>1387.2857142857142</c:v>
                </c:pt>
                <c:pt idx="7">
                  <c:v>1428.5555555555557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AFB-46E7-8FC4-35B9E9706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'[Диаграмма в Microsoft PowerPoint]Лист1'!$B$107:$I$107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DAFB-46E7-8FC4-35B9E97067E7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AFB-46E7-8FC4-35B9E97067E7}"/>
                  </c:ext>
                </c:extLst>
              </c15:ser>
            </c15:filteredScatterSeries>
            <c15:filteredScatte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AFB-46E7-8FC4-35B9E97067E7}"/>
                  </c:ext>
                </c:extLst>
              </c15:ser>
            </c15:filteredScatterSeries>
            <c15:filteredScatte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AFB-46E7-8FC4-35B9E97067E7}"/>
                  </c:ext>
                </c:extLst>
              </c15:ser>
            </c15:filteredScatterSeries>
            <c15:filteredScatte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AFB-46E7-8FC4-35B9E97067E7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00"/>
        <c:minorUnit val="40"/>
      </c:valAx>
      <c:valAx>
        <c:axId val="574487336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Сопротивление сжатию, 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'[Диаграмма в Microsoft PowerPoint]Лист1'!$A$108</c:f>
              <c:strCache>
                <c:ptCount val="1"/>
                <c:pt idx="0">
                  <c:v>Режим 2 (240 ˚С)</c:v>
                </c:pt>
              </c:strCache>
            </c:strRef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E04E39"/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'[Диаграмма в Microsoft PowerPoint]Лист1'!$B$106:$I$106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PowerPoint]Лист1'!$B$108:$I$108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A0-42B1-BD8E-3DEEDA3FD989}"/>
            </c:ext>
          </c:extLst>
        </c:ser>
        <c:ser>
          <c:idx val="3"/>
          <c:order val="3"/>
          <c:tx>
            <c:strRef>
              <c:f>'[Диаграмма в Microsoft PowerPoint]Лист1'!$A$110</c:f>
              <c:strCache>
                <c:ptCount val="1"/>
                <c:pt idx="0">
                  <c:v>Режим 4 (220 ˚С)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7030A0"/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'[Диаграмма в Microsoft PowerPoint]Лист1'!$B$106:$I$106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PowerPoint]Лист1'!$B$110:$I$110</c:f>
              <c:numCache>
                <c:formatCode>0.0</c:formatCode>
                <c:ptCount val="8"/>
                <c:pt idx="0">
                  <c:v>1272.125</c:v>
                </c:pt>
                <c:pt idx="1">
                  <c:v>1327</c:v>
                </c:pt>
                <c:pt idx="2">
                  <c:v>1410.6</c:v>
                </c:pt>
                <c:pt idx="3">
                  <c:v>1372.25</c:v>
                </c:pt>
                <c:pt idx="4">
                  <c:v>1423.4444444444443</c:v>
                </c:pt>
                <c:pt idx="5">
                  <c:v>1412.5</c:v>
                </c:pt>
                <c:pt idx="6">
                  <c:v>1435.25</c:v>
                </c:pt>
                <c:pt idx="7">
                  <c:v>1407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A0-42B1-BD8E-3DEEDA3FD989}"/>
            </c:ext>
          </c:extLst>
        </c:ser>
        <c:ser>
          <c:idx val="5"/>
          <c:order val="4"/>
          <c:tx>
            <c:strRef>
              <c:f>'[Диаграмма в Microsoft PowerPoint]Лист1'!$A$112</c:f>
              <c:strCache>
                <c:ptCount val="1"/>
                <c:pt idx="0">
                  <c:v>Режим 6 (280 ˚С)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FFC000"/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'[Диаграмма в Microsoft PowerPoint]Лист1'!$B$106:$I$106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PowerPoint]Лист1'!$B$112:$I$112</c:f>
              <c:numCache>
                <c:formatCode>0.0</c:formatCode>
                <c:ptCount val="8"/>
                <c:pt idx="0">
                  <c:v>1264</c:v>
                </c:pt>
                <c:pt idx="1">
                  <c:v>1298.875</c:v>
                </c:pt>
                <c:pt idx="2">
                  <c:v>1354.75</c:v>
                </c:pt>
                <c:pt idx="3">
                  <c:v>1369.625</c:v>
                </c:pt>
                <c:pt idx="4">
                  <c:v>1363.8</c:v>
                </c:pt>
                <c:pt idx="5">
                  <c:v>1374.1428571428571</c:v>
                </c:pt>
                <c:pt idx="6">
                  <c:v>1387.2857142857142</c:v>
                </c:pt>
                <c:pt idx="7">
                  <c:v>1428.5555555555557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DA0-42B1-BD8E-3DEEDA3FD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'[Диаграмма в Microsoft PowerPoint]Лист1'!$B$107:$I$107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4DA0-42B1-BD8E-3DEEDA3FD989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DA0-42B1-BD8E-3DEEDA3FD989}"/>
                  </c:ext>
                </c:extLst>
              </c15:ser>
            </c15:filteredScatterSeries>
            <c15:filteredScatte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DA0-42B1-BD8E-3DEEDA3FD989}"/>
                  </c:ext>
                </c:extLst>
              </c15:ser>
            </c15:filteredScatterSeries>
            <c15:filteredScatte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DA0-42B1-BD8E-3DEEDA3FD989}"/>
                  </c:ext>
                </c:extLst>
              </c15:ser>
            </c15:filteredScatterSeries>
            <c15:filteredScatte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DA0-42B1-BD8E-3DEEDA3FD989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/>
                  <a:t>Сопротивление сжатию, 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165866860242507E-2"/>
          <c:y val="4.2862214089549197E-2"/>
          <c:w val="0.88094934221226306"/>
          <c:h val="0.7094202963498987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'[Диаграмма в Microsoft PowerPoint]Лист1 (2)'!$N$108</c:f>
              <c:strCache>
                <c:ptCount val="1"/>
                <c:pt idx="0">
                  <c:v>Режим 2 (240 ˚С)</c:v>
                </c:pt>
              </c:strCache>
            </c:strRef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(2)'!$O$106:$V$106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(2)'!$O$108:$V$108</c:f>
              <c:numCache>
                <c:formatCode>General</c:formatCode>
                <c:ptCount val="8"/>
                <c:pt idx="1">
                  <c:v>0.7</c:v>
                </c:pt>
                <c:pt idx="2">
                  <c:v>0.7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73-40B7-BABD-EBAE1CF27285}"/>
            </c:ext>
          </c:extLst>
        </c:ser>
        <c:ser>
          <c:idx val="1"/>
          <c:order val="1"/>
          <c:tx>
            <c:strRef>
              <c:f>'[Диаграмма в Microsoft PowerPoint]Лист1 (2)'!$N$110</c:f>
              <c:strCache>
                <c:ptCount val="1"/>
                <c:pt idx="0">
                  <c:v>Режим 4 (220 ˚С)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(2)'!$O$106:$V$106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(2)'!$O$110:$V$110</c:f>
              <c:numCache>
                <c:formatCode>General</c:formatCode>
                <c:ptCount val="8"/>
                <c:pt idx="1">
                  <c:v>0.92</c:v>
                </c:pt>
                <c:pt idx="2">
                  <c:v>0.76</c:v>
                </c:pt>
                <c:pt idx="3">
                  <c:v>0.89</c:v>
                </c:pt>
                <c:pt idx="4">
                  <c:v>0.96</c:v>
                </c:pt>
                <c:pt idx="5">
                  <c:v>0.94</c:v>
                </c:pt>
                <c:pt idx="6">
                  <c:v>0.85</c:v>
                </c:pt>
                <c:pt idx="7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73-40B7-BABD-EBAE1CF27285}"/>
            </c:ext>
          </c:extLst>
        </c:ser>
        <c:ser>
          <c:idx val="3"/>
          <c:order val="2"/>
          <c:tx>
            <c:strRef>
              <c:f>'[Диаграмма в Microsoft PowerPoint]Лист1 (2)'!$N$112</c:f>
              <c:strCache>
                <c:ptCount val="1"/>
                <c:pt idx="0">
                  <c:v>Режим 6 (280 ˚С)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(2)'!$O$106:$V$106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(2)'!$O$112:$V$112</c:f>
              <c:numCache>
                <c:formatCode>General</c:formatCode>
                <c:ptCount val="8"/>
                <c:pt idx="1">
                  <c:v>0.69</c:v>
                </c:pt>
                <c:pt idx="2">
                  <c:v>0.74</c:v>
                </c:pt>
                <c:pt idx="3">
                  <c:v>0.79</c:v>
                </c:pt>
                <c:pt idx="4">
                  <c:v>0.77</c:v>
                </c:pt>
                <c:pt idx="5">
                  <c:v>0.75</c:v>
                </c:pt>
                <c:pt idx="6">
                  <c:v>0.69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273-40B7-BABD-EBAE1CF27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982744"/>
        <c:axId val="435995208"/>
      </c:scatterChart>
      <c:valAx>
        <c:axId val="435982744"/>
        <c:scaling>
          <c:orientation val="minMax"/>
          <c:max val="1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995208"/>
        <c:crosses val="autoZero"/>
        <c:crossBetween val="midCat"/>
      </c:valAx>
      <c:valAx>
        <c:axId val="435995208"/>
        <c:scaling>
          <c:orientation val="minMax"/>
          <c:max val="1.100000000000000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982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312086735174366"/>
          <c:y val="0.87504329942708226"/>
          <c:w val="0.87687913264825634"/>
          <c:h val="0.12274363578961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721681806527553E-2"/>
          <c:y val="3.944733578501923E-2"/>
          <c:w val="0.88094934221226306"/>
          <c:h val="0.769330106854855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'[Диаграмма в Microsoft PowerPoint]Лист1 (2)'!$N$108</c:f>
              <c:strCache>
                <c:ptCount val="1"/>
                <c:pt idx="0">
                  <c:v>Режим 2 (240 ˚С)</c:v>
                </c:pt>
              </c:strCache>
            </c:strRef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(2)'!$O$106:$V$106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(2)'!$O$108:$V$108</c:f>
              <c:numCache>
                <c:formatCode>General</c:formatCode>
                <c:ptCount val="8"/>
                <c:pt idx="1">
                  <c:v>0.7</c:v>
                </c:pt>
                <c:pt idx="2">
                  <c:v>0.7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03-479B-AF67-F5AB30A40622}"/>
            </c:ext>
          </c:extLst>
        </c:ser>
        <c:ser>
          <c:idx val="1"/>
          <c:order val="1"/>
          <c:tx>
            <c:strRef>
              <c:f>'[Диаграмма в Microsoft PowerPoint]Лист1 (2)'!$N$110</c:f>
              <c:strCache>
                <c:ptCount val="1"/>
                <c:pt idx="0">
                  <c:v>Режим 4 (220 ˚С)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(2)'!$O$106:$V$106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(2)'!$O$110:$V$110</c:f>
              <c:numCache>
                <c:formatCode>General</c:formatCode>
                <c:ptCount val="8"/>
                <c:pt idx="1">
                  <c:v>0.92</c:v>
                </c:pt>
                <c:pt idx="2">
                  <c:v>0.76</c:v>
                </c:pt>
                <c:pt idx="3">
                  <c:v>0.89</c:v>
                </c:pt>
                <c:pt idx="4">
                  <c:v>0.96</c:v>
                </c:pt>
                <c:pt idx="5">
                  <c:v>0.94</c:v>
                </c:pt>
                <c:pt idx="6">
                  <c:v>0.85</c:v>
                </c:pt>
                <c:pt idx="7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B03-479B-AF67-F5AB30A40622}"/>
            </c:ext>
          </c:extLst>
        </c:ser>
        <c:ser>
          <c:idx val="3"/>
          <c:order val="2"/>
          <c:tx>
            <c:strRef>
              <c:f>'[Диаграмма в Microsoft PowerPoint]Лист1 (2)'!$N$112</c:f>
              <c:strCache>
                <c:ptCount val="1"/>
                <c:pt idx="0">
                  <c:v>Режим 6 (280 ˚С)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(2)'!$O$106:$V$106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(2)'!$O$112:$V$112</c:f>
              <c:numCache>
                <c:formatCode>General</c:formatCode>
                <c:ptCount val="8"/>
                <c:pt idx="1">
                  <c:v>0.69</c:v>
                </c:pt>
                <c:pt idx="2">
                  <c:v>0.74</c:v>
                </c:pt>
                <c:pt idx="3">
                  <c:v>0.79</c:v>
                </c:pt>
                <c:pt idx="4">
                  <c:v>0.77</c:v>
                </c:pt>
                <c:pt idx="5">
                  <c:v>0.75</c:v>
                </c:pt>
                <c:pt idx="6">
                  <c:v>0.69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B03-479B-AF67-F5AB30A40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982744"/>
        <c:axId val="435995208"/>
      </c:scatterChart>
      <c:valAx>
        <c:axId val="435982744"/>
        <c:scaling>
          <c:orientation val="minMax"/>
          <c:max val="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995208"/>
        <c:crosses val="autoZero"/>
        <c:crossBetween val="midCat"/>
        <c:majorUnit val="24"/>
      </c:valAx>
      <c:valAx>
        <c:axId val="435995208"/>
        <c:scaling>
          <c:orientation val="minMax"/>
          <c:max val="1.100000000000000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982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55595857422429"/>
          <c:y val="8.029700119152243E-2"/>
          <c:w val="0.69414303339805827"/>
          <c:h val="0.55724566916370988"/>
        </c:manualLayout>
      </c:layout>
      <c:scatterChart>
        <c:scatterStyle val="smoothMarker"/>
        <c:varyColors val="0"/>
        <c:ser>
          <c:idx val="3"/>
          <c:order val="3"/>
          <c:tx>
            <c:strRef>
              <c:f>'Лист1 (2)'!$A$110</c:f>
              <c:strCache>
                <c:ptCount val="1"/>
                <c:pt idx="0">
                  <c:v>Режим 4, top load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(2)'!$B$110:$I$110</c:f>
              <c:numCache>
                <c:formatCode>0.0</c:formatCode>
                <c:ptCount val="8"/>
                <c:pt idx="0">
                  <c:v>1272.125</c:v>
                </c:pt>
                <c:pt idx="1">
                  <c:v>1327</c:v>
                </c:pt>
                <c:pt idx="2">
                  <c:v>1410.6</c:v>
                </c:pt>
                <c:pt idx="3">
                  <c:v>1372.25</c:v>
                </c:pt>
                <c:pt idx="4">
                  <c:v>1423.4444444444443</c:v>
                </c:pt>
                <c:pt idx="5">
                  <c:v>1412.5</c:v>
                </c:pt>
                <c:pt idx="6">
                  <c:v>1435.25</c:v>
                </c:pt>
                <c:pt idx="7">
                  <c:v>1407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0F-420D-B0FE-457B3A1F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'Лист1 (2)'!$A$107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240F-420D-B0FE-457B3A1F730F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(2)'!$A$108</c15:sqref>
                        </c15:formulaRef>
                      </c:ext>
                    </c:extLst>
                    <c:strCache>
                      <c:ptCount val="1"/>
                      <c:pt idx="0">
                        <c:v>Режим 2,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(2)'!$B$108:$I$108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1267.375</c:v>
                      </c:pt>
                      <c:pt idx="1">
                        <c:v>1335.4285714285713</c:v>
                      </c:pt>
                      <c:pt idx="2">
                        <c:v>1376.1428571428571</c:v>
                      </c:pt>
                      <c:pt idx="3">
                        <c:v>1393.875</c:v>
                      </c:pt>
                      <c:pt idx="4">
                        <c:v>1395.5</c:v>
                      </c:pt>
                      <c:pt idx="5">
                        <c:v>1399.5</c:v>
                      </c:pt>
                      <c:pt idx="6">
                        <c:v>1408.4285714285713</c:v>
                      </c:pt>
                      <c:pt idx="7">
                        <c:v>1417.1428571428571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40F-420D-B0FE-457B3A1F730F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40F-420D-B0FE-457B3A1F730F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40F-420D-B0FE-457B3A1F730F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40F-420D-B0FE-457B3A1F730F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40F-420D-B0FE-457B3A1F730F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9"/>
          <c:order val="7"/>
          <c:tx>
            <c:strRef>
              <c:f>'Лист1 (2)'!$N$110</c:f>
              <c:strCache>
                <c:ptCount val="1"/>
                <c:pt idx="0">
                  <c:v>Режим 4, удар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(2)'!$P$106:$W$106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(2)'!$P$110:$W$110</c:f>
              <c:numCache>
                <c:formatCode>General</c:formatCode>
                <c:ptCount val="8"/>
                <c:pt idx="1">
                  <c:v>0.92</c:v>
                </c:pt>
                <c:pt idx="2">
                  <c:v>0.76</c:v>
                </c:pt>
                <c:pt idx="3">
                  <c:v>0.89</c:v>
                </c:pt>
                <c:pt idx="4">
                  <c:v>0.96</c:v>
                </c:pt>
                <c:pt idx="5">
                  <c:v>0.94</c:v>
                </c:pt>
                <c:pt idx="6">
                  <c:v>0.85</c:v>
                </c:pt>
                <c:pt idx="7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40F-420D-B0FE-457B3A1F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58168"/>
        <c:axId val="5918519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(2)'!$N$113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(2)'!$P$113:$W$113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240F-420D-B0FE-457B3A1F730F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(2)'!$N$114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(2)'!$P$114:$W$114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40F-420D-B0FE-457B3A1F730F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(2)'!$N$115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(2)'!$P$115:$W$115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40F-420D-B0FE-457B3A1F730F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00"/>
      </c:valAx>
      <c:valAx>
        <c:axId val="574487336"/>
        <c:scaling>
          <c:orientation val="minMax"/>
          <c:max val="15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591851936"/>
        <c:scaling>
          <c:orientation val="minMax"/>
          <c:max val="1.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58168"/>
        <c:crosses val="max"/>
        <c:crossBetween val="midCat"/>
      </c:valAx>
      <c:valAx>
        <c:axId val="5918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851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65049934114767E-2"/>
          <c:y val="0.85806800931836069"/>
          <c:w val="0.54947437723729864"/>
          <c:h val="0.10864753295079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96731867972415"/>
          <c:y val="7.3521053229874067E-2"/>
          <c:w val="0.68858546894719563"/>
          <c:h val="0.59363403089442524"/>
        </c:manualLayout>
      </c:layout>
      <c:scatterChart>
        <c:scatterStyle val="smoothMarker"/>
        <c:varyColors val="0"/>
        <c:ser>
          <c:idx val="3"/>
          <c:order val="3"/>
          <c:tx>
            <c:strRef>
              <c:f>'Лист1 (2)'!$A$110</c:f>
              <c:strCache>
                <c:ptCount val="1"/>
                <c:pt idx="0">
                  <c:v>Режим 4, top load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(2)'!$B$110:$I$110</c:f>
              <c:numCache>
                <c:formatCode>0.0</c:formatCode>
                <c:ptCount val="8"/>
                <c:pt idx="0">
                  <c:v>1272.125</c:v>
                </c:pt>
                <c:pt idx="1">
                  <c:v>1327</c:v>
                </c:pt>
                <c:pt idx="2">
                  <c:v>1410.6</c:v>
                </c:pt>
                <c:pt idx="3">
                  <c:v>1372.25</c:v>
                </c:pt>
                <c:pt idx="4">
                  <c:v>1423.4444444444443</c:v>
                </c:pt>
                <c:pt idx="5">
                  <c:v>1412.5</c:v>
                </c:pt>
                <c:pt idx="6">
                  <c:v>1435.25</c:v>
                </c:pt>
                <c:pt idx="7">
                  <c:v>1407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B87-4C9D-A7E0-A1002D2CC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'Лист1 (2)'!$A$107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EB87-4C9D-A7E0-A1002D2CCB54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(2)'!$A$108</c15:sqref>
                        </c15:formulaRef>
                      </c:ext>
                    </c:extLst>
                    <c:strCache>
                      <c:ptCount val="1"/>
                      <c:pt idx="0">
                        <c:v>Режим 2,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(2)'!$B$108:$I$108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1267.375</c:v>
                      </c:pt>
                      <c:pt idx="1">
                        <c:v>1335.4285714285713</c:v>
                      </c:pt>
                      <c:pt idx="2">
                        <c:v>1376.1428571428571</c:v>
                      </c:pt>
                      <c:pt idx="3">
                        <c:v>1393.875</c:v>
                      </c:pt>
                      <c:pt idx="4">
                        <c:v>1395.5</c:v>
                      </c:pt>
                      <c:pt idx="5">
                        <c:v>1399.5</c:v>
                      </c:pt>
                      <c:pt idx="6">
                        <c:v>1408.4285714285713</c:v>
                      </c:pt>
                      <c:pt idx="7">
                        <c:v>1417.1428571428571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B87-4C9D-A7E0-A1002D2CCB54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B87-4C9D-A7E0-A1002D2CCB54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B87-4C9D-A7E0-A1002D2CCB54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B87-4C9D-A7E0-A1002D2CCB54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B87-4C9D-A7E0-A1002D2CCB54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9"/>
          <c:order val="7"/>
          <c:tx>
            <c:strRef>
              <c:f>'Лист1 (2)'!$N$110</c:f>
              <c:strCache>
                <c:ptCount val="1"/>
                <c:pt idx="0">
                  <c:v>Режим 4 (220 ˚С)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(2)'!$P$106:$W$106</c:f>
              <c:numCache>
                <c:formatCode>General</c:formatCode>
                <c:ptCount val="8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'Лист1 (2)'!$P$110:$W$110</c:f>
              <c:numCache>
                <c:formatCode>General</c:formatCode>
                <c:ptCount val="8"/>
                <c:pt idx="0">
                  <c:v>0.92</c:v>
                </c:pt>
                <c:pt idx="1">
                  <c:v>0.76</c:v>
                </c:pt>
                <c:pt idx="2">
                  <c:v>0.89</c:v>
                </c:pt>
                <c:pt idx="3">
                  <c:v>0.96</c:v>
                </c:pt>
                <c:pt idx="4">
                  <c:v>0.94</c:v>
                </c:pt>
                <c:pt idx="5">
                  <c:v>0.85</c:v>
                </c:pt>
                <c:pt idx="6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B87-4C9D-A7E0-A1002D2CC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58168"/>
        <c:axId val="5918519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(2)'!$N$113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</c:v>
                      </c:pt>
                      <c:pt idx="1">
                        <c:v>48</c:v>
                      </c:pt>
                      <c:pt idx="2">
                        <c:v>72</c:v>
                      </c:pt>
                      <c:pt idx="3">
                        <c:v>96</c:v>
                      </c:pt>
                      <c:pt idx="4">
                        <c:v>360</c:v>
                      </c:pt>
                      <c:pt idx="5">
                        <c:v>1056</c:v>
                      </c:pt>
                      <c:pt idx="6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(2)'!$P$113:$W$113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0.7</c:v>
                      </c:pt>
                      <c:pt idx="1">
                        <c:v>0.8</c:v>
                      </c:pt>
                      <c:pt idx="2">
                        <c:v>0.7</c:v>
                      </c:pt>
                      <c:pt idx="3">
                        <c:v>0.67</c:v>
                      </c:pt>
                      <c:pt idx="4">
                        <c:v>0.69399999999999995</c:v>
                      </c:pt>
                      <c:pt idx="5">
                        <c:v>0.73299999999999998</c:v>
                      </c:pt>
                      <c:pt idx="6">
                        <c:v>0.73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EB87-4C9D-A7E0-A1002D2CCB54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(2)'!$N$114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</c:v>
                      </c:pt>
                      <c:pt idx="1">
                        <c:v>48</c:v>
                      </c:pt>
                      <c:pt idx="2">
                        <c:v>72</c:v>
                      </c:pt>
                      <c:pt idx="3">
                        <c:v>96</c:v>
                      </c:pt>
                      <c:pt idx="4">
                        <c:v>360</c:v>
                      </c:pt>
                      <c:pt idx="5">
                        <c:v>1056</c:v>
                      </c:pt>
                      <c:pt idx="6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(2)'!$P$114:$W$114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0.79</c:v>
                      </c:pt>
                      <c:pt idx="1">
                        <c:v>0.8</c:v>
                      </c:pt>
                      <c:pt idx="2">
                        <c:v>0.9</c:v>
                      </c:pt>
                      <c:pt idx="3">
                        <c:v>0.76</c:v>
                      </c:pt>
                      <c:pt idx="4">
                        <c:v>0.92800000000000005</c:v>
                      </c:pt>
                      <c:pt idx="5">
                        <c:v>0.77</c:v>
                      </c:pt>
                      <c:pt idx="6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B87-4C9D-A7E0-A1002D2CCB54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(2)'!$N$115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</c:v>
                      </c:pt>
                      <c:pt idx="1">
                        <c:v>48</c:v>
                      </c:pt>
                      <c:pt idx="2">
                        <c:v>72</c:v>
                      </c:pt>
                      <c:pt idx="3">
                        <c:v>96</c:v>
                      </c:pt>
                      <c:pt idx="4">
                        <c:v>360</c:v>
                      </c:pt>
                      <c:pt idx="5">
                        <c:v>1056</c:v>
                      </c:pt>
                      <c:pt idx="6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(2)'!$P$115:$W$115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0.85</c:v>
                      </c:pt>
                      <c:pt idx="1">
                        <c:v>0.91</c:v>
                      </c:pt>
                      <c:pt idx="2">
                        <c:v>0.88</c:v>
                      </c:pt>
                      <c:pt idx="3">
                        <c:v>0.77</c:v>
                      </c:pt>
                      <c:pt idx="4">
                        <c:v>0.83</c:v>
                      </c:pt>
                      <c:pt idx="5">
                        <c:v>0.92500000000000004</c:v>
                      </c:pt>
                      <c:pt idx="6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B87-4C9D-A7E0-A1002D2CCB54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ax val="15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591851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58168"/>
        <c:crosses val="max"/>
        <c:crossBetween val="midCat"/>
      </c:valAx>
      <c:valAx>
        <c:axId val="5918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85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55595857422429"/>
          <c:y val="8.029700119152243E-2"/>
          <c:w val="0.69172085263051697"/>
          <c:h val="0.54264621440161487"/>
        </c:manualLayout>
      </c:layout>
      <c:scatterChart>
        <c:scatterStyle val="smoothMarker"/>
        <c:varyColors val="0"/>
        <c:ser>
          <c:idx val="5"/>
          <c:order val="3"/>
          <c:tx>
            <c:strRef>
              <c:f>'Лист1 (2)'!$A$112</c:f>
              <c:strCache>
                <c:ptCount val="1"/>
                <c:pt idx="0">
                  <c:v>Режим 6, top load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(2)'!$B$112:$I$112</c:f>
              <c:numCache>
                <c:formatCode>0.0</c:formatCode>
                <c:ptCount val="8"/>
                <c:pt idx="0">
                  <c:v>1264</c:v>
                </c:pt>
                <c:pt idx="1">
                  <c:v>1298.875</c:v>
                </c:pt>
                <c:pt idx="2">
                  <c:v>1354.75</c:v>
                </c:pt>
                <c:pt idx="3">
                  <c:v>1369.625</c:v>
                </c:pt>
                <c:pt idx="4">
                  <c:v>1363.8</c:v>
                </c:pt>
                <c:pt idx="5">
                  <c:v>1374.1428571428571</c:v>
                </c:pt>
                <c:pt idx="6">
                  <c:v>1387.2857142857142</c:v>
                </c:pt>
                <c:pt idx="7">
                  <c:v>1428.5555555555557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F9-4DB1-A4EF-599A4301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'Лист1 (2)'!$A$107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95F9-4DB1-A4EF-599A43016349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(2)'!$A$108</c15:sqref>
                        </c15:formulaRef>
                      </c:ext>
                    </c:extLst>
                    <c:strCache>
                      <c:ptCount val="1"/>
                      <c:pt idx="0">
                        <c:v>Режим 2,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(2)'!$B$108:$I$108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1267.375</c:v>
                      </c:pt>
                      <c:pt idx="1">
                        <c:v>1335.4285714285713</c:v>
                      </c:pt>
                      <c:pt idx="2">
                        <c:v>1376.1428571428571</c:v>
                      </c:pt>
                      <c:pt idx="3">
                        <c:v>1393.875</c:v>
                      </c:pt>
                      <c:pt idx="4">
                        <c:v>1395.5</c:v>
                      </c:pt>
                      <c:pt idx="5">
                        <c:v>1399.5</c:v>
                      </c:pt>
                      <c:pt idx="6">
                        <c:v>1408.4285714285713</c:v>
                      </c:pt>
                      <c:pt idx="7">
                        <c:v>1417.1428571428571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5F9-4DB1-A4EF-599A43016349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5F9-4DB1-A4EF-599A4301634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5F9-4DB1-A4EF-599A43016349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5F9-4DB1-A4EF-599A43016349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5F9-4DB1-A4EF-599A43016349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1"/>
          <c:order val="7"/>
          <c:tx>
            <c:strRef>
              <c:f>'Лист1 (2)'!$N$112</c:f>
              <c:strCache>
                <c:ptCount val="1"/>
                <c:pt idx="0">
                  <c:v>Режим 6, удар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(2)'!$P$106:$W$106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(2)'!$P$112:$W$112</c:f>
              <c:numCache>
                <c:formatCode>General</c:formatCode>
                <c:ptCount val="8"/>
                <c:pt idx="1">
                  <c:v>0.69</c:v>
                </c:pt>
                <c:pt idx="2">
                  <c:v>0.74</c:v>
                </c:pt>
                <c:pt idx="3">
                  <c:v>0.79</c:v>
                </c:pt>
                <c:pt idx="4">
                  <c:v>0.77</c:v>
                </c:pt>
                <c:pt idx="5">
                  <c:v>0.75</c:v>
                </c:pt>
                <c:pt idx="6">
                  <c:v>0.69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5F9-4DB1-A4EF-599A4301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58168"/>
        <c:axId val="5918519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(2)'!$N$113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(2)'!$P$113:$W$113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95F9-4DB1-A4EF-599A43016349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(2)'!$N$114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(2)'!$P$114:$W$114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5F9-4DB1-A4EF-599A43016349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(2)'!$N$115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(2)'!$P$115:$W$115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5F9-4DB1-A4EF-599A43016349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00"/>
      </c:valAx>
      <c:valAx>
        <c:axId val="574487336"/>
        <c:scaling>
          <c:orientation val="minMax"/>
          <c:max val="15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591851936"/>
        <c:scaling>
          <c:orientation val="minMax"/>
          <c:max val="1.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58168"/>
        <c:crosses val="max"/>
        <c:crossBetween val="midCat"/>
      </c:valAx>
      <c:valAx>
        <c:axId val="5918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851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886909979417067"/>
          <c:w val="0.77958155015373221"/>
          <c:h val="0.13054671509393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96731867972415"/>
          <c:y val="7.3521053229874067E-2"/>
          <c:w val="0.66905096940594855"/>
          <c:h val="0.52871688970219899"/>
        </c:manualLayout>
      </c:layout>
      <c:scatterChart>
        <c:scatterStyle val="smoothMarker"/>
        <c:varyColors val="0"/>
        <c:ser>
          <c:idx val="5"/>
          <c:order val="3"/>
          <c:tx>
            <c:strRef>
              <c:f>'Лист1 (2)'!$A$112</c:f>
              <c:strCache>
                <c:ptCount val="1"/>
                <c:pt idx="0">
                  <c:v>Режим 6, top load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(2)'!$B$112:$I$112</c:f>
              <c:numCache>
                <c:formatCode>0.0</c:formatCode>
                <c:ptCount val="8"/>
                <c:pt idx="0">
                  <c:v>1264</c:v>
                </c:pt>
                <c:pt idx="1">
                  <c:v>1298.875</c:v>
                </c:pt>
                <c:pt idx="2">
                  <c:v>1354.75</c:v>
                </c:pt>
                <c:pt idx="3">
                  <c:v>1369.625</c:v>
                </c:pt>
                <c:pt idx="4">
                  <c:v>1363.8</c:v>
                </c:pt>
                <c:pt idx="5">
                  <c:v>1374.1428571428571</c:v>
                </c:pt>
                <c:pt idx="6">
                  <c:v>1387.2857142857142</c:v>
                </c:pt>
                <c:pt idx="7">
                  <c:v>1428.5555555555557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751-4FF5-A359-97B67EE66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'Лист1 (2)'!$A$107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2751-4FF5-A359-97B67EE66E18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(2)'!$A$108</c15:sqref>
                        </c15:formulaRef>
                      </c:ext>
                    </c:extLst>
                    <c:strCache>
                      <c:ptCount val="1"/>
                      <c:pt idx="0">
                        <c:v>Режим 2,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(2)'!$B$108:$I$108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1267.375</c:v>
                      </c:pt>
                      <c:pt idx="1">
                        <c:v>1335.4285714285713</c:v>
                      </c:pt>
                      <c:pt idx="2">
                        <c:v>1376.1428571428571</c:v>
                      </c:pt>
                      <c:pt idx="3">
                        <c:v>1393.875</c:v>
                      </c:pt>
                      <c:pt idx="4">
                        <c:v>1395.5</c:v>
                      </c:pt>
                      <c:pt idx="5">
                        <c:v>1399.5</c:v>
                      </c:pt>
                      <c:pt idx="6">
                        <c:v>1408.4285714285713</c:v>
                      </c:pt>
                      <c:pt idx="7">
                        <c:v>1417.1428571428571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751-4FF5-A359-97B67EE66E1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751-4FF5-A359-97B67EE66E18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751-4FF5-A359-97B67EE66E18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751-4FF5-A359-97B67EE66E18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751-4FF5-A359-97B67EE66E18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1"/>
          <c:order val="7"/>
          <c:tx>
            <c:strRef>
              <c:f>'Лист1 (2)'!$N$112</c:f>
              <c:strCache>
                <c:ptCount val="1"/>
                <c:pt idx="0">
                  <c:v>Режим 6, удар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(2)'!$P$106:$W$106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(2)'!$P$112:$W$112</c:f>
              <c:numCache>
                <c:formatCode>General</c:formatCode>
                <c:ptCount val="8"/>
                <c:pt idx="1">
                  <c:v>0.69</c:v>
                </c:pt>
                <c:pt idx="2">
                  <c:v>0.74</c:v>
                </c:pt>
                <c:pt idx="3">
                  <c:v>0.79</c:v>
                </c:pt>
                <c:pt idx="4">
                  <c:v>0.77</c:v>
                </c:pt>
                <c:pt idx="5">
                  <c:v>0.75</c:v>
                </c:pt>
                <c:pt idx="6">
                  <c:v>0.69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751-4FF5-A359-97B67EE66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58168"/>
        <c:axId val="5918519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(2)'!$N$113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(2)'!$P$113:$W$113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2751-4FF5-A359-97B67EE66E18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(2)'!$N$114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(2)'!$P$114:$W$114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751-4FF5-A359-97B67EE66E18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(2)'!$N$115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(2)'!$P$115:$W$115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751-4FF5-A359-97B67EE66E18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ax val="15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5918519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58168"/>
        <c:crosses val="max"/>
        <c:crossBetween val="midCat"/>
      </c:valAx>
      <c:valAx>
        <c:axId val="5918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85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70404348094873"/>
          <c:y val="7.8765196270239604E-2"/>
          <c:w val="0.78681217337841991"/>
          <c:h val="0.51240735081691413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'[Диаграмма в Microsoft PowerPoint]Лист1 (2)'!$A$108</c:f>
              <c:strCache>
                <c:ptCount val="1"/>
                <c:pt idx="0">
                  <c:v>Режим 2, top load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  <c:extLst xmlns:c15="http://schemas.microsoft.com/office/drawing/2012/chart"/>
            </c:numRef>
          </c:xVal>
          <c:yVal>
            <c:numRef>
              <c:f>'[Диаграмма в Microsoft PowerPoint]Лист1 (2)'!$B$108:$I$108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607F-4069-B590-D44241DAE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 (2)'!$A$107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'[Диаграмма в Microsoft PowerPoint]Лист1 (2)'!$B$107:$I$107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607F-4069-B590-D44241DAEEC1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07F-4069-B590-D44241DAEEC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07F-4069-B590-D44241DAEEC1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07F-4069-B590-D44241DAEEC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07F-4069-B590-D44241DAEEC1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07F-4069-B590-D44241DAEEC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07F-4069-B590-D44241DAEEC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07F-4069-B590-D44241DAEEC1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5"/>
          <c:order val="15"/>
          <c:tx>
            <c:strRef>
              <c:f>'[Диаграмма в Microsoft PowerPoint]Лист1 (2)'!$N$108</c:f>
              <c:strCache>
                <c:ptCount val="1"/>
                <c:pt idx="0">
                  <c:v>Режим 2, удар</c:v>
                </c:pt>
              </c:strCache>
            </c:strRef>
          </c:tx>
          <c:spPr>
            <a:ln w="19050" cap="rnd">
              <a:solidFill>
                <a:srgbClr val="E04E39">
                  <a:lumMod val="7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(2)'!$P$106:$W$106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(2)'!$P$108:$W$108</c:f>
              <c:numCache>
                <c:formatCode>General</c:formatCode>
                <c:ptCount val="8"/>
                <c:pt idx="1">
                  <c:v>0.7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7F-4069-B590-D44241DAE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58168"/>
        <c:axId val="591851936"/>
        <c:extLst>
          <c:ext xmlns:c15="http://schemas.microsoft.com/office/drawing/2012/chart" uri="{02D57815-91ED-43cb-92C2-25804820EDAC}">
            <c15:filteredScatte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 (2)'!$N$110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'[Диаграмма в Microsoft PowerPoint]Лист1 (2)'!$P$110:$W$110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A-607F-4069-B590-D44241DAEEC1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(2)'!$N$111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(2)'!$P$111:$W$111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07F-4069-B590-D44241DAEEC1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(2)'!$N$112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(2)'!$P$112:$W$112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07F-4069-B590-D44241DAEEC1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(2)'!$N$113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(2)'!$P$113:$W$113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07F-4069-B590-D44241DAEEC1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(2)'!$N$114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(2)'!$P$114:$W$114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07F-4069-B590-D44241DAEEC1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(2)'!$N$115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(2)'!$P$115:$W$115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07F-4069-B590-D44241DAEEC1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</c:valAx>
      <c:valAx>
        <c:axId val="574487336"/>
        <c:scaling>
          <c:orientation val="minMax"/>
          <c:max val="15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  <c:majorUnit val="50"/>
      </c:valAx>
      <c:valAx>
        <c:axId val="5918519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58168"/>
        <c:crosses val="max"/>
        <c:crossBetween val="midCat"/>
        <c:majorUnit val="0.2"/>
      </c:valAx>
      <c:valAx>
        <c:axId val="5918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851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023269843811494"/>
          <c:w val="0.81855783113493852"/>
          <c:h val="0.1410021052916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68630735555729"/>
          <c:y val="0.1377882885717924"/>
          <c:w val="0.64329359104336492"/>
          <c:h val="0.6604111582101907"/>
        </c:manualLayout>
      </c:layout>
      <c:scatterChart>
        <c:scatterStyle val="smoothMarker"/>
        <c:varyColors val="0"/>
        <c:ser>
          <c:idx val="0"/>
          <c:order val="0"/>
          <c:tx>
            <c:v>Режим 1 (180 мм/сек)</c:v>
          </c:tx>
          <c:spPr>
            <a:ln w="19050" cap="rnd">
              <a:solidFill>
                <a:srgbClr val="008C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008C95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008C95"/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стажера'!$AD$6:$AK$6</c:f>
              <c:numCache>
                <c:formatCode>0.0</c:formatCode>
                <c:ptCount val="8"/>
                <c:pt idx="0">
                  <c:v>1253</c:v>
                </c:pt>
                <c:pt idx="1">
                  <c:v>1354.5714285714287</c:v>
                </c:pt>
                <c:pt idx="2">
                  <c:v>1417.75</c:v>
                </c:pt>
                <c:pt idx="3">
                  <c:v>1349.6</c:v>
                </c:pt>
                <c:pt idx="4">
                  <c:v>1416.8571428571429</c:v>
                </c:pt>
                <c:pt idx="5">
                  <c:v>1451.5</c:v>
                </c:pt>
                <c:pt idx="6">
                  <c:v>1398</c:v>
                </c:pt>
                <c:pt idx="7">
                  <c:v>1384.4285714285713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AB-44AC-ADA1-1CEA4CCDBAC3}"/>
            </c:ext>
          </c:extLst>
        </c:ser>
        <c:ser>
          <c:idx val="1"/>
          <c:order val="1"/>
          <c:tx>
            <c:v>Режим 2 (220 мм/сек)</c:v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E04E39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rgbClr val="FF0000"/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стажера'!$AD$7:$AK$7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AB-44AC-ADA1-1CEA4CCDBAC3}"/>
            </c:ext>
          </c:extLst>
        </c:ser>
        <c:ser>
          <c:idx val="2"/>
          <c:order val="2"/>
          <c:tx>
            <c:v>Режим 3 (260 мм/сек)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стажера'!$AD$8:$AK$8</c:f>
              <c:numCache>
                <c:formatCode>0.0</c:formatCode>
                <c:ptCount val="8"/>
                <c:pt idx="0">
                  <c:v>1278.8571428571429</c:v>
                </c:pt>
                <c:pt idx="1">
                  <c:v>1340.875</c:v>
                </c:pt>
                <c:pt idx="2">
                  <c:v>1384</c:v>
                </c:pt>
                <c:pt idx="3">
                  <c:v>1375.75</c:v>
                </c:pt>
                <c:pt idx="4">
                  <c:v>1420.75</c:v>
                </c:pt>
                <c:pt idx="5">
                  <c:v>1418.5714285714287</c:v>
                </c:pt>
                <c:pt idx="6">
                  <c:v>1436.625</c:v>
                </c:pt>
                <c:pt idx="7">
                  <c:v>1399.125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FAB-44AC-ADA1-1CEA4CCD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v>Режим 4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стажера'!$AD$4:$AJ$4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стажера'!$AD$9:$AH$9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6FAB-44AC-ADA1-1CEA4CCDBAC3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Режим 5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стажера'!$AD$4:$AJ$4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стажера'!$AD$10:$AH$10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FAB-44AC-ADA1-1CEA4CCDBAC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Режим 6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стажера'!$AD$4:$AJ$4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стажера'!$AD$11:$AH$11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FAB-44AC-ADA1-1CEA4CCDBAC3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стажера'!$AB$12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стажера'!$AD$12:$AG$12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AB-44AC-ADA1-1CEA4CCDBAC3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стажера'!$AB$13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стажера'!$AD$13:$AG$13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AB-44AC-ADA1-1CEA4CCDBAC3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стажера'!$AB$14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стажера'!$AD$4:$AI$4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стажера'!$AD$14:$AH$14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FAB-44AC-ADA1-1CEA4CCDBAC3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часы</a:t>
                </a:r>
              </a:p>
            </c:rich>
          </c:tx>
          <c:layout>
            <c:manualLayout>
              <c:xMode val="edge"/>
              <c:yMode val="edge"/>
              <c:x val="0.49287658393019634"/>
              <c:y val="0.910088772599122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  <c:minorUnit val="12"/>
      </c:valAx>
      <c:valAx>
        <c:axId val="574487336"/>
        <c:scaling>
          <c:orientation val="minMax"/>
          <c:max val="1500"/>
          <c:min val="1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85278390741911"/>
          <c:y val="8.2673337345682843E-2"/>
          <c:w val="0.68875293490413814"/>
          <c:h val="0.58360215483289868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'[Диаграмма в Microsoft PowerPoint]Лист1 (2)'!$A$108</c:f>
              <c:strCache>
                <c:ptCount val="1"/>
                <c:pt idx="0">
                  <c:v>Режим 2, top load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  <c:extLst xmlns:c15="http://schemas.microsoft.com/office/drawing/2012/chart"/>
            </c:numRef>
          </c:xVal>
          <c:yVal>
            <c:numRef>
              <c:f>'[Диаграмма в Microsoft PowerPoint]Лист1 (2)'!$B$108:$I$108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01EC-412D-BED8-D3DAE3996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 (2)'!$A$107</c15:sqref>
                        </c15:formulaRef>
                      </c:ext>
                    </c:extLst>
                    <c:strCache>
                      <c:ptCount val="1"/>
                      <c:pt idx="0">
                        <c:v>Режим 1 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'[Диаграмма в Microsoft PowerPoint]Лист1 (2)'!$B$107:$I$107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1253</c:v>
                      </c:pt>
                      <c:pt idx="1">
                        <c:v>1354.5714285714287</c:v>
                      </c:pt>
                      <c:pt idx="2">
                        <c:v>1417.75</c:v>
                      </c:pt>
                      <c:pt idx="3">
                        <c:v>1349.6</c:v>
                      </c:pt>
                      <c:pt idx="4">
                        <c:v>1416.8571428571429</c:v>
                      </c:pt>
                      <c:pt idx="5">
                        <c:v>1451.5</c:v>
                      </c:pt>
                      <c:pt idx="6">
                        <c:v>1398</c:v>
                      </c:pt>
                      <c:pt idx="7">
                        <c:v>1384.4285714285713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01EC-412D-BED8-D3DAE3996FC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(2)'!$A$109</c15:sqref>
                        </c15:formulaRef>
                      </c:ext>
                    </c:extLst>
                    <c:strCache>
                      <c:ptCount val="1"/>
                      <c:pt idx="0">
                        <c:v>Режим 3,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(2)'!$B$109:$I$109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1278.8571428571429</c:v>
                      </c:pt>
                      <c:pt idx="1">
                        <c:v>1340.875</c:v>
                      </c:pt>
                      <c:pt idx="2">
                        <c:v>1384</c:v>
                      </c:pt>
                      <c:pt idx="3">
                        <c:v>1375.75</c:v>
                      </c:pt>
                      <c:pt idx="4">
                        <c:v>1420.75</c:v>
                      </c:pt>
                      <c:pt idx="5">
                        <c:v>1418.5714285714287</c:v>
                      </c:pt>
                      <c:pt idx="6">
                        <c:v>1436.625</c:v>
                      </c:pt>
                      <c:pt idx="7">
                        <c:v>1399.125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1EC-412D-BED8-D3DAE3996FC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1EC-412D-BED8-D3DAE3996FC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1EC-412D-BED8-D3DAE3996FCC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1EC-412D-BED8-D3DAE3996FCC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1EC-412D-BED8-D3DAE3996FCC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1EC-412D-BED8-D3DAE3996FCC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1EC-412D-BED8-D3DAE3996FCC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5"/>
          <c:order val="15"/>
          <c:tx>
            <c:strRef>
              <c:f>'[Диаграмма в Microsoft PowerPoint]Лист1 (2)'!$N$108</c:f>
              <c:strCache>
                <c:ptCount val="1"/>
                <c:pt idx="0">
                  <c:v>Режим 2, удар</c:v>
                </c:pt>
              </c:strCache>
            </c:strRef>
          </c:tx>
          <c:spPr>
            <a:ln w="19050" cap="rnd">
              <a:solidFill>
                <a:srgbClr val="E04E39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'[Диаграмма в Microsoft PowerPoint]Лист1 (2)'!$P$106:$W$106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'[Диаграмма в Microsoft PowerPoint]Лист1 (2)'!$P$108:$W$108</c:f>
              <c:numCache>
                <c:formatCode>General</c:formatCode>
                <c:ptCount val="8"/>
                <c:pt idx="1">
                  <c:v>0.7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EC-412D-BED8-D3DAE3996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58168"/>
        <c:axId val="591851936"/>
        <c:extLst>
          <c:ext xmlns:c15="http://schemas.microsoft.com/office/drawing/2012/chart" uri="{02D57815-91ED-43cb-92C2-25804820EDAC}">
            <c15:filteredScatte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 (2)'!$N$110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'[Диаграмма в Microsoft PowerPoint]Лист1 (2)'!$P$110:$W$110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A-01EC-412D-BED8-D3DAE3996FCC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(2)'!$N$111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(2)'!$P$111:$W$111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1EC-412D-BED8-D3DAE3996FCC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(2)'!$N$112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(2)'!$P$112:$W$112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1EC-412D-BED8-D3DAE3996FCC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(2)'!$N$113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(2)'!$P$113:$W$113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1EC-412D-BED8-D3DAE3996FCC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(2)'!$N$114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(2)'!$P$114:$W$114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1EC-412D-BED8-D3DAE3996FCC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(2)'!$N$115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(2)'!$P$106:$W$106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 (2)'!$P$115:$W$115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1EC-412D-BED8-D3DAE3996FCC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9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ax val="15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5918519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58168"/>
        <c:crosses val="max"/>
        <c:crossBetween val="midCat"/>
        <c:majorUnit val="0.2"/>
      </c:valAx>
      <c:valAx>
        <c:axId val="5918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85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72348204488368E-2"/>
          <c:y val="4.4180687046938963E-2"/>
          <c:w val="0.7989299535467318"/>
          <c:h val="0.771748261389290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'Испытание ведер. Проект стажера'!$AB$6</c:f>
              <c:strCache>
                <c:ptCount val="1"/>
                <c:pt idx="0">
                  <c:v>Режим 1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стажера'!$AD$6:$AK$6</c:f>
              <c:numCache>
                <c:formatCode>0.0</c:formatCode>
                <c:ptCount val="8"/>
                <c:pt idx="0">
                  <c:v>1253</c:v>
                </c:pt>
                <c:pt idx="1">
                  <c:v>1354.5714285714287</c:v>
                </c:pt>
                <c:pt idx="2">
                  <c:v>1417.75</c:v>
                </c:pt>
                <c:pt idx="3">
                  <c:v>1349.6</c:v>
                </c:pt>
                <c:pt idx="4">
                  <c:v>1416.8571428571429</c:v>
                </c:pt>
                <c:pt idx="5">
                  <c:v>1451.5</c:v>
                </c:pt>
                <c:pt idx="6">
                  <c:v>1398</c:v>
                </c:pt>
                <c:pt idx="7">
                  <c:v>1384.4285714285713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D-4D02-9EF4-EA5AC139C200}"/>
            </c:ext>
          </c:extLst>
        </c:ser>
        <c:ser>
          <c:idx val="1"/>
          <c:order val="1"/>
          <c:tx>
            <c:strRef>
              <c:f>'Испытание ведер. Проект стажера'!$AB$7</c:f>
              <c:strCache>
                <c:ptCount val="1"/>
                <c:pt idx="0">
                  <c:v>Режим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стажера'!$AD$7:$AK$7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D-4D02-9EF4-EA5AC139C200}"/>
            </c:ext>
          </c:extLst>
        </c:ser>
        <c:ser>
          <c:idx val="2"/>
          <c:order val="2"/>
          <c:tx>
            <c:strRef>
              <c:f>'Испытание ведер. Проект стажера'!$AB$8</c:f>
              <c:strCache>
                <c:ptCount val="1"/>
                <c:pt idx="0">
                  <c:v>Режим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стажера'!$AD$8:$AK$8</c:f>
              <c:numCache>
                <c:formatCode>0.0</c:formatCode>
                <c:ptCount val="8"/>
                <c:pt idx="0">
                  <c:v>1278.8571428571429</c:v>
                </c:pt>
                <c:pt idx="1">
                  <c:v>1340.875</c:v>
                </c:pt>
                <c:pt idx="2">
                  <c:v>1384</c:v>
                </c:pt>
                <c:pt idx="3">
                  <c:v>1375.75</c:v>
                </c:pt>
                <c:pt idx="4">
                  <c:v>1420.75</c:v>
                </c:pt>
                <c:pt idx="5">
                  <c:v>1418.5714285714287</c:v>
                </c:pt>
                <c:pt idx="6">
                  <c:v>1436.625</c:v>
                </c:pt>
                <c:pt idx="7">
                  <c:v>1399.125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5D-4D02-9EF4-EA5AC139C200}"/>
            </c:ext>
          </c:extLst>
        </c:ser>
        <c:ser>
          <c:idx val="3"/>
          <c:order val="3"/>
          <c:tx>
            <c:strRef>
              <c:f>'Испытание ведер. Проект стажера'!$AB$9</c:f>
              <c:strCache>
                <c:ptCount val="1"/>
                <c:pt idx="0">
                  <c:v>Режим 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стажера'!$AD$9:$AK$9</c:f>
              <c:numCache>
                <c:formatCode>0.0</c:formatCode>
                <c:ptCount val="8"/>
                <c:pt idx="0">
                  <c:v>1272.125</c:v>
                </c:pt>
                <c:pt idx="1">
                  <c:v>1327</c:v>
                </c:pt>
                <c:pt idx="2">
                  <c:v>1410.6</c:v>
                </c:pt>
                <c:pt idx="3">
                  <c:v>1372.25</c:v>
                </c:pt>
                <c:pt idx="4">
                  <c:v>1423.4444444444443</c:v>
                </c:pt>
                <c:pt idx="5">
                  <c:v>1412.5</c:v>
                </c:pt>
                <c:pt idx="6">
                  <c:v>1435.25</c:v>
                </c:pt>
                <c:pt idx="7">
                  <c:v>1407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D5D-4D02-9EF4-EA5AC139C200}"/>
            </c:ext>
          </c:extLst>
        </c:ser>
        <c:ser>
          <c:idx val="5"/>
          <c:order val="4"/>
          <c:tx>
            <c:strRef>
              <c:f>'Испытание ведер. Проект стажера'!$AB$11</c:f>
              <c:strCache>
                <c:ptCount val="1"/>
                <c:pt idx="0">
                  <c:v>Режим 6</c:v>
                </c:pt>
              </c:strCache>
            </c:strRef>
          </c:tx>
          <c:spPr>
            <a:ln w="19050" cap="rnd">
              <a:solidFill>
                <a:srgbClr val="77E2C3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77E2C3">
                    <a:lumMod val="75000"/>
                  </a:srgbClr>
                </a:solidFill>
              </a:ln>
              <a:effectLst/>
            </c:spPr>
          </c:marker>
          <c:xVal>
            <c:numRef>
              <c:f>'Испытание ведер. Проект стажера'!$AD$4:$AK$4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стажера'!$AD$11:$AK$11</c:f>
              <c:numCache>
                <c:formatCode>0.0</c:formatCode>
                <c:ptCount val="8"/>
                <c:pt idx="0">
                  <c:v>1264</c:v>
                </c:pt>
                <c:pt idx="1">
                  <c:v>1298.875</c:v>
                </c:pt>
                <c:pt idx="2">
                  <c:v>1354.75</c:v>
                </c:pt>
                <c:pt idx="3">
                  <c:v>1369.625</c:v>
                </c:pt>
                <c:pt idx="4">
                  <c:v>1363.8</c:v>
                </c:pt>
                <c:pt idx="5">
                  <c:v>1374.1428571428571</c:v>
                </c:pt>
                <c:pt idx="6">
                  <c:v>1387.2857142857142</c:v>
                </c:pt>
                <c:pt idx="7">
                  <c:v>1428.5555555555557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D5D-4D02-9EF4-EA5AC139C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</c:scatterChart>
      <c:valAx>
        <c:axId val="574483728"/>
        <c:scaling>
          <c:orientation val="minMax"/>
          <c:max val="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72"/>
        <c:minorUnit val="40"/>
      </c:valAx>
      <c:valAx>
        <c:axId val="574487336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7896629143799E-2"/>
          <c:y val="0.13475661574962172"/>
          <c:w val="0.85157577042596444"/>
          <c:h val="0.741188475036126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'Испытание ведер. Проект стажера'!$AC$51</c:f>
              <c:strCache>
                <c:ptCount val="1"/>
                <c:pt idx="0">
                  <c:v>Режим 1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стажера'!$AF$51:$AL$51</c:f>
              <c:numCache>
                <c:formatCode>General</c:formatCode>
                <c:ptCount val="7"/>
                <c:pt idx="0">
                  <c:v>0.8</c:v>
                </c:pt>
                <c:pt idx="2">
                  <c:v>0.74</c:v>
                </c:pt>
                <c:pt idx="3">
                  <c:v>0.77</c:v>
                </c:pt>
                <c:pt idx="4">
                  <c:v>0.89</c:v>
                </c:pt>
                <c:pt idx="5">
                  <c:v>0.97</c:v>
                </c:pt>
                <c:pt idx="6">
                  <c:v>0.79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FC-49F7-8A47-0A620E7863AA}"/>
            </c:ext>
          </c:extLst>
        </c:ser>
        <c:ser>
          <c:idx val="1"/>
          <c:order val="1"/>
          <c:tx>
            <c:strRef>
              <c:f>'Испытание ведер. Проект стажера'!$AC$52</c:f>
              <c:strCache>
                <c:ptCount val="1"/>
                <c:pt idx="0">
                  <c:v>Режим 2</c:v>
                </c:pt>
              </c:strCache>
            </c:strRef>
          </c:tx>
          <c:spPr>
            <a:ln w="19050" cap="rnd">
              <a:solidFill>
                <a:srgbClr val="008C95"/>
              </a:solidFill>
              <a:round/>
            </a:ln>
            <a:effectLst/>
          </c:spPr>
          <c:marker>
            <c:symbol val="none"/>
          </c:marker>
          <c:xVal>
            <c:numRef>
              <c:f>'Испытание ведер. Проект стажера'!$AE$49:$AL$49</c:f>
              <c:numCache>
                <c:formatCode>General</c:formatCode>
                <c:ptCount val="8"/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стажера'!$AE$52:$AL$52</c:f>
              <c:numCache>
                <c:formatCode>General</c:formatCode>
                <c:ptCount val="8"/>
                <c:pt idx="1">
                  <c:v>0.7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FC-49F7-8A47-0A620E7863AA}"/>
            </c:ext>
          </c:extLst>
        </c:ser>
        <c:ser>
          <c:idx val="2"/>
          <c:order val="2"/>
          <c:tx>
            <c:strRef>
              <c:f>'Испытание ведер. Проект стажера'!$AC$53</c:f>
              <c:strCache>
                <c:ptCount val="1"/>
                <c:pt idx="0">
                  <c:v>Режим 3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'Испытание ведер. Проект стажера'!$AE$49:$AL$49</c:f>
              <c:numCache>
                <c:formatCode>General</c:formatCode>
                <c:ptCount val="8"/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стажера'!$AE$53:$AL$53</c:f>
              <c:numCache>
                <c:formatCode>General</c:formatCode>
                <c:ptCount val="8"/>
                <c:pt idx="1">
                  <c:v>0.83</c:v>
                </c:pt>
                <c:pt idx="3">
                  <c:v>0.7</c:v>
                </c:pt>
                <c:pt idx="4">
                  <c:v>0.71</c:v>
                </c:pt>
                <c:pt idx="5">
                  <c:v>0.73</c:v>
                </c:pt>
                <c:pt idx="6">
                  <c:v>0.78800000000000003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EFC-49F7-8A47-0A620E7863AA}"/>
            </c:ext>
          </c:extLst>
        </c:ser>
        <c:ser>
          <c:idx val="3"/>
          <c:order val="3"/>
          <c:tx>
            <c:strRef>
              <c:f>'Испытание ведер. Проект стажера'!$AC$54</c:f>
              <c:strCache>
                <c:ptCount val="1"/>
                <c:pt idx="0">
                  <c:v>Режим 4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rgbClr val="BFBFB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FC-49F7-8A47-0A620E7863A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BFBFB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EFC-49F7-8A47-0A620E7863A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050" cap="rnd">
                <a:solidFill>
                  <a:srgbClr val="BFBFB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EFC-49F7-8A47-0A620E7863A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solidFill>
                  <a:srgbClr val="BFBFB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EFC-49F7-8A47-0A620E7863A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solidFill>
                  <a:srgbClr val="BFBFB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AEFC-49F7-8A47-0A620E7863A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solidFill>
                  <a:srgbClr val="BFBFB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AEFC-49F7-8A47-0A620E7863AA}"/>
              </c:ext>
            </c:extLst>
          </c:dPt>
          <c:xVal>
            <c:numRef>
              <c:f>'Испытание ведер. Проект стажера'!$AE$49:$AL$49</c:f>
              <c:numCache>
                <c:formatCode>General</c:formatCode>
                <c:ptCount val="8"/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стажера'!$AE$54:$AL$54</c:f>
              <c:numCache>
                <c:formatCode>General</c:formatCode>
                <c:ptCount val="8"/>
                <c:pt idx="1">
                  <c:v>0.92</c:v>
                </c:pt>
                <c:pt idx="2">
                  <c:v>0.76</c:v>
                </c:pt>
                <c:pt idx="3">
                  <c:v>0.89</c:v>
                </c:pt>
                <c:pt idx="4">
                  <c:v>0.96</c:v>
                </c:pt>
                <c:pt idx="5">
                  <c:v>0.94</c:v>
                </c:pt>
                <c:pt idx="6">
                  <c:v>0.85</c:v>
                </c:pt>
                <c:pt idx="7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AEFC-49F7-8A47-0A620E7863AA}"/>
            </c:ext>
          </c:extLst>
        </c:ser>
        <c:ser>
          <c:idx val="5"/>
          <c:order val="4"/>
          <c:tx>
            <c:strRef>
              <c:f>'Испытание ведер. Проект стажера'!$AC$56</c:f>
              <c:strCache>
                <c:ptCount val="1"/>
                <c:pt idx="0">
                  <c:v>Режим 6</c:v>
                </c:pt>
              </c:strCache>
            </c:strRef>
          </c:tx>
          <c:spPr>
            <a:ln w="19050" cap="rnd">
              <a:solidFill>
                <a:srgbClr val="77E2C3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'Испытание ведер. Проект стажера'!$AE$49:$AL$49</c:f>
              <c:numCache>
                <c:formatCode>General</c:formatCode>
                <c:ptCount val="8"/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'Испытание ведер. Проект стажера'!$AE$56:$AL$56</c:f>
              <c:numCache>
                <c:formatCode>General</c:formatCode>
                <c:ptCount val="8"/>
                <c:pt idx="1">
                  <c:v>0.69</c:v>
                </c:pt>
                <c:pt idx="2">
                  <c:v>0.74</c:v>
                </c:pt>
                <c:pt idx="3">
                  <c:v>0.79</c:v>
                </c:pt>
                <c:pt idx="4">
                  <c:v>0.77</c:v>
                </c:pt>
                <c:pt idx="5">
                  <c:v>0.75</c:v>
                </c:pt>
                <c:pt idx="6">
                  <c:v>0.69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AEFC-49F7-8A47-0A620E786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330480"/>
        <c:axId val="622330808"/>
      </c:scatterChart>
      <c:valAx>
        <c:axId val="622330480"/>
        <c:scaling>
          <c:orientation val="minMax"/>
          <c:max val="16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30808"/>
        <c:crosses val="autoZero"/>
        <c:crossBetween val="midCat"/>
        <c:majorUnit val="72"/>
      </c:valAx>
      <c:valAx>
        <c:axId val="622330808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30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005425279733184"/>
          <c:y val="0.15738257815675624"/>
          <c:w val="9.480480473311656E-2"/>
          <c:h val="0.38542250918607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3008087263849"/>
          <c:y val="0.13419373462031214"/>
          <c:w val="0.79548958061066088"/>
          <c:h val="0.57534449463099835"/>
        </c:manualLayout>
      </c:layout>
      <c:scatterChart>
        <c:scatterStyle val="smoothMarker"/>
        <c:varyColors val="0"/>
        <c:ser>
          <c:idx val="0"/>
          <c:order val="0"/>
          <c:tx>
            <c:v>Режим 1 (180 мм/сек)</c:v>
          </c:tx>
          <c:spPr>
            <a:ln w="19050" cap="rnd">
              <a:solidFill>
                <a:srgbClr val="008C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008C95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008C95"/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стажера'!$AF$51:$AL$51</c:f>
              <c:numCache>
                <c:formatCode>General</c:formatCode>
                <c:ptCount val="7"/>
                <c:pt idx="0">
                  <c:v>0.8</c:v>
                </c:pt>
                <c:pt idx="1">
                  <c:v>0.7</c:v>
                </c:pt>
                <c:pt idx="2">
                  <c:v>0.74</c:v>
                </c:pt>
                <c:pt idx="3">
                  <c:v>0.77</c:v>
                </c:pt>
                <c:pt idx="4">
                  <c:v>0.89</c:v>
                </c:pt>
                <c:pt idx="5">
                  <c:v>0.97</c:v>
                </c:pt>
                <c:pt idx="6">
                  <c:v>0.79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E2-4110-B946-271987175AB5}"/>
            </c:ext>
          </c:extLst>
        </c:ser>
        <c:ser>
          <c:idx val="1"/>
          <c:order val="1"/>
          <c:tx>
            <c:v>Режим 2 (220 мм/сек)</c:v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E04E39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стажера'!$AF$52:$AL$52</c:f>
              <c:numCache>
                <c:formatCode>General</c:formatCode>
                <c:ptCount val="7"/>
                <c:pt idx="0">
                  <c:v>0.7</c:v>
                </c:pt>
                <c:pt idx="1">
                  <c:v>0.68</c:v>
                </c:pt>
                <c:pt idx="2">
                  <c:v>0.73</c:v>
                </c:pt>
                <c:pt idx="3">
                  <c:v>0.77</c:v>
                </c:pt>
                <c:pt idx="4">
                  <c:v>0.68</c:v>
                </c:pt>
                <c:pt idx="5">
                  <c:v>0.69199999999999995</c:v>
                </c:pt>
                <c:pt idx="6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E2-4110-B946-271987175AB5}"/>
            </c:ext>
          </c:extLst>
        </c:ser>
        <c:ser>
          <c:idx val="2"/>
          <c:order val="2"/>
          <c:tx>
            <c:v>Режим 3 (260 мм/сек)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стажера'!$AF$53:$AL$53</c:f>
              <c:numCache>
                <c:formatCode>General</c:formatCode>
                <c:ptCount val="7"/>
                <c:pt idx="0">
                  <c:v>0.83</c:v>
                </c:pt>
                <c:pt idx="1">
                  <c:v>0.75</c:v>
                </c:pt>
                <c:pt idx="2">
                  <c:v>0.7</c:v>
                </c:pt>
                <c:pt idx="3">
                  <c:v>0.71</c:v>
                </c:pt>
                <c:pt idx="4">
                  <c:v>0.73</c:v>
                </c:pt>
                <c:pt idx="5">
                  <c:v>0.78800000000000003</c:v>
                </c:pt>
                <c:pt idx="6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0E2-4110-B946-271987175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330480"/>
        <c:axId val="622330808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'Испытание ведер. Проект стажера'!$AC$54</c15:sqref>
                        </c15:formulaRef>
                      </c:ext>
                    </c:extLst>
                    <c:strCache>
                      <c:ptCount val="1"/>
                      <c:pt idx="0">
                        <c:v>Режим 4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стажера'!$AE$54:$AJ$54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60E2-4110-B946-271987175AB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стажера'!$AC$55</c15:sqref>
                        </c15:formulaRef>
                      </c:ext>
                    </c:extLst>
                    <c:strCache>
                      <c:ptCount val="1"/>
                      <c:pt idx="0">
                        <c:v>Режим 5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стажера'!$AE$55:$AJ$55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0E2-4110-B946-271987175AB5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стажера'!$AC$56</c15:sqref>
                        </c15:formulaRef>
                      </c:ext>
                    </c:extLst>
                    <c:strCache>
                      <c:ptCount val="1"/>
                      <c:pt idx="0">
                        <c:v>Режим 6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стажера'!$AE$56:$AJ$56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0E2-4110-B946-271987175AB5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стажера'!$AC$57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стажера'!$AE$57:$AJ$57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0E2-4110-B946-271987175AB5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стажера'!$AC$58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стажера'!$AE$58:$AJ$58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0E2-4110-B946-271987175AB5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стажера'!$AC$59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стажера'!$AE$59:$AJ$59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0E2-4110-B946-271987175AB5}"/>
                  </c:ext>
                </c:extLst>
              </c15:ser>
            </c15:filteredScatterSeries>
          </c:ext>
        </c:extLst>
      </c:scatterChart>
      <c:valAx>
        <c:axId val="622330480"/>
        <c:scaling>
          <c:orientation val="minMax"/>
          <c:max val="1600"/>
          <c:min val="2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часы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30808"/>
        <c:crosses val="autoZero"/>
        <c:crossBetween val="midCat"/>
      </c:valAx>
      <c:valAx>
        <c:axId val="622330808"/>
        <c:scaling>
          <c:orientation val="minMax"/>
          <c:max val="1.100000000000000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30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888415202580356E-2"/>
          <c:y val="0.92841084962730247"/>
          <c:w val="0.93305158991674852"/>
          <c:h val="7.1589150372697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49184973422528"/>
          <c:y val="0.13577780905933776"/>
          <c:w val="0.64547026374289862"/>
          <c:h val="0.66325606590034758"/>
        </c:manualLayout>
      </c:layout>
      <c:scatterChart>
        <c:scatterStyle val="smoothMarker"/>
        <c:varyColors val="0"/>
        <c:ser>
          <c:idx val="0"/>
          <c:order val="0"/>
          <c:tx>
            <c:v>Режим 1 (180 мм/сек)</c:v>
          </c:tx>
          <c:spPr>
            <a:ln w="19050" cap="rnd">
              <a:solidFill>
                <a:srgbClr val="008C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008C95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008C95"/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стажера'!$AF$51:$AL$51</c:f>
              <c:numCache>
                <c:formatCode>General</c:formatCode>
                <c:ptCount val="7"/>
                <c:pt idx="0">
                  <c:v>0.8</c:v>
                </c:pt>
                <c:pt idx="1">
                  <c:v>0.7</c:v>
                </c:pt>
                <c:pt idx="2">
                  <c:v>0.74</c:v>
                </c:pt>
                <c:pt idx="3">
                  <c:v>0.77</c:v>
                </c:pt>
                <c:pt idx="4">
                  <c:v>0.89</c:v>
                </c:pt>
                <c:pt idx="5">
                  <c:v>0.97</c:v>
                </c:pt>
                <c:pt idx="6">
                  <c:v>0.79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0C-4194-B1E6-E2216FC33088}"/>
            </c:ext>
          </c:extLst>
        </c:ser>
        <c:ser>
          <c:idx val="1"/>
          <c:order val="1"/>
          <c:tx>
            <c:v>Режим 2 (220 мм/сек)</c:v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E04E39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prstDash val="dash"/>
                <a:round/>
              </a:ln>
              <a:effectLst/>
            </c:spPr>
          </c:errBars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стажера'!$AF$52:$AL$52</c:f>
              <c:numCache>
                <c:formatCode>General</c:formatCode>
                <c:ptCount val="7"/>
                <c:pt idx="0">
                  <c:v>0.7</c:v>
                </c:pt>
                <c:pt idx="1">
                  <c:v>0.68</c:v>
                </c:pt>
                <c:pt idx="2">
                  <c:v>0.73</c:v>
                </c:pt>
                <c:pt idx="3">
                  <c:v>0.77</c:v>
                </c:pt>
                <c:pt idx="4">
                  <c:v>0.68</c:v>
                </c:pt>
                <c:pt idx="5">
                  <c:v>0.69199999999999995</c:v>
                </c:pt>
                <c:pt idx="6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C0C-4194-B1E6-E2216FC33088}"/>
            </c:ext>
          </c:extLst>
        </c:ser>
        <c:ser>
          <c:idx val="2"/>
          <c:order val="2"/>
          <c:tx>
            <c:v>Режим 3 (260 мм/сек)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'Испытание ведер. Проект стажера'!$AF$49:$AL$49</c:f>
              <c:numCache>
                <c:formatCode>General</c:formatCode>
                <c:ptCount val="7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360</c:v>
                </c:pt>
                <c:pt idx="5">
                  <c:v>1056</c:v>
                </c:pt>
                <c:pt idx="6">
                  <c:v>1560</c:v>
                </c:pt>
              </c:numCache>
            </c:numRef>
          </c:xVal>
          <c:yVal>
            <c:numRef>
              <c:f>'Испытание ведер. Проект стажера'!$AF$53:$AL$53</c:f>
              <c:numCache>
                <c:formatCode>General</c:formatCode>
                <c:ptCount val="7"/>
                <c:pt idx="0">
                  <c:v>0.83</c:v>
                </c:pt>
                <c:pt idx="1">
                  <c:v>0.75</c:v>
                </c:pt>
                <c:pt idx="2">
                  <c:v>0.7</c:v>
                </c:pt>
                <c:pt idx="3">
                  <c:v>0.71</c:v>
                </c:pt>
                <c:pt idx="4">
                  <c:v>0.73</c:v>
                </c:pt>
                <c:pt idx="5">
                  <c:v>0.78800000000000003</c:v>
                </c:pt>
                <c:pt idx="6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C0C-4194-B1E6-E2216FC33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330480"/>
        <c:axId val="622330808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'Испытание ведер. Проект стажера'!$AC$54</c15:sqref>
                        </c15:formulaRef>
                      </c:ext>
                    </c:extLst>
                    <c:strCache>
                      <c:ptCount val="1"/>
                      <c:pt idx="0">
                        <c:v>Режим 4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'Испытание ведер. Проект стажера'!$AE$54:$AJ$54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6C0C-4194-B1E6-E2216FC3308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стажера'!$AC$55</c15:sqref>
                        </c15:formulaRef>
                      </c:ext>
                    </c:extLst>
                    <c:strCache>
                      <c:ptCount val="1"/>
                      <c:pt idx="0">
                        <c:v>Режим 5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стажера'!$AE$55:$AJ$55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0C-4194-B1E6-E2216FC33088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стажера'!$AC$56</c15:sqref>
                        </c15:formulaRef>
                      </c:ext>
                    </c:extLst>
                    <c:strCache>
                      <c:ptCount val="1"/>
                      <c:pt idx="0">
                        <c:v>Режим 6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стажера'!$AE$56:$AJ$56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C0C-4194-B1E6-E2216FC33088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стажера'!$AC$57</c15:sqref>
                        </c15:formulaRef>
                      </c:ext>
                    </c:extLst>
                    <c:strCache>
                      <c:ptCount val="1"/>
                      <c:pt idx="0">
                        <c:v>Режим 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стажера'!$AE$57:$AJ$57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C0C-4194-B1E6-E2216FC3308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стажера'!$AC$58</c15:sqref>
                        </c15:formulaRef>
                      </c:ext>
                    </c:extLst>
                    <c:strCache>
                      <c:ptCount val="1"/>
                      <c:pt idx="0">
                        <c:v>Режим 8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стажера'!$AE$58:$AJ$58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C0C-4194-B1E6-E2216FC33088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стажера'!$AC$59</c15:sqref>
                        </c15:formulaRef>
                      </c:ext>
                    </c:extLst>
                    <c:strCache>
                      <c:ptCount val="1"/>
                      <c:pt idx="0">
                        <c:v>Режим 9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стажера'!$AE$49:$AJ$49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'Испытание ведер. Проект стажера'!$AE$59:$AJ$59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C0C-4194-B1E6-E2216FC33088}"/>
                  </c:ext>
                </c:extLst>
              </c15:ser>
            </c15:filteredScatterSeries>
          </c:ext>
        </c:extLst>
      </c:scatterChart>
      <c:valAx>
        <c:axId val="622330480"/>
        <c:scaling>
          <c:orientation val="minMax"/>
          <c:max val="124"/>
          <c:min val="2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часы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30808"/>
        <c:crosses val="autoZero"/>
        <c:crossBetween val="midCat"/>
        <c:majorUnit val="24"/>
      </c:valAx>
      <c:valAx>
        <c:axId val="622330808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30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76141140836207"/>
          <c:y val="5.0169399079056397E-2"/>
          <c:w val="0.69340812799616258"/>
          <c:h val="0.572859828066564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'Лист1 (2)'!$A$108</c:f>
              <c:strCache>
                <c:ptCount val="1"/>
                <c:pt idx="0">
                  <c:v>Режим 2, Top Load</c:v>
                </c:pt>
              </c:strCache>
            </c:strRef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(2)'!$B$108:$I$108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17E-4D32-8018-147C6E41C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F17E-4D32-8018-147C6E41C1BE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7E-4D32-8018-147C6E41C1BE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7E-4D32-8018-147C6E41C1BE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17E-4D32-8018-147C6E41C1BE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7E-4D32-8018-147C6E41C1BE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17E-4D32-8018-147C6E41C1BE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0"/>
          <c:order val="7"/>
          <c:tx>
            <c:strRef>
              <c:f>'Лист1 (2)'!$P$107</c:f>
              <c:strCache>
                <c:ptCount val="1"/>
                <c:pt idx="0">
                  <c:v>Режим 2, удар</c:v>
                </c:pt>
              </c:strCache>
            </c:strRef>
          </c:tx>
          <c:spPr>
            <a:ln w="19050" cap="rnd">
              <a:solidFill>
                <a:srgbClr val="E04E39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(2)'!$S$105:$Z$105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(2)'!$S$107:$Z$107</c:f>
              <c:numCache>
                <c:formatCode>General</c:formatCode>
                <c:ptCount val="8"/>
                <c:pt idx="1">
                  <c:v>0.7</c:v>
                </c:pt>
                <c:pt idx="2">
                  <c:v>0.68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17E-4D32-8018-147C6E41C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288712"/>
        <c:axId val="8942913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(2)'!$P$109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(2)'!$S$109:$Z$109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F17E-4D32-8018-147C6E41C1BE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(2)'!$P$110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(2)'!$S$110:$Z$110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17E-4D32-8018-147C6E41C1BE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(2)'!$P$111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17E-4D32-8018-147C6E41C1BE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17E-4D32-8018-147C6E41C1BE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(2)'!$S$112:$Z$112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17E-4D32-8018-147C6E41C1BE}"/>
                  </c:ext>
                </c:extLst>
              </c15:ser>
            </c15:filteredScatterSeries>
            <c15:filteredScatterSeries>
              <c15:ser>
                <c:idx val="1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(2)'!$P$113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(2)'!$S$113:$Z$113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17E-4D32-8018-147C6E41C1BE}"/>
                  </c:ext>
                </c:extLst>
              </c15:ser>
            </c15:filteredScatterSeries>
            <c15:filteredScatte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(2)'!$S$114:$Z$114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17E-4D32-8018-147C6E41C1BE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8942913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288712"/>
        <c:crosses val="max"/>
        <c:crossBetween val="midCat"/>
      </c:valAx>
      <c:valAx>
        <c:axId val="89428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4291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83191896567898"/>
          <c:y val="5.0169398031865646E-2"/>
          <c:w val="0.64428000707909139"/>
          <c:h val="0.572859828066564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'Лист1 (2)'!$A$109</c:f>
              <c:strCache>
                <c:ptCount val="1"/>
                <c:pt idx="0">
                  <c:v>Режим 3, Top Load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(2)'!$B$109:$I$109</c:f>
              <c:numCache>
                <c:formatCode>0.0</c:formatCode>
                <c:ptCount val="8"/>
                <c:pt idx="0">
                  <c:v>1278.8571428571429</c:v>
                </c:pt>
                <c:pt idx="1">
                  <c:v>1340.875</c:v>
                </c:pt>
                <c:pt idx="2">
                  <c:v>1384</c:v>
                </c:pt>
                <c:pt idx="3">
                  <c:v>1375.75</c:v>
                </c:pt>
                <c:pt idx="4">
                  <c:v>1420.75</c:v>
                </c:pt>
                <c:pt idx="5">
                  <c:v>1418.5714285714287</c:v>
                </c:pt>
                <c:pt idx="6">
                  <c:v>1436.625</c:v>
                </c:pt>
                <c:pt idx="7">
                  <c:v>1399.125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6FF-423B-937A-3327F1E48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26FF-423B-937A-3327F1E4886E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6FF-423B-937A-3327F1E4886E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6FF-423B-937A-3327F1E4886E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6FF-423B-937A-3327F1E4886E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6FF-423B-937A-3327F1E4886E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6FF-423B-937A-3327F1E4886E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1"/>
          <c:order val="7"/>
          <c:tx>
            <c:strRef>
              <c:f>'Лист1 (2)'!$P$108</c:f>
              <c:strCache>
                <c:ptCount val="1"/>
                <c:pt idx="0">
                  <c:v>Режим 3, удар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(2)'!$S$105:$Z$105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(2)'!$S$108:$Z$108</c:f>
              <c:numCache>
                <c:formatCode>General</c:formatCode>
                <c:ptCount val="8"/>
                <c:pt idx="1">
                  <c:v>0.83</c:v>
                </c:pt>
                <c:pt idx="2">
                  <c:v>0.75</c:v>
                </c:pt>
                <c:pt idx="3">
                  <c:v>0.7</c:v>
                </c:pt>
                <c:pt idx="4">
                  <c:v>0.71</c:v>
                </c:pt>
                <c:pt idx="5">
                  <c:v>0.73</c:v>
                </c:pt>
                <c:pt idx="6">
                  <c:v>0.78800000000000003</c:v>
                </c:pt>
                <c:pt idx="7">
                  <c:v>0.74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6FF-423B-937A-3327F1E48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288712"/>
        <c:axId val="8942913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(2)'!$P$109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(2)'!$S$109:$Z$109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26FF-423B-937A-3327F1E4886E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(2)'!$P$110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(2)'!$S$110:$Z$110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6FF-423B-937A-3327F1E4886E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(2)'!$P$111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6FF-423B-937A-3327F1E4886E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6FF-423B-937A-3327F1E4886E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(2)'!$S$112:$Z$112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6FF-423B-937A-3327F1E4886E}"/>
                  </c:ext>
                </c:extLst>
              </c15:ser>
            </c15:filteredScatterSeries>
            <c15:filteredScatterSeries>
              <c15:ser>
                <c:idx val="1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(2)'!$P$113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(2)'!$S$113:$Z$113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6FF-423B-937A-3327F1E4886E}"/>
                  </c:ext>
                </c:extLst>
              </c15:ser>
            </c15:filteredScatterSeries>
            <c15:filteredScatte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(2)'!$S$114:$Z$114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6FF-423B-937A-3327F1E4886E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8942913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288712"/>
        <c:crosses val="max"/>
        <c:crossBetween val="midCat"/>
        <c:majorUnit val="0.2"/>
      </c:valAx>
      <c:valAx>
        <c:axId val="89428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4291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8213651139457"/>
          <c:y val="5.4819033982559655E-2"/>
          <c:w val="0.64416220315786532"/>
          <c:h val="0.561364878959892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'Лист1 (2)'!$A$107</c:f>
              <c:strCache>
                <c:ptCount val="1"/>
                <c:pt idx="0">
                  <c:v>Режим 1, Top Load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(2)'!$B$107:$I$107</c:f>
              <c:numCache>
                <c:formatCode>0.0</c:formatCode>
                <c:ptCount val="8"/>
                <c:pt idx="0">
                  <c:v>1253</c:v>
                </c:pt>
                <c:pt idx="1">
                  <c:v>1354.5714285714287</c:v>
                </c:pt>
                <c:pt idx="2">
                  <c:v>1417.75</c:v>
                </c:pt>
                <c:pt idx="3">
                  <c:v>1349.6</c:v>
                </c:pt>
                <c:pt idx="4">
                  <c:v>1416.8571428571429</c:v>
                </c:pt>
                <c:pt idx="5">
                  <c:v>1451.5</c:v>
                </c:pt>
                <c:pt idx="6">
                  <c:v>1398</c:v>
                </c:pt>
                <c:pt idx="7">
                  <c:v>1384.4285714285713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88-4874-B5E3-E0DCB2238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8788-4874-B5E3-E0DCB223847F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788-4874-B5E3-E0DCB223847F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788-4874-B5E3-E0DCB223847F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788-4874-B5E3-E0DCB223847F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788-4874-B5E3-E0DCB223847F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788-4874-B5E3-E0DCB223847F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9"/>
          <c:order val="7"/>
          <c:tx>
            <c:strRef>
              <c:f>'Лист1 (2)'!$P$106</c:f>
              <c:strCache>
                <c:ptCount val="1"/>
                <c:pt idx="0">
                  <c:v>Режим 1, удар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(2)'!$S$105:$Z$105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(2)'!$S$106:$Z$106</c:f>
              <c:numCache>
                <c:formatCode>General</c:formatCode>
                <c:ptCount val="8"/>
                <c:pt idx="1">
                  <c:v>0.8</c:v>
                </c:pt>
                <c:pt idx="2">
                  <c:v>0.7</c:v>
                </c:pt>
                <c:pt idx="3">
                  <c:v>0.74</c:v>
                </c:pt>
                <c:pt idx="4">
                  <c:v>0.77</c:v>
                </c:pt>
                <c:pt idx="5">
                  <c:v>0.89</c:v>
                </c:pt>
                <c:pt idx="6">
                  <c:v>0.97</c:v>
                </c:pt>
                <c:pt idx="7">
                  <c:v>0.79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88-4874-B5E3-E0DCB2238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288712"/>
        <c:axId val="8942913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(2)'!$P$109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(2)'!$S$109:$Z$109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8788-4874-B5E3-E0DCB223847F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(2)'!$P$110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(2)'!$S$110:$Z$110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788-4874-B5E3-E0DCB223847F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(2)'!$P$111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788-4874-B5E3-E0DCB223847F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788-4874-B5E3-E0DCB223847F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(2)'!$S$112:$Z$112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788-4874-B5E3-E0DCB223847F}"/>
                  </c:ext>
                </c:extLst>
              </c15:ser>
            </c15:filteredScatterSeries>
            <c15:filteredScatterSeries>
              <c15:ser>
                <c:idx val="1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(2)'!$P$113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(2)'!$S$113:$Z$113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788-4874-B5E3-E0DCB223847F}"/>
                  </c:ext>
                </c:extLst>
              </c15:ser>
            </c15:filteredScatterSeries>
            <c15:filteredScatte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(2)'!$S$114:$Z$114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788-4874-B5E3-E0DCB223847F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00"/>
      </c:valAx>
      <c:valAx>
        <c:axId val="574487336"/>
        <c:scaling>
          <c:orientation val="minMax"/>
          <c:max val="145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894291336"/>
        <c:scaling>
          <c:orientation val="minMax"/>
          <c:max val="1.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288712"/>
        <c:crosses val="max"/>
        <c:crossBetween val="midCat"/>
        <c:majorUnit val="0.2"/>
      </c:valAx>
      <c:valAx>
        <c:axId val="89428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4291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6718111229062"/>
          <c:y val="0.82275497945216147"/>
          <c:w val="0.72375468053535608"/>
          <c:h val="0.16568109706652803"/>
        </c:manualLayout>
      </c:layout>
      <c:overlay val="0"/>
      <c:spPr>
        <a:noFill/>
        <a:ln>
          <a:noFill/>
          <a:prstDash val="dash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26941709036494"/>
          <c:y val="5.0169398031865646E-2"/>
          <c:w val="0.70928502402172267"/>
          <c:h val="0.57285982806656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'Лист1 (2)'!$A$107</c:f>
              <c:strCache>
                <c:ptCount val="1"/>
                <c:pt idx="0">
                  <c:v>Режим 1, Top Load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(2)'!$B$107:$I$107</c:f>
              <c:numCache>
                <c:formatCode>0.0</c:formatCode>
                <c:ptCount val="8"/>
                <c:pt idx="0">
                  <c:v>1253</c:v>
                </c:pt>
                <c:pt idx="1">
                  <c:v>1354.5714285714287</c:v>
                </c:pt>
                <c:pt idx="2">
                  <c:v>1417.75</c:v>
                </c:pt>
                <c:pt idx="3">
                  <c:v>1349.6</c:v>
                </c:pt>
                <c:pt idx="4">
                  <c:v>1416.8571428571429</c:v>
                </c:pt>
                <c:pt idx="5">
                  <c:v>1451.5</c:v>
                </c:pt>
                <c:pt idx="6">
                  <c:v>1398</c:v>
                </c:pt>
                <c:pt idx="7">
                  <c:v>1384.4285714285713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77-4D32-B9E5-C0C4F5942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5A77-4D32-B9E5-C0C4F5942F2B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A77-4D32-B9E5-C0C4F5942F2B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A77-4D32-B9E5-C0C4F5942F2B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A77-4D32-B9E5-C0C4F5942F2B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A77-4D32-B9E5-C0C4F5942F2B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A77-4D32-B9E5-C0C4F5942F2B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9"/>
          <c:order val="7"/>
          <c:tx>
            <c:strRef>
              <c:f>'Лист1 (2)'!$P$106</c:f>
              <c:strCache>
                <c:ptCount val="1"/>
                <c:pt idx="0">
                  <c:v>Режим 1, удар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(2)'!$S$105:$Z$105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(2)'!$S$106:$Z$106</c:f>
              <c:numCache>
                <c:formatCode>General</c:formatCode>
                <c:ptCount val="8"/>
                <c:pt idx="1">
                  <c:v>0.8</c:v>
                </c:pt>
                <c:pt idx="2">
                  <c:v>0.7</c:v>
                </c:pt>
                <c:pt idx="3">
                  <c:v>0.74</c:v>
                </c:pt>
                <c:pt idx="4">
                  <c:v>0.77</c:v>
                </c:pt>
                <c:pt idx="5">
                  <c:v>0.89</c:v>
                </c:pt>
                <c:pt idx="6">
                  <c:v>0.97</c:v>
                </c:pt>
                <c:pt idx="7">
                  <c:v>0.79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A77-4D32-B9E5-C0C4F5942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288712"/>
        <c:axId val="8942913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(2)'!$P$109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(2)'!$S$109:$Z$109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5A77-4D32-B9E5-C0C4F5942F2B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(2)'!$P$110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(2)'!$S$110:$Z$110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A77-4D32-B9E5-C0C4F5942F2B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(2)'!$P$111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A77-4D32-B9E5-C0C4F5942F2B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A77-4D32-B9E5-C0C4F5942F2B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(2)'!$S$112:$Z$112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A77-4D32-B9E5-C0C4F5942F2B}"/>
                  </c:ext>
                </c:extLst>
              </c15:ser>
            </c15:filteredScatterSeries>
            <c15:filteredScatterSeries>
              <c15:ser>
                <c:idx val="1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(2)'!$P$113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(2)'!$S$113:$Z$113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5A77-4D32-B9E5-C0C4F5942F2B}"/>
                  </c:ext>
                </c:extLst>
              </c15:ser>
            </c15:filteredScatterSeries>
            <c15:filteredScatte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(2)'!$S$114:$Z$114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A77-4D32-B9E5-C0C4F5942F2B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4"/>
      </c:valAx>
      <c:valAx>
        <c:axId val="574487336"/>
        <c:scaling>
          <c:orientation val="minMax"/>
          <c:max val="145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894291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288712"/>
        <c:crosses val="max"/>
        <c:crossBetween val="midCat"/>
      </c:valAx>
      <c:valAx>
        <c:axId val="89428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4291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37026145010021"/>
          <c:y val="5.4819033982559655E-2"/>
          <c:w val="0.61961317439278574"/>
          <c:h val="0.5227062353131001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'Лист1 (2)'!$A$108</c:f>
              <c:strCache>
                <c:ptCount val="1"/>
                <c:pt idx="0">
                  <c:v>Режим 2, Top Load</c:v>
                </c:pt>
              </c:strCache>
            </c:strRef>
          </c:tx>
          <c:spPr>
            <a:ln w="19050" cap="rnd">
              <a:solidFill>
                <a:srgbClr val="E04E39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(2)'!$B$106:$I$106</c:f>
              <c:numCache>
                <c:formatCode>0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(2)'!$B$108:$I$108</c:f>
              <c:numCache>
                <c:formatCode>0.0</c:formatCode>
                <c:ptCount val="8"/>
                <c:pt idx="0">
                  <c:v>1267.375</c:v>
                </c:pt>
                <c:pt idx="1">
                  <c:v>1335.4285714285713</c:v>
                </c:pt>
                <c:pt idx="2">
                  <c:v>1376.1428571428571</c:v>
                </c:pt>
                <c:pt idx="3">
                  <c:v>1393.875</c:v>
                </c:pt>
                <c:pt idx="4">
                  <c:v>1395.5</c:v>
                </c:pt>
                <c:pt idx="5">
                  <c:v>1399.5</c:v>
                </c:pt>
                <c:pt idx="6">
                  <c:v>1408.4285714285713</c:v>
                </c:pt>
                <c:pt idx="7">
                  <c:v>1417.1428571428571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4D1-4BF8-9D5C-704745D37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83728"/>
        <c:axId val="5744873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'Лист1 (2)'!$A$110</c15:sqref>
                        </c15:formulaRef>
                      </c:ext>
                    </c:extLst>
                    <c:strCache>
                      <c:ptCount val="1"/>
                      <c:pt idx="0">
                        <c:v>Режим 4,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(2)'!$B$110:$I$110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1272.125</c:v>
                      </c:pt>
                      <c:pt idx="1">
                        <c:v>1327</c:v>
                      </c:pt>
                      <c:pt idx="2">
                        <c:v>1410.6</c:v>
                      </c:pt>
                      <c:pt idx="3">
                        <c:v>1372.25</c:v>
                      </c:pt>
                      <c:pt idx="4">
                        <c:v>1423.4444444444443</c:v>
                      </c:pt>
                      <c:pt idx="5">
                        <c:v>1412.5</c:v>
                      </c:pt>
                      <c:pt idx="6">
                        <c:v>1435.25</c:v>
                      </c:pt>
                      <c:pt idx="7">
                        <c:v>1407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74D1-4BF8-9D5C-704745D37867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(2)'!$A$111</c15:sqref>
                        </c15:formulaRef>
                      </c:ext>
                    </c:extLst>
                    <c:strCache>
                      <c:ptCount val="1"/>
                      <c:pt idx="0">
                        <c:v>Режим 5,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(2)'!$B$111:$I$111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1382.2857142857142</c:v>
                      </c:pt>
                      <c:pt idx="1">
                        <c:v>1366.125</c:v>
                      </c:pt>
                      <c:pt idx="2">
                        <c:v>1424.5</c:v>
                      </c:pt>
                      <c:pt idx="3">
                        <c:v>1470.1666666666667</c:v>
                      </c:pt>
                      <c:pt idx="4">
                        <c:v>1437.875</c:v>
                      </c:pt>
                      <c:pt idx="5">
                        <c:v>1465.25</c:v>
                      </c:pt>
                      <c:pt idx="6">
                        <c:v>1469.5</c:v>
                      </c:pt>
                      <c:pt idx="7">
                        <c:v>1467.7777777777778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4D1-4BF8-9D5C-704745D37867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(2)'!$A$112</c15:sqref>
                        </c15:formulaRef>
                      </c:ext>
                    </c:extLst>
                    <c:strCache>
                      <c:ptCount val="1"/>
                      <c:pt idx="0">
                        <c:v>Режим 6,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(2)'!$B$112:$I$112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1264</c:v>
                      </c:pt>
                      <c:pt idx="1">
                        <c:v>1298.875</c:v>
                      </c:pt>
                      <c:pt idx="2">
                        <c:v>1354.75</c:v>
                      </c:pt>
                      <c:pt idx="3">
                        <c:v>1369.625</c:v>
                      </c:pt>
                      <c:pt idx="4">
                        <c:v>1363.8</c:v>
                      </c:pt>
                      <c:pt idx="5">
                        <c:v>1374.1428571428571</c:v>
                      </c:pt>
                      <c:pt idx="6">
                        <c:v>1387.2857142857142</c:v>
                      </c:pt>
                      <c:pt idx="7">
                        <c:v>1428.5555555555557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4D1-4BF8-9D5C-704745D37867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(2)'!$A$113</c15:sqref>
                        </c15:formulaRef>
                      </c:ext>
                    </c:extLst>
                    <c:strCache>
                      <c:ptCount val="1"/>
                      <c:pt idx="0">
                        <c:v>Режим 7,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(2)'!$B$113:$I$113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1273.375</c:v>
                      </c:pt>
                      <c:pt idx="1">
                        <c:v>1301.4285714285713</c:v>
                      </c:pt>
                      <c:pt idx="2">
                        <c:v>1350.25</c:v>
                      </c:pt>
                      <c:pt idx="3">
                        <c:v>1318.25</c:v>
                      </c:pt>
                      <c:pt idx="4">
                        <c:v>1367.375</c:v>
                      </c:pt>
                      <c:pt idx="5">
                        <c:v>1364.9</c:v>
                      </c:pt>
                      <c:pt idx="6">
                        <c:v>1418.5</c:v>
                      </c:pt>
                      <c:pt idx="7">
                        <c:v>1480.25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4D1-4BF8-9D5C-704745D37867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(2)'!$A$114</c15:sqref>
                        </c15:formulaRef>
                      </c:ext>
                    </c:extLst>
                    <c:strCache>
                      <c:ptCount val="1"/>
                      <c:pt idx="0">
                        <c:v>Режим 8,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(2)'!$B$114:$I$114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1284.1428571428571</c:v>
                      </c:pt>
                      <c:pt idx="1">
                        <c:v>1332.625</c:v>
                      </c:pt>
                      <c:pt idx="2">
                        <c:v>1356.6</c:v>
                      </c:pt>
                      <c:pt idx="3">
                        <c:v>1372</c:v>
                      </c:pt>
                      <c:pt idx="4">
                        <c:v>1334.875</c:v>
                      </c:pt>
                      <c:pt idx="5">
                        <c:v>1428.2</c:v>
                      </c:pt>
                      <c:pt idx="6">
                        <c:v>1451</c:v>
                      </c:pt>
                      <c:pt idx="7">
                        <c:v>1519.2222222222222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4D1-4BF8-9D5C-704745D37867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(2)'!$A$115</c15:sqref>
                        </c15:formulaRef>
                      </c:ext>
                    </c:extLst>
                    <c:strCache>
                      <c:ptCount val="1"/>
                      <c:pt idx="0">
                        <c:v>Режим 9, Top Load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(2)'!$B$106:$I$106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(2)'!$B$115:$I$115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1236</c:v>
                      </c:pt>
                      <c:pt idx="1">
                        <c:v>1299.5</c:v>
                      </c:pt>
                      <c:pt idx="2">
                        <c:v>1335.3</c:v>
                      </c:pt>
                      <c:pt idx="3">
                        <c:v>1308.5555555555557</c:v>
                      </c:pt>
                      <c:pt idx="4">
                        <c:v>1340</c:v>
                      </c:pt>
                      <c:pt idx="5">
                        <c:v>1363.5714285714287</c:v>
                      </c:pt>
                      <c:pt idx="6">
                        <c:v>1388</c:v>
                      </c:pt>
                      <c:pt idx="7">
                        <c:v>1462.375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4D1-4BF8-9D5C-704745D37867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0"/>
          <c:order val="7"/>
          <c:tx>
            <c:strRef>
              <c:f>'Лист1 (2)'!$P$107</c:f>
              <c:strCache>
                <c:ptCount val="1"/>
                <c:pt idx="0">
                  <c:v>Режим 2, удар</c:v>
                </c:pt>
              </c:strCache>
            </c:strRef>
          </c:tx>
          <c:spPr>
            <a:ln w="19050" cap="rnd">
              <a:solidFill>
                <a:srgbClr val="E04E39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'Лист1 (2)'!$S$105:$Z$105</c:f>
              <c:numCache>
                <c:formatCode>General</c:formatCode>
                <c:ptCount val="8"/>
                <c:pt idx="0">
                  <c:v>1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360</c:v>
                </c:pt>
                <c:pt idx="6">
                  <c:v>1056</c:v>
                </c:pt>
                <c:pt idx="7">
                  <c:v>1560</c:v>
                </c:pt>
              </c:numCache>
            </c:numRef>
          </c:xVal>
          <c:yVal>
            <c:numRef>
              <c:f>'Лист1 (2)'!$S$107:$Z$107</c:f>
              <c:numCache>
                <c:formatCode>General</c:formatCode>
                <c:ptCount val="8"/>
                <c:pt idx="1">
                  <c:v>0.7</c:v>
                </c:pt>
                <c:pt idx="2">
                  <c:v>0.68</c:v>
                </c:pt>
                <c:pt idx="3">
                  <c:v>0.73</c:v>
                </c:pt>
                <c:pt idx="4">
                  <c:v>0.77</c:v>
                </c:pt>
                <c:pt idx="5">
                  <c:v>0.68</c:v>
                </c:pt>
                <c:pt idx="6">
                  <c:v>0.69199999999999995</c:v>
                </c:pt>
                <c:pt idx="7">
                  <c:v>0.69399999999999995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4D1-4BF8-9D5C-704745D37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288712"/>
        <c:axId val="894291336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8"/>
                <c:tx>
                  <c:strRef>
                    <c:extLst>
                      <c:ext uri="{02D57815-91ED-43cb-92C2-25804820EDAC}">
                        <c15:formulaRef>
                          <c15:sqref>'Лист1 (2)'!$P$109</c15:sqref>
                        </c15:formulaRef>
                      </c:ext>
                    </c:extLst>
                    <c:strCache>
                      <c:ptCount val="1"/>
                      <c:pt idx="0">
                        <c:v>Режим 4,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'Лист1 (2)'!$S$109:$Z$109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0.92</c:v>
                      </c:pt>
                      <c:pt idx="2">
                        <c:v>0.76</c:v>
                      </c:pt>
                      <c:pt idx="3">
                        <c:v>0.89</c:v>
                      </c:pt>
                      <c:pt idx="4">
                        <c:v>0.96</c:v>
                      </c:pt>
                      <c:pt idx="5">
                        <c:v>0.94</c:v>
                      </c:pt>
                      <c:pt idx="6">
                        <c:v>0.85</c:v>
                      </c:pt>
                      <c:pt idx="7">
                        <c:v>0.84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74D1-4BF8-9D5C-704745D37867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(2)'!$P$110</c15:sqref>
                        </c15:formulaRef>
                      </c:ext>
                    </c:extLst>
                    <c:strCache>
                      <c:ptCount val="1"/>
                      <c:pt idx="0">
                        <c:v>Режим 5,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(2)'!$S$110:$Z$110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</c:v>
                      </c:pt>
                      <c:pt idx="2">
                        <c:v>0.99</c:v>
                      </c:pt>
                      <c:pt idx="3">
                        <c:v>0.91</c:v>
                      </c:pt>
                      <c:pt idx="4">
                        <c:v>0.8</c:v>
                      </c:pt>
                      <c:pt idx="5">
                        <c:v>0.83</c:v>
                      </c:pt>
                      <c:pt idx="6">
                        <c:v>0.85</c:v>
                      </c:pt>
                      <c:pt idx="7">
                        <c:v>0.78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4D1-4BF8-9D5C-704745D37867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(2)'!$P$111</c15:sqref>
                        </c15:formulaRef>
                      </c:ext>
                    </c:extLst>
                    <c:strCache>
                      <c:ptCount val="1"/>
                      <c:pt idx="0">
                        <c:v>Режим 6,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4D1-4BF8-9D5C-704745D37867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(2)'!$S$111:$Z$111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0.69</c:v>
                      </c:pt>
                      <c:pt idx="2">
                        <c:v>0.74</c:v>
                      </c:pt>
                      <c:pt idx="3">
                        <c:v>0.79</c:v>
                      </c:pt>
                      <c:pt idx="4">
                        <c:v>0.77</c:v>
                      </c:pt>
                      <c:pt idx="5">
                        <c:v>0.75</c:v>
                      </c:pt>
                      <c:pt idx="6">
                        <c:v>0.69</c:v>
                      </c:pt>
                      <c:pt idx="7">
                        <c:v>0.74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4D1-4BF8-9D5C-704745D37867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(2)'!$P$112</c15:sqref>
                        </c15:formulaRef>
                      </c:ext>
                    </c:extLst>
                    <c:strCache>
                      <c:ptCount val="1"/>
                      <c:pt idx="0">
                        <c:v>Режим 7,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(2)'!$S$112:$Z$112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</c:v>
                      </c:pt>
                      <c:pt idx="2">
                        <c:v>0.8</c:v>
                      </c:pt>
                      <c:pt idx="3">
                        <c:v>0.7</c:v>
                      </c:pt>
                      <c:pt idx="4">
                        <c:v>0.67</c:v>
                      </c:pt>
                      <c:pt idx="5">
                        <c:v>0.69399999999999995</c:v>
                      </c:pt>
                      <c:pt idx="6">
                        <c:v>0.73299999999999998</c:v>
                      </c:pt>
                      <c:pt idx="7">
                        <c:v>0.73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4D1-4BF8-9D5C-704745D37867}"/>
                  </c:ext>
                </c:extLst>
              </c15:ser>
            </c15:filteredScatterSeries>
            <c15:filteredScatterSeries>
              <c15:ser>
                <c:idx val="1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(2)'!$P$113</c15:sqref>
                        </c15:formulaRef>
                      </c:ext>
                    </c:extLst>
                    <c:strCache>
                      <c:ptCount val="1"/>
                      <c:pt idx="0">
                        <c:v>Режим 8,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(2)'!$S$113:$Z$113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0.79</c:v>
                      </c:pt>
                      <c:pt idx="2">
                        <c:v>0.8</c:v>
                      </c:pt>
                      <c:pt idx="3">
                        <c:v>0.9</c:v>
                      </c:pt>
                      <c:pt idx="4">
                        <c:v>0.76</c:v>
                      </c:pt>
                      <c:pt idx="5">
                        <c:v>0.92800000000000005</c:v>
                      </c:pt>
                      <c:pt idx="6">
                        <c:v>0.77</c:v>
                      </c:pt>
                      <c:pt idx="7">
                        <c:v>0.88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4D1-4BF8-9D5C-704745D37867}"/>
                  </c:ext>
                </c:extLst>
              </c15:ser>
            </c15:filteredScatterSeries>
            <c15:filteredScatte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(2)'!$P$114</c15:sqref>
                        </c15:formulaRef>
                      </c:ext>
                    </c:extLst>
                    <c:strCache>
                      <c:ptCount val="1"/>
                      <c:pt idx="0">
                        <c:v>Режим 9, удар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(2)'!$S$105:$Z$105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24</c:v>
                      </c:pt>
                      <c:pt idx="2">
                        <c:v>48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360</c:v>
                      </c:pt>
                      <c:pt idx="6">
                        <c:v>1056</c:v>
                      </c:pt>
                      <c:pt idx="7">
                        <c:v>1560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'Лист1 (2)'!$S$114:$Z$114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1">
                        <c:v>0.85</c:v>
                      </c:pt>
                      <c:pt idx="2">
                        <c:v>0.91</c:v>
                      </c:pt>
                      <c:pt idx="3">
                        <c:v>0.88</c:v>
                      </c:pt>
                      <c:pt idx="4">
                        <c:v>0.77</c:v>
                      </c:pt>
                      <c:pt idx="5">
                        <c:v>0.83</c:v>
                      </c:pt>
                      <c:pt idx="6">
                        <c:v>0.92500000000000004</c:v>
                      </c:pt>
                      <c:pt idx="7">
                        <c:v>0.9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4D1-4BF8-9D5C-704745D37867}"/>
                  </c:ext>
                </c:extLst>
              </c15:ser>
            </c15:filteredScatterSeries>
          </c:ext>
        </c:extLst>
      </c:scatterChart>
      <c:valAx>
        <c:axId val="574483728"/>
        <c:scaling>
          <c:orientation val="minMax"/>
          <c:max val="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7336"/>
        <c:crosses val="autoZero"/>
        <c:crossBetween val="midCat"/>
        <c:majorUnit val="200"/>
      </c:valAx>
      <c:valAx>
        <c:axId val="574487336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483728"/>
        <c:crosses val="autoZero"/>
        <c:crossBetween val="midCat"/>
      </c:valAx>
      <c:valAx>
        <c:axId val="894291336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288712"/>
        <c:crosses val="max"/>
        <c:crossBetween val="midCat"/>
        <c:majorUnit val="0.2"/>
      </c:valAx>
      <c:valAx>
        <c:axId val="89428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4291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93280683906467"/>
          <c:y val="0.82171422886875845"/>
          <c:w val="0.66984243638392926"/>
          <c:h val="0.13581012240262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0.61068</cdr:x>
      <cdr:y>0.81901</cdr:y>
    </cdr:from>
    <cdr:to>
      <cdr:x>0.97286</cdr:x>
      <cdr:y>0.92389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2141" y="1442042"/>
          <a:ext cx="1412789" cy="1846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89494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78986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168479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557972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947464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336957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726450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115943" algn="l" defTabSz="778986" rtl="0" eaLnBrk="1" latinLnBrk="0" hangingPunct="1">
            <a:defRPr sz="1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280 градусов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0.10288</cdr:x>
      <cdr:y>0.13233</cdr:y>
    </cdr:from>
    <cdr:to>
      <cdr:x>0.10701</cdr:x>
      <cdr:y>0.86767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948071" y="394241"/>
          <a:ext cx="38061" cy="219075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4EAFD-3E8D-4FBB-96FB-6CDE57E3F42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2A9D-E1A3-4118-B359-36184BBAC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6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3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Изменение температуры переработки не дает большой разницы в свойствах изделий по стойкости к вертикальной нагрузке в интервале от 220 до 280 С.</a:t>
            </a:r>
          </a:p>
          <a:p>
            <a:r>
              <a:rPr lang="ru-RU" dirty="0" smtClean="0"/>
              <a:t>Однако снижение температуры переработки позволяет повысить</a:t>
            </a:r>
            <a:r>
              <a:rPr lang="ru-RU" baseline="0" dirty="0" smtClean="0"/>
              <a:t>  стойкость изделия к удару.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5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8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Описать пики</a:t>
            </a:r>
            <a:r>
              <a:rPr lang="ru-RU" baseline="0" dirty="0" smtClean="0"/>
              <a:t> и не рекомендуются использование изделий в момент просадки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9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9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</a:rPr>
              <a:t>Физико-механические свойства изделий зависят как от свойств</a:t>
            </a:r>
            <a:r>
              <a:rPr lang="ru-RU" sz="1200" baseline="0" dirty="0" smtClean="0">
                <a:latin typeface="Times New Roman" pitchFamily="18" charset="0"/>
              </a:rPr>
              <a:t> самого материала, так и от степени ориентации молекул материала  при его изготовлении в изделия. Сегодня мы не будем подробно рассматривать эти вопросы, выделим только основные важные закономерности . Ориентацию, созданную  в материале при быстром впрыске и быстром охлаждении будем считать «замороженной» ориентацией. Материал при отсутствии постоянного охлаждения  и приложенного давления неизбежно начнет релаксацию напряжений. Процесс этот будет растянут во времени, но не бесконечно. В результате  свойства изделий через определенный промежуток времени будут зависеть от остаточной </a:t>
            </a:r>
            <a:r>
              <a:rPr lang="ru-RU" sz="1200" dirty="0" smtClean="0">
                <a:latin typeface="Times New Roman" pitchFamily="18" charset="0"/>
              </a:rPr>
              <a:t>«замороженной» </a:t>
            </a:r>
            <a:r>
              <a:rPr lang="ru-RU" sz="1200" baseline="0" dirty="0" smtClean="0">
                <a:latin typeface="Times New Roman" pitchFamily="18" charset="0"/>
              </a:rPr>
              <a:t> ориентации. </a:t>
            </a:r>
            <a:r>
              <a:rPr lang="ru-RU" sz="1200" dirty="0" smtClean="0">
                <a:latin typeface="Times New Roman" pitchFamily="18" charset="0"/>
              </a:rPr>
              <a:t>Степень релаксации</a:t>
            </a:r>
            <a:r>
              <a:rPr lang="ru-RU" sz="1200" baseline="0" dirty="0" smtClean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ориентации «замороженных» макромолекул в изделии  будет зависеть</a:t>
            </a:r>
            <a:r>
              <a:rPr lang="ru-RU" sz="1200" b="0" dirty="0" smtClean="0">
                <a:latin typeface="Times New Roman" pitchFamily="18" charset="0"/>
              </a:rPr>
              <a:t> от технологических параметров процесса литья под давлением</a:t>
            </a:r>
            <a:r>
              <a:rPr lang="ru-RU" sz="1200" b="0" baseline="0" dirty="0" smtClean="0">
                <a:latin typeface="Times New Roman" pitchFamily="18" charset="0"/>
              </a:rPr>
              <a:t> </a:t>
            </a:r>
            <a:r>
              <a:rPr lang="ru-RU" sz="1200" b="0" dirty="0" smtClean="0">
                <a:latin typeface="Times New Roman" pitchFamily="18" charset="0"/>
              </a:rPr>
              <a:t>и релаксационной способности термопласта.</a:t>
            </a:r>
            <a:r>
              <a:rPr lang="ru-RU" sz="1200" b="0" baseline="0" dirty="0" smtClean="0">
                <a:latin typeface="Times New Roman" pitchFamily="18" charset="0"/>
              </a:rPr>
              <a:t> Зависимость можно продолжать, углубляясь в структуру полимеров. Но сегодня мы хотим остановиться именно на влиянии технологических режимов на   остаточную «замороженную» ориентацию, и, соответственно, на свойства готовых изделий. В том числе и на изменение свойств готовых изделий во времени.</a:t>
            </a:r>
            <a:endParaRPr lang="ru-RU" sz="1200" b="0" dirty="0" smtClean="0">
              <a:latin typeface="Times New Roman" pitchFamily="18" charset="0"/>
            </a:endParaRP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Степень ориентации макромолекул тем меньше, чем более склонен термопласт к релаксации напряжений после формования из него изделия. Степень ориентации расплава, связанная с заполнением формующей полости, может быть минимизирована за выбора параметров процесса литья под давлением, снижающих давление при заполнении.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марки для испытаний</a:t>
            </a:r>
            <a:r>
              <a:rPr lang="ru-RU" baseline="0" dirty="0" smtClean="0"/>
              <a:t> была выбрана марка полипропилена </a:t>
            </a:r>
            <a:r>
              <a:rPr lang="en-US" b="0" dirty="0" err="1" smtClean="0"/>
              <a:t>Sibex</a:t>
            </a:r>
            <a:r>
              <a:rPr lang="en-US" b="0" dirty="0" smtClean="0"/>
              <a:t> PPI452IM/T</a:t>
            </a:r>
            <a:r>
              <a:rPr lang="ru-RU" b="0" dirty="0" smtClean="0"/>
              <a:t> ( старое название </a:t>
            </a:r>
            <a:r>
              <a:rPr lang="en-US" b="0" dirty="0" smtClean="0"/>
              <a:t>PP 8348 SM</a:t>
            </a:r>
            <a:r>
              <a:rPr lang="ru-RU" b="0" dirty="0" smtClean="0"/>
              <a:t>) основные характеристики</a:t>
            </a:r>
            <a:r>
              <a:rPr lang="ru-RU" b="0" baseline="0" dirty="0" smtClean="0"/>
              <a:t> приведены на слайде, ПТР 44 Модуль упругости при изгибе 1450, ударная вязкость при 23 – 6,3 кДж/м2 а при минусовой температуре 3,2 </a:t>
            </a:r>
          </a:p>
          <a:p>
            <a:r>
              <a:rPr lang="ru-RU" b="0" baseline="0" dirty="0" smtClean="0"/>
              <a:t>В качестве испытаний готового изделия : усилие сжатие в </a:t>
            </a:r>
            <a:r>
              <a:rPr lang="ru-RU" b="0" baseline="0" dirty="0" err="1" smtClean="0"/>
              <a:t>освеомн</a:t>
            </a:r>
            <a:r>
              <a:rPr lang="ru-RU" b="0" baseline="0" dirty="0" smtClean="0"/>
              <a:t> направлении (сопротивление сжатию) и испытания на прочность при свободном падении (стойкость к удару) о методиках проведения испытаний ранее рассказывала Ольга Викторовна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0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 получения тонкостенных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изделий необходима высокая скорость впрыска.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изготовлении тонкостенного  ведра 1 л мы обычно используем скорость впрыска 220 мм//сек. Чтобы понять влияние изменения скорости впрыска мы взяли еще две точки : ушли на 40 мм/сек ниже и выше. Для себя мы выбрали несколько постоянных параметров, которые старались не менять.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Цикл  изготовления и вес изделия. Для проверки сохранения свойств материала проверяли ПТР материала после переработки (измельчение готового изделия и проверка ПТР).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На графике мы видим повышение  стойкости к вертикальной нагрузке в течение 48 часов после изготовления и ее снижение через 72 часа. Для всех режимов зависимость сохраняется. Если мы проследим за изменением свойств изделия в течение длительного времени, то увидим, что в течение длительного времени после изготовления значения стойкости к вертикальной нагрузке выравниваются и по своим значениям соответствуют показателям стойкости к вертикальной нагрузке ,полученным через 48 часов после изготовления.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Давайте вместе порассуждаем, что может вызвать изменение поведения готового изделия.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Коллеги как вы считаете , ответьте пожалуйста в чате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 с увеличением скорости впрыска возрастает молекулярная ориентация, которая фиксируется благодаря быстрому охлаждению тонкостенного изделия. При различных скоростях создаются и различные  напряжения.</a:t>
            </a: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Зависимость подтверждается данными эксперимента на коротком этапе времени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после изготовления.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Самые высокие показатели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усилия сжатия соответствуют наименьшей скорости впрыска, т.е. релаксация происходит быстрее.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длительном периоде после  изготовления в полимере успевают пройти релаксационные процессы независимо от условий изготовления. Усилие сжатия в осевом направлении изделий, полученных на различных режимах ,в течение времени выравниваются и имеют близкие значения.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2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При испытании на прочность к удару мы видим другую зависимость. Через 48 часов после изготовления стойкость к удару снижается, потом медленно возрастает  и проходит через максимальные значения после 1050 часов после  изготовления. Полученные при  минимальной скорости впрыска изделия сохраняют категорию прочности изделия 1 на любом интервале времени после изготовления. Минимальная и максимальная скорости впрыска не позволяют сохранить такие зависимости и характеристика изделия перемещается в категорию прочности 2. Необходимо отметить, что показатели стойкости к удару через  24 часа после  изготовления соответствуют  показателям изделия в течение  длительного времени после изготовления.  Исключение составляет режим на мах скорости впрыска. Мах количество «замороженной ориентации» приводит к значительному снижению стойкости к удару после 72 часов после изготовления, и в отличие от остальных режимов, показатель стойкости к удару не восстанавливается.</a:t>
            </a:r>
          </a:p>
          <a:p>
            <a:r>
              <a:rPr lang="ru-RU" sz="2400" baseline="0" dirty="0" smtClean="0">
                <a:solidFill>
                  <a:srgbClr val="FF0000"/>
                </a:solidFill>
              </a:rPr>
              <a:t>При всех режимах практически нет изменений ПТР материала после изготовления готовых изделий. Это говорит о мин влиянии параметров литья на свойства самого материала.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4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данных графиках указаны зависимости Сопротивления сжатия т стойкость к удару от времени. Сверху режим с наименьшей скоростью, затем средняя скорость и внизу наибольшая </a:t>
            </a:r>
          </a:p>
          <a:p>
            <a:r>
              <a:rPr lang="ru-RU" baseline="0" dirty="0" smtClean="0"/>
              <a:t>Как видно на графиках ч</a:t>
            </a:r>
            <a:r>
              <a:rPr lang="ru-RU" dirty="0" smtClean="0"/>
              <a:t>ерез </a:t>
            </a:r>
            <a:r>
              <a:rPr lang="ru-RU" dirty="0" smtClean="0"/>
              <a:t>48 часов после изготовления изделия полученные на разных режимах достигают пика своих</a:t>
            </a:r>
            <a:r>
              <a:rPr lang="ru-RU" baseline="0" dirty="0" smtClean="0"/>
              <a:t> свойств, который как правило сохраняется и на длительном промежутке времени после изготовления. </a:t>
            </a:r>
          </a:p>
          <a:p>
            <a:r>
              <a:rPr lang="ru-RU" baseline="0" dirty="0" smtClean="0"/>
              <a:t>Аналогичная картина при испытании на удар,  но значения полученные  уже через 72 часа, сохраняются на длительном промежутке времени.</a:t>
            </a:r>
          </a:p>
          <a:p>
            <a:r>
              <a:rPr lang="ru-RU" baseline="0" dirty="0" smtClean="0"/>
              <a:t>Итог: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В заданном интервале скоростей впрыска оптимальной является минимальная скорость впрыска.  Стойкость к вертикальной нагрузке, независимо от скорости впрыска достигает мах значений в течение около 48 часов после изготовления. Эти значения можно считать мах приближенными к свойствам изделия в течение длительного времени. Следует избегать интервала в 72 часа после изготовления, т.к. в этом интервале наблюдается падение показателя стойкости у вертикальной нагрузке.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Полученные при  минимальной скорости впрыска изделия сохраняют категорию прочности изделия 1 на любом интервале времени после изготовления. Минимальная и максимальная скорости впрыска не позволяют сохранить такие зависимости и характеристика изделия перемещается в категорию прочности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Отметим еще раз, что минимальная скорость впрыска позволила сохранить заданный вес изделия и заданный цикл.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0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Свойства готовых изделий зависят и  от температуры переработки, как на коротких промежутках времени после изготовления, так и на длительных. Стандартная температура переработки у нас 240 С. Для проверки влияния температуры на свойства готовых изделий температуру повышали на</a:t>
            </a:r>
            <a:r>
              <a:rPr lang="ru-RU" sz="1200" b="0" baseline="0" dirty="0" smtClean="0"/>
              <a:t> 40 градусов или снижали на 20 градусов. Дальнейшее снижение могло не позволить получить качественное изделие. </a:t>
            </a:r>
            <a:endParaRPr lang="en-US" sz="12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/>
              <a:t>При изменении  температуры  изменилась и реология материала и его свойства. Увеличение температуры  позволяет снизить давление впрыска. Но увеличение температуры на 40 С приводит к увеличению показателя ПТР материала после переработки, что говорит о деструктивных изменениях в материале при повышенной температуре.</a:t>
            </a:r>
            <a:endParaRPr lang="ru-RU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Форма графиков при поведении изделий после изготовления не изменилась, сохраняются те же закономерности. </a:t>
            </a:r>
            <a:r>
              <a:rPr lang="ru-RU" sz="1200" b="1" baseline="0" dirty="0" err="1" smtClean="0">
                <a:latin typeface="Times New Roman" pitchFamily="18" charset="0"/>
                <a:cs typeface="Times New Roman" pitchFamily="18" charset="0"/>
              </a:rPr>
              <a:t>Виидим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повышение  стойкости к вертикальной нагрузке в течение 48 часов после изготовления и ее снижение или выход на плато через 72 часа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Для всех режимов зависимость сохраняется.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Если мы проследим за изменением свойств изделия в течение длительного времени, то увидим, что в течение длительного времени после изготовления значения стойкости к вертикальной нагрузке выравниваются и по своим значениям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близки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к показателям через 48 часов после изготовления.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4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При испытании на прочность к удару мы видим другую зависимость. Через 48 часов после изготовления стойкость к удару снижается, потом медленно возрастает. Полученные при  минимальной температуре изделия сохраняют категории прочности изделия 1 на всех интервалах времени после изготовления, кроме резкого падения свойств через 48 часов после изготовления.  Стандартная  и максимальная температуры не позволяют сохранить такие зависимости и характеристика изделия перемещается в категорию прочности 2. </a:t>
            </a:r>
          </a:p>
          <a:p>
            <a:r>
              <a:rPr lang="ru-RU" sz="2400" baseline="0" dirty="0" smtClean="0">
                <a:solidFill>
                  <a:srgbClr val="FF0000"/>
                </a:solidFill>
              </a:rPr>
              <a:t>Разница стойкости удару для изделий, полученных при мин температуре расплава и стандартной и повышенной температурах составляет почти 15 см.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2A9D-E1A3-4118-B359-36184BBAC37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tags" Target="../tags/tag100.xml"/><Relationship Id="rId7" Type="http://schemas.openxmlformats.org/officeDocument/2006/relationships/image" Target="../media/image3.wmf"/><Relationship Id="rId2" Type="http://schemas.openxmlformats.org/officeDocument/2006/relationships/tags" Target="../tags/tag99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09206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15359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45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73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6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1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8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310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2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7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8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09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7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8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smtClea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chemeClr val="bg1"/>
                </a:solidFill>
              </a:rPr>
              <a:t>Образец заголовка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51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5985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0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7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76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9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95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03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6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93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20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891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1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FFFF"/>
                </a:solidFill>
              </a:rPr>
              <a:t>Партнеры</a:t>
            </a:r>
            <a:r>
              <a:rPr lang="ru-RU" sz="1100" baseline="0" dirty="0" smtClean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7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36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83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2403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0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Подзаголовок (заполняется по необходимости)</a:t>
            </a:r>
            <a:endParaRPr lang="ru-RU" dirty="0" smtClean="0"/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9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81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4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2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553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0198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6401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3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55534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2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1180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4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69038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6321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2447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104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705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4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46" name="Группа 45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9495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39" name="Группа 38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5727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9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83789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 smtClean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dirty="0" smtClean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 smtClean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50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37525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6573598" cy="5144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 smtClean="0">
                <a:solidFill>
                  <a:schemeClr val="bg1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 smtClean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182" kern="0" dirty="0" smtClean="0">
                <a:solidFill>
                  <a:schemeClr val="bg1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 smtClean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 smtClean="0">
                <a:solidFill>
                  <a:schemeClr val="bg1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3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4093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6573598" cy="5144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 smtClean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dirty="0" smtClean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 smtClean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47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25408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19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279043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312376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52933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710823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2470548"/>
            <a:ext cx="5879250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234521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190000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64" name="object 12"/>
          <p:cNvSpPr/>
          <p:nvPr/>
        </p:nvSpPr>
        <p:spPr>
          <a:xfrm>
            <a:off x="476688" y="4535553"/>
            <a:ext cx="1378146" cy="260207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3"/>
          <p:cNvSpPr txBox="1"/>
          <p:nvPr/>
        </p:nvSpPr>
        <p:spPr>
          <a:xfrm>
            <a:off x="2241063" y="4621554"/>
            <a:ext cx="17752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73"/>
              </a:lnSpc>
            </a:pP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1433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1433" spc="11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1433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544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93709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940504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1904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279043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312376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52933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710823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2470548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234521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190000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64" name="object 12"/>
          <p:cNvSpPr/>
          <p:nvPr/>
        </p:nvSpPr>
        <p:spPr>
          <a:xfrm>
            <a:off x="476688" y="4535553"/>
            <a:ext cx="1378146" cy="260207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3"/>
          <p:cNvSpPr txBox="1"/>
          <p:nvPr/>
        </p:nvSpPr>
        <p:spPr>
          <a:xfrm>
            <a:off x="2241063" y="4621554"/>
            <a:ext cx="17752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73"/>
              </a:lnSpc>
            </a:pP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1433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1433" spc="11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1433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842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49C9-2C56-4B32-937C-1BACA421E939}" type="datetime1">
              <a:rPr lang="ru-RU" smtClean="0">
                <a:solidFill>
                  <a:srgbClr val="008C95"/>
                </a:solidFill>
              </a:rPr>
              <a:t>22.06.2023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Требования к потребительской упаковке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3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190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07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6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148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0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51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44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1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7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8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643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77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7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4529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6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49132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7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0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0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0677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0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7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532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288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9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87973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23927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5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27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98323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9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1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6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35691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09048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183916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4682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2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374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64308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4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3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 smtClean="0">
                    <a:solidFill>
                      <a:schemeClr val="bg1"/>
                    </a:solidFill>
                  </a:rPr>
                </a:br>
                <a:r>
                  <a:rPr lang="ru-RU" sz="700" dirty="0" smtClean="0">
                    <a:solidFill>
                      <a:schemeClr val="bg1"/>
                    </a:solidFill>
                  </a:rPr>
                  <a:t>60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64" name="Объект 6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31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64" name="Объект 6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6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52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5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35.xml"/><Relationship Id="rId5" Type="http://schemas.openxmlformats.org/officeDocument/2006/relationships/slideLayout" Target="../slideLayouts/slideLayout37.xml"/><Relationship Id="rId10" Type="http://schemas.openxmlformats.org/officeDocument/2006/relationships/tags" Target="../tags/tag34.xml"/><Relationship Id="rId4" Type="http://schemas.openxmlformats.org/officeDocument/2006/relationships/slideLayout" Target="../slideLayouts/slideLayout36.xml"/><Relationship Id="rId9" Type="http://schemas.openxmlformats.org/officeDocument/2006/relationships/vmlDrawing" Target="../drawings/vmlDrawing3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oleObject" Target="../embeddings/oleObject40.bin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tags" Target="../tags/tag4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tags" Target="../tags/tag4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vmlDrawing" Target="../drawings/vmlDrawing40.v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vmlDrawing" Target="../drawings/vmlDrawing70.v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oleObject" Target="../embeddings/oleObject70.bin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tags" Target="../tags/tag75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tags" Target="../tags/tag74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oleObject" Target="../embeddings/oleObject96.bin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ags" Target="../tags/tag102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5.v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42.xml"/><Relationship Id="rId47" Type="http://schemas.openxmlformats.org/officeDocument/2006/relationships/tags" Target="../tags/tag105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tags" Target="../tags/tag104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vmlDrawing" Target="../drawings/vmlDrawing97.v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oleObject" Target="../embeddings/oleObject98.bin"/><Relationship Id="rId8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0721311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98" name="Слайд think-cell" r:id="rId37" imgW="270" imgH="270" progId="TCLayout.ActiveDocument.1">
                  <p:embed/>
                </p:oleObj>
              </mc:Choice>
              <mc:Fallback>
                <p:oleObj name="Слайд think-cell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6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</a:t>
            </a:r>
            <a:r>
              <a:rPr lang="ru-RU" dirty="0" smtClean="0"/>
              <a:t>(</a:t>
            </a:r>
            <a:r>
              <a:rPr lang="ru-RU" dirty="0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49</a:t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60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  <p:sldLayoutId id="2147484775" r:id="rId26"/>
    <p:sldLayoutId id="2147484776" r:id="rId27"/>
    <p:sldLayoutId id="2147484777" r:id="rId28"/>
    <p:sldLayoutId id="2147484774" r:id="rId29"/>
    <p:sldLayoutId id="2147484778" r:id="rId30"/>
    <p:sldLayoutId id="2147484785" r:id="rId31"/>
    <p:sldLayoutId id="2147484786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1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49</a:t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60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8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49</a:t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60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556842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00" name="Слайд think-cell" r:id="rId29" imgW="270" imgH="270" progId="TCLayout.ActiveDocument.1">
                  <p:embed/>
                </p:oleObj>
              </mc:Choice>
              <mc:Fallback>
                <p:oleObj name="Слайд think-cell" r:id="rId2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28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49</a:t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60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  <p:sldLayoutId id="2147484779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40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49</a:t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60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0337285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89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</a:t>
            </a:r>
            <a:r>
              <a:rPr lang="ru-RU" dirty="0" smtClean="0"/>
              <a:t>заголовка (заголовок не более 2 строк)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2" name="Группа 31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49</a:t>
              </a:r>
              <a:br>
                <a:rPr lang="ru-RU" sz="700" dirty="0" smtClean="0">
                  <a:solidFill>
                    <a:schemeClr val="bg1"/>
                  </a:solidFill>
                </a:rPr>
              </a:br>
              <a:r>
                <a:rPr lang="ru-RU" sz="700" dirty="0" smtClean="0">
                  <a:solidFill>
                    <a:schemeClr val="bg1"/>
                  </a:solidFill>
                </a:rPr>
                <a:t>60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915">
          <p15:clr>
            <a:srgbClr val="F26B43"/>
          </p15:clr>
        </p15:guide>
        <p15:guide id="13" orient="horz" pos="645">
          <p15:clr>
            <a:srgbClr val="F26B43"/>
          </p15:clr>
        </p15:guide>
        <p15:guide id="14" orient="horz" pos="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openxmlformats.org/officeDocument/2006/relationships/tags" Target="../tags/tag149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7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4.bin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70.xml"/><Relationship Id="rId7" Type="http://schemas.openxmlformats.org/officeDocument/2006/relationships/chart" Target="../charts/chart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5.bin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70.xml"/><Relationship Id="rId7" Type="http://schemas.openxmlformats.org/officeDocument/2006/relationships/chart" Target="../charts/chart3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6.bin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slideLayout" Target="../slideLayouts/slideLayout70.xml"/><Relationship Id="rId7" Type="http://schemas.openxmlformats.org/officeDocument/2006/relationships/chart" Target="../charts/chart1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7.bin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4.emf"/><Relationship Id="rId2" Type="http://schemas.openxmlformats.org/officeDocument/2006/relationships/tags" Target="../tags/tag155.xml"/><Relationship Id="rId1" Type="http://schemas.openxmlformats.org/officeDocument/2006/relationships/vmlDrawing" Target="../drawings/vmlDrawing147.vml"/><Relationship Id="rId6" Type="http://schemas.openxmlformats.org/officeDocument/2006/relationships/oleObject" Target="../embeddings/oleObject151.bin"/><Relationship Id="rId5" Type="http://schemas.openxmlformats.org/officeDocument/2006/relationships/chart" Target="../charts/chart13.xml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48.vml"/><Relationship Id="rId6" Type="http://schemas.openxmlformats.org/officeDocument/2006/relationships/chart" Target="../charts/chart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chart" Target="../charts/chart2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6.bin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33.jpeg"/><Relationship Id="rId2" Type="http://schemas.openxmlformats.org/officeDocument/2006/relationships/tags" Target="../tags/tag158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3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7.bin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1153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6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11" r="19388" b="1269"/>
          <a:stretch/>
        </p:blipFill>
        <p:spPr/>
      </p:pic>
      <p:pic>
        <p:nvPicPr>
          <p:cNvPr id="28" name="Рисунок 27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>
            <a:fillRect/>
          </a:stretch>
        </p:blipFill>
        <p:spPr>
          <a:xfrm>
            <a:off x="6290618" y="4189500"/>
            <a:ext cx="954000" cy="954000"/>
          </a:xfrm>
        </p:spPr>
      </p:pic>
      <p:pic>
        <p:nvPicPr>
          <p:cNvPr id="29" name="Рисунок 28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6096" y="4189500"/>
            <a:ext cx="954000" cy="954000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 bwMode="auto">
          <a:xfrm>
            <a:off x="0" y="0"/>
            <a:ext cx="9144000" cy="4189500"/>
          </a:xfrm>
          <a:prstGeom prst="rect">
            <a:avLst/>
          </a:prstGeom>
          <a:gradFill>
            <a:gsLst>
              <a:gs pos="900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accent5">
                  <a:alpha val="40000"/>
                </a:schemeClr>
              </a:gs>
              <a:gs pos="67000">
                <a:schemeClr val="tx2">
                  <a:alpha val="7400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5573" y="312376"/>
            <a:ext cx="5625389" cy="1706182"/>
          </a:xfrm>
        </p:spPr>
        <p:txBody>
          <a:bodyPr vert="horz">
            <a:noAutofit/>
          </a:bodyPr>
          <a:lstStyle/>
          <a:p>
            <a:r>
              <a:rPr lang="ru-RU" sz="3000" b="1" dirty="0" smtClean="0"/>
              <a:t>ВЛИЯНИЕ ТЕХНОЛОГИЧЕСКИХ РЕЖИМОВ ЛИТЬЯ  </a:t>
            </a:r>
            <a:br>
              <a:rPr lang="ru-RU" sz="3000" b="1" dirty="0" smtClean="0"/>
            </a:br>
            <a:r>
              <a:rPr lang="ru-RU" sz="3000" dirty="0" smtClean="0"/>
              <a:t>НА ФИЗИКО-МЕХАНИЧЕСКИЕ СВОЙСТВА ГОТОВЫХ ИЗДЕЛИЙ</a:t>
            </a:r>
            <a:endParaRPr lang="ru-RU" sz="3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5648" y="3752504"/>
            <a:ext cx="5866765" cy="345810"/>
          </a:xfrm>
        </p:spPr>
        <p:txBody>
          <a:bodyPr/>
          <a:lstStyle/>
          <a:p>
            <a:r>
              <a:rPr lang="ru-RU" dirty="0" smtClean="0"/>
              <a:t>Июнь</a:t>
            </a:r>
          </a:p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2" name="Текст 11"/>
          <p:cNvSpPr txBox="1">
            <a:spLocks noGrp="1"/>
          </p:cNvSpPr>
          <p:nvPr>
            <p:ph type="body" sz="quarter" idx="10"/>
          </p:nvPr>
        </p:nvSpPr>
        <p:spPr>
          <a:xfrm>
            <a:off x="214884" y="3071135"/>
            <a:ext cx="2381245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buClr>
                <a:srgbClr val="003D4C"/>
              </a:buClr>
              <a:defRPr/>
            </a:pPr>
            <a:r>
              <a:rPr lang="ru-RU" altLang="en-US" b="1" kern="0" dirty="0">
                <a:solidFill>
                  <a:schemeClr val="bg1"/>
                </a:solidFill>
              </a:rPr>
              <a:t>Коваленко </a:t>
            </a:r>
            <a:r>
              <a:rPr lang="ru-RU" altLang="en-US" b="1" kern="0" dirty="0" smtClean="0">
                <a:solidFill>
                  <a:schemeClr val="bg1"/>
                </a:solidFill>
              </a:rPr>
              <a:t>Ольга Викторовна</a:t>
            </a:r>
            <a:endParaRPr lang="ru-RU" altLang="en-US" b="1" kern="0" dirty="0">
              <a:solidFill>
                <a:schemeClr val="bg1"/>
              </a:solidFill>
            </a:endParaRPr>
          </a:p>
          <a:p>
            <a:pPr marL="0" lvl="2" defTabSz="914400" fontAlgn="base">
              <a:buClr>
                <a:srgbClr val="008C95"/>
              </a:buClr>
              <a:defRPr/>
            </a:pPr>
            <a:r>
              <a:rPr lang="ru-RU" altLang="en-US" sz="1050" kern="0" dirty="0">
                <a:solidFill>
                  <a:schemeClr val="bg1"/>
                </a:solidFill>
              </a:rPr>
              <a:t>Менеджер</a:t>
            </a:r>
          </a:p>
          <a:p>
            <a:pPr marL="0" lvl="2" defTabSz="914400" fontAlgn="base">
              <a:buClr>
                <a:srgbClr val="008C95"/>
              </a:buClr>
              <a:defRPr/>
            </a:pPr>
            <a:r>
              <a:rPr lang="ru-RU" altLang="en-US" sz="1050" kern="0" dirty="0">
                <a:solidFill>
                  <a:schemeClr val="bg1"/>
                </a:solidFill>
              </a:rPr>
              <a:t>СИБУР </a:t>
            </a:r>
            <a:r>
              <a:rPr lang="ru-RU" altLang="en-US" sz="1050" kern="0" dirty="0" err="1">
                <a:solidFill>
                  <a:schemeClr val="bg1"/>
                </a:solidFill>
              </a:rPr>
              <a:t>ПолиЛаб</a:t>
            </a:r>
            <a:endParaRPr lang="ru-RU" altLang="en-US" sz="1050" kern="0" dirty="0">
              <a:solidFill>
                <a:schemeClr val="bg1"/>
              </a:solidFill>
            </a:endParaRPr>
          </a:p>
          <a:p>
            <a:endParaRPr lang="ru-RU" sz="1400" dirty="0" err="1" smtClean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8997" y="3080831"/>
            <a:ext cx="2915850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buClr>
                <a:srgbClr val="003D4C"/>
              </a:buClr>
              <a:defRPr/>
            </a:pPr>
            <a:r>
              <a:rPr lang="ru-RU" altLang="en-US" sz="1200" b="1" kern="0" dirty="0" smtClean="0">
                <a:solidFill>
                  <a:schemeClr val="bg1"/>
                </a:solidFill>
              </a:rPr>
              <a:t>Булашов Кирилл Иванович</a:t>
            </a:r>
            <a:endParaRPr lang="ru-RU" altLang="en-US" sz="1200" b="1" kern="0" dirty="0">
              <a:solidFill>
                <a:schemeClr val="bg1"/>
              </a:solidFill>
            </a:endParaRPr>
          </a:p>
          <a:p>
            <a:pPr marL="0" lvl="2" defTabSz="914400" fontAlgn="base">
              <a:buClr>
                <a:srgbClr val="008C95"/>
              </a:buClr>
              <a:defRPr/>
            </a:pPr>
            <a:r>
              <a:rPr lang="ru-RU" altLang="en-US" sz="1050" kern="0" dirty="0" smtClean="0">
                <a:solidFill>
                  <a:schemeClr val="bg1"/>
                </a:solidFill>
              </a:rPr>
              <a:t>Главный специалист</a:t>
            </a:r>
            <a:endParaRPr lang="ru-RU" altLang="en-US" sz="1050" kern="0" dirty="0">
              <a:solidFill>
                <a:schemeClr val="bg1"/>
              </a:solidFill>
            </a:endParaRPr>
          </a:p>
          <a:p>
            <a:pPr marL="0" lvl="2" defTabSz="914400" fontAlgn="base">
              <a:buClr>
                <a:srgbClr val="008C95"/>
              </a:buClr>
              <a:defRPr/>
            </a:pPr>
            <a:r>
              <a:rPr lang="ru-RU" altLang="en-US" sz="1050" kern="0" dirty="0">
                <a:solidFill>
                  <a:schemeClr val="bg1"/>
                </a:solidFill>
              </a:rPr>
              <a:t>СИБУР </a:t>
            </a:r>
            <a:r>
              <a:rPr lang="ru-RU" altLang="en-US" sz="1050" kern="0" dirty="0" err="1">
                <a:solidFill>
                  <a:schemeClr val="bg1"/>
                </a:solidFill>
              </a:rPr>
              <a:t>ПолиЛаб</a:t>
            </a:r>
            <a:endParaRPr lang="ru-RU" altLang="en-US" sz="1050" kern="0" dirty="0">
              <a:solidFill>
                <a:schemeClr val="bg1"/>
              </a:solidFill>
            </a:endParaRPr>
          </a:p>
          <a:p>
            <a:endParaRPr lang="ru-RU" sz="14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7232" y="913596"/>
            <a:ext cx="2243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/>
              <a:t>В</a:t>
            </a:r>
            <a:r>
              <a:rPr lang="ru-RU" sz="1600" dirty="0" smtClean="0"/>
              <a:t>ес    </a:t>
            </a:r>
            <a:r>
              <a:rPr lang="ru-RU" sz="1600" b="1" dirty="0" smtClean="0">
                <a:solidFill>
                  <a:schemeClr val="accent1"/>
                </a:solidFill>
              </a:rPr>
              <a:t>-  </a:t>
            </a:r>
            <a:r>
              <a:rPr lang="ru-RU" sz="1400" b="1" dirty="0" smtClean="0">
                <a:solidFill>
                  <a:schemeClr val="accent1"/>
                </a:solidFill>
              </a:rPr>
              <a:t>минимальный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18" y="218606"/>
            <a:ext cx="7429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ТРЕБОВАНИЯ </a:t>
            </a:r>
            <a:r>
              <a:rPr lang="ru-RU" sz="1600" b="1" dirty="0">
                <a:solidFill>
                  <a:schemeClr val="accent1"/>
                </a:solidFill>
                <a:latin typeface="+mj-lt"/>
              </a:rPr>
              <a:t>К СОВРЕМЕННЫМ УПАКОВОЧНЫМ МАТЕРИАЛАМ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232" y="1869687"/>
            <a:ext cx="4545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/>
              <a:t>Стойкость к вертикальной нагрузке </a:t>
            </a:r>
            <a:r>
              <a:rPr lang="ru-RU" sz="1400" b="1" dirty="0" smtClean="0">
                <a:solidFill>
                  <a:schemeClr val="accent1"/>
                </a:solidFill>
              </a:rPr>
              <a:t>-  высокая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7232" y="1245313"/>
            <a:ext cx="2833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Производительность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-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7232" y="3919904"/>
            <a:ext cx="46287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Стойкость к воздействию низких </a:t>
            </a:r>
            <a:r>
              <a:rPr lang="ru-RU" sz="1400" b="1" dirty="0"/>
              <a:t>Т</a:t>
            </a:r>
            <a:r>
              <a:rPr lang="en-US" sz="1400" b="1" dirty="0"/>
              <a:t>º</a:t>
            </a:r>
            <a:r>
              <a:rPr lang="ru-RU" sz="1400" b="1" dirty="0" smtClean="0"/>
              <a:t>С </a:t>
            </a:r>
            <a:r>
              <a:rPr lang="ru-RU" sz="1400" b="1" dirty="0">
                <a:solidFill>
                  <a:schemeClr val="accent1"/>
                </a:solidFill>
              </a:rPr>
              <a:t>-  высокая</a:t>
            </a:r>
          </a:p>
          <a:p>
            <a:pPr lvl="0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7232" y="2874192"/>
            <a:ext cx="4780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Стойкость к воздействию высоких </a:t>
            </a:r>
            <a:r>
              <a:rPr lang="ru-RU" sz="1400" b="1" dirty="0"/>
              <a:t>Т</a:t>
            </a:r>
            <a:r>
              <a:rPr lang="en-US" sz="1400" b="1" dirty="0"/>
              <a:t>º</a:t>
            </a:r>
            <a:r>
              <a:rPr lang="ru-RU" sz="1400" b="1" dirty="0" smtClean="0"/>
              <a:t>С </a:t>
            </a:r>
            <a:r>
              <a:rPr lang="ru-RU" sz="1400" b="1" dirty="0">
                <a:solidFill>
                  <a:schemeClr val="accent1"/>
                </a:solidFill>
              </a:rPr>
              <a:t>-  высокая</a:t>
            </a:r>
          </a:p>
          <a:p>
            <a:pPr lvl="0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5988" y="3397781"/>
            <a:ext cx="37185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Стойкость к  горячей воде  </a:t>
            </a:r>
            <a:r>
              <a:rPr lang="ru-RU" sz="1400" b="1" dirty="0">
                <a:solidFill>
                  <a:schemeClr val="accent1"/>
                </a:solidFill>
              </a:rPr>
              <a:t>-  высокая</a:t>
            </a:r>
          </a:p>
          <a:p>
            <a:pPr lvl="0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7232" y="2348913"/>
            <a:ext cx="2895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Стойкость к удару </a:t>
            </a:r>
            <a:r>
              <a:rPr lang="ru-RU" sz="1400" b="1" dirty="0">
                <a:solidFill>
                  <a:schemeClr val="accent1"/>
                </a:solidFill>
              </a:rPr>
              <a:t>-  высокая</a:t>
            </a:r>
          </a:p>
          <a:p>
            <a:pPr lvl="0"/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>
            <a:off x="3090988" y="831086"/>
            <a:ext cx="329472" cy="4822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 rot="10800000">
            <a:off x="4467096" y="1180277"/>
            <a:ext cx="329472" cy="4822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 rot="10800000">
            <a:off x="5521343" y="1779978"/>
            <a:ext cx="329472" cy="4822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 rot="10800000">
            <a:off x="5190130" y="2285695"/>
            <a:ext cx="329472" cy="4822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 rot="10800000">
            <a:off x="5686079" y="2767995"/>
            <a:ext cx="329472" cy="482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 rot="10800000">
            <a:off x="4750995" y="3360317"/>
            <a:ext cx="329472" cy="482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31375" t="21777" r="47875" b="24222"/>
          <a:stretch/>
        </p:blipFill>
        <p:spPr>
          <a:xfrm rot="10800000">
            <a:off x="5595215" y="3955753"/>
            <a:ext cx="329472" cy="482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3263" t="13020" r="30737" b="15121"/>
          <a:stretch/>
        </p:blipFill>
        <p:spPr>
          <a:xfrm>
            <a:off x="6000300" y="2285694"/>
            <a:ext cx="3143700" cy="22691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72422" y="1230193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высокая</a:t>
            </a:r>
          </a:p>
        </p:txBody>
      </p:sp>
    </p:spTree>
    <p:extLst>
      <p:ext uri="{BB962C8B-B14F-4D97-AF65-F5344CB8AC3E}">
        <p14:creationId xmlns:p14="http://schemas.microsoft.com/office/powerpoint/2010/main" val="11747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23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6096600" y="130629"/>
            <a:ext cx="30492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859800" y="2738289"/>
            <a:ext cx="1522800" cy="152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Как выбрать идеальный материал?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8776" y="820672"/>
            <a:ext cx="402803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000" b="1"/>
            </a:lvl1pPr>
          </a:lstStyle>
          <a:p>
            <a:r>
              <a:rPr lang="ru-RU" dirty="0" smtClean="0"/>
              <a:t>Материал</a:t>
            </a:r>
            <a:br>
              <a:rPr lang="ru-RU" dirty="0" smtClean="0"/>
            </a:br>
            <a:r>
              <a:rPr lang="ru-RU" b="0" dirty="0" smtClean="0"/>
              <a:t>Применимый для упаковки и хранения в любых условиях</a:t>
            </a:r>
            <a:endParaRPr lang="ru-RU" b="0" dirty="0"/>
          </a:p>
          <a:p>
            <a:r>
              <a:rPr lang="ru-RU" dirty="0" smtClean="0"/>
              <a:t>Достигнуть мин веса и мах производительности</a:t>
            </a:r>
            <a:br>
              <a:rPr lang="ru-RU" dirty="0" smtClean="0"/>
            </a:br>
            <a:r>
              <a:rPr lang="ru-RU" b="0" dirty="0" smtClean="0"/>
              <a:t>При снижении веса</a:t>
            </a:r>
            <a:endParaRPr lang="en-US" b="0" dirty="0"/>
          </a:p>
          <a:p>
            <a:r>
              <a:rPr lang="ru-RU" dirty="0" smtClean="0"/>
              <a:t>Изделие</a:t>
            </a:r>
            <a:br>
              <a:rPr lang="ru-RU" dirty="0" smtClean="0"/>
            </a:br>
            <a:r>
              <a:rPr lang="ru-RU" b="0" dirty="0" smtClean="0"/>
              <a:t>ведро </a:t>
            </a:r>
            <a:r>
              <a:rPr lang="ru-RU" b="0" dirty="0"/>
              <a:t>1 л.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66621"/>
              </p:ext>
            </p:extLst>
          </p:nvPr>
        </p:nvGraphicFramePr>
        <p:xfrm>
          <a:off x="358774" y="1913235"/>
          <a:ext cx="5423717" cy="26798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60661">
                  <a:extLst>
                    <a:ext uri="{9D8B030D-6E8A-4147-A177-3AD203B41FA5}">
                      <a16:colId xmlns:a16="http://schemas.microsoft.com/office/drawing/2014/main" val="1417529071"/>
                    </a:ext>
                  </a:extLst>
                </a:gridCol>
                <a:gridCol w="954010">
                  <a:extLst>
                    <a:ext uri="{9D8B030D-6E8A-4147-A177-3AD203B41FA5}">
                      <a16:colId xmlns:a16="http://schemas.microsoft.com/office/drawing/2014/main" val="3533254613"/>
                    </a:ext>
                  </a:extLst>
                </a:gridCol>
                <a:gridCol w="863092">
                  <a:extLst>
                    <a:ext uri="{9D8B030D-6E8A-4147-A177-3AD203B41FA5}">
                      <a16:colId xmlns:a16="http://schemas.microsoft.com/office/drawing/2014/main" val="171794154"/>
                    </a:ext>
                  </a:extLst>
                </a:gridCol>
                <a:gridCol w="1145954">
                  <a:extLst>
                    <a:ext uri="{9D8B030D-6E8A-4147-A177-3AD203B41FA5}">
                      <a16:colId xmlns:a16="http://schemas.microsoft.com/office/drawing/2014/main" val="3460840347"/>
                    </a:ext>
                  </a:extLst>
                </a:gridCol>
              </a:tblGrid>
              <a:tr h="23352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Характеристика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Стандарт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Значение 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Ожидания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402652"/>
                  </a:ext>
                </a:extLst>
              </a:tr>
              <a:tr h="48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Показатель текучести расплава, г/10 мин (2,16 кг, 230°С)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1133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r>
                        <a:rPr lang="en-US" sz="1000" dirty="0" smtClean="0"/>
                        <a:t>0-60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Цикл 5 сек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3656342"/>
                  </a:ext>
                </a:extLst>
              </a:tr>
              <a:tr h="525426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Модуль упругости при изгибе, МПа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178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1300-1600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Выдержит штабель 20 ведер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0738794"/>
                  </a:ext>
                </a:extLst>
              </a:tr>
              <a:tr h="525426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Ударная вязкость по Шарпи при 23°C, кДж/м2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179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6-8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Соответствует</a:t>
                      </a:r>
                      <a:r>
                        <a:rPr lang="ru-RU" sz="1000" baseline="0" dirty="0" smtClean="0"/>
                        <a:t> категории прочности 1.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987338"/>
                  </a:ext>
                </a:extLst>
              </a:tr>
              <a:tr h="81733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Ударная вязкость по Шарпи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 при -20 °C, кДж/м2  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179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3-5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Сохранение категории прочности 1 при отрицательных температурах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992821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0C357E-9D2E-4B22-AF76-080EFBF7FB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43" t="19634" r="17414" b="16623"/>
          <a:stretch/>
        </p:blipFill>
        <p:spPr>
          <a:xfrm>
            <a:off x="6615212" y="681753"/>
            <a:ext cx="1911844" cy="19118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0441" y="3168300"/>
            <a:ext cx="158626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000" b="1"/>
            </a:lvl1pPr>
          </a:lstStyle>
          <a:p>
            <a:r>
              <a:rPr lang="ru-RU" dirty="0"/>
              <a:t>Ведро 1 литр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Соотношения пути течения к толщине стенки - 370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</p:spPr>
        <p:txBody>
          <a:bodyPr vert="horz"/>
          <a:lstStyle/>
          <a:p>
            <a:r>
              <a:rPr lang="ru-RU" dirty="0" smtClean="0"/>
              <a:t>Как достигнуть баланс между ударом и стойкостью к вертикальной нагрузке??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369" t="14105" r="38947" b="16842"/>
          <a:stretch/>
        </p:blipFill>
        <p:spPr>
          <a:xfrm>
            <a:off x="860080" y="1027713"/>
            <a:ext cx="3404035" cy="31719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1999" y="2028908"/>
            <a:ext cx="44020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 как же будут меняться свойства во времени?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6022" y="2613684"/>
            <a:ext cx="1340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Прочность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сжатие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2722" y="2352073"/>
            <a:ext cx="1233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Стойкость </a:t>
            </a:r>
          </a:p>
          <a:p>
            <a:r>
              <a:rPr lang="ru-RU" b="1" dirty="0" smtClean="0"/>
              <a:t>к удару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0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16883" y="654908"/>
            <a:ext cx="3171105" cy="2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429" y="199175"/>
            <a:ext cx="5033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Зависимость степени ориентации полимера в литьевых изделиях от различных технологических параметров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3331" y="1414131"/>
            <a:ext cx="222220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1- температура формы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2 –давление впрыска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3- выдержка под давлением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4-температура расплава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889" y="4001553"/>
            <a:ext cx="14340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Остаточная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«замороженная»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ориентация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1127" y="4001553"/>
            <a:ext cx="235723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Ориентация, связанная с особенностями течения расплава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014" y="4001553"/>
            <a:ext cx="23572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Степень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релаксации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690" y="4153370"/>
            <a:ext cx="499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1203" y="4073416"/>
            <a:ext cx="9076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-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699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2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4572000" y="0"/>
            <a:ext cx="30492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621200" y="1519918"/>
            <a:ext cx="1522800" cy="152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Условия проведения испытаний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776" y="820672"/>
            <a:ext cx="402803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000" b="1"/>
            </a:lvl1pPr>
          </a:lstStyle>
          <a:p>
            <a:r>
              <a:rPr lang="ru-RU" dirty="0" smtClean="0"/>
              <a:t>Материал</a:t>
            </a:r>
            <a:br>
              <a:rPr lang="ru-RU" dirty="0" smtClean="0"/>
            </a:br>
            <a:r>
              <a:rPr lang="ru-RU" b="0" dirty="0" smtClean="0"/>
              <a:t>блок-сополимер </a:t>
            </a:r>
            <a:r>
              <a:rPr lang="ru-RU" b="0" dirty="0"/>
              <a:t>пропилена марки</a:t>
            </a:r>
            <a:r>
              <a:rPr lang="en-US" b="0" dirty="0"/>
              <a:t> </a:t>
            </a:r>
            <a:r>
              <a:rPr lang="en-US" b="0" dirty="0" err="1"/>
              <a:t>Sibex</a:t>
            </a:r>
            <a:r>
              <a:rPr lang="en-US" b="0" dirty="0"/>
              <a:t> PPI452IM/T</a:t>
            </a:r>
            <a:r>
              <a:rPr lang="ru-RU" b="0" dirty="0"/>
              <a:t> (</a:t>
            </a:r>
            <a:r>
              <a:rPr lang="en-US" b="0" dirty="0"/>
              <a:t>PP 8348 SM</a:t>
            </a:r>
            <a:r>
              <a:rPr lang="ru-RU" b="0" dirty="0"/>
              <a:t>)</a:t>
            </a:r>
          </a:p>
          <a:p>
            <a:r>
              <a:rPr lang="ru-RU" dirty="0"/>
              <a:t>Литьевая </a:t>
            </a:r>
            <a:r>
              <a:rPr lang="ru-RU" dirty="0" smtClean="0"/>
              <a:t>машина</a:t>
            </a:r>
            <a:br>
              <a:rPr lang="ru-RU" dirty="0" smtClean="0"/>
            </a:br>
            <a:r>
              <a:rPr lang="en-US" b="0" dirty="0" smtClean="0"/>
              <a:t>Sumitomo </a:t>
            </a:r>
            <a:r>
              <a:rPr lang="en-US" b="0" dirty="0" err="1"/>
              <a:t>Demag</a:t>
            </a:r>
            <a:r>
              <a:rPr lang="en-US" b="0" dirty="0"/>
              <a:t> 150</a:t>
            </a:r>
          </a:p>
          <a:p>
            <a:r>
              <a:rPr lang="ru-RU" dirty="0" smtClean="0"/>
              <a:t>Изделие</a:t>
            </a:r>
            <a:br>
              <a:rPr lang="ru-RU" dirty="0" smtClean="0"/>
            </a:br>
            <a:r>
              <a:rPr lang="ru-RU" b="0" dirty="0" smtClean="0"/>
              <a:t>ведро </a:t>
            </a:r>
            <a:r>
              <a:rPr lang="ru-RU" b="0" dirty="0"/>
              <a:t>1 л.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8279"/>
              </p:ext>
            </p:extLst>
          </p:nvPr>
        </p:nvGraphicFramePr>
        <p:xfrm>
          <a:off x="358775" y="2280483"/>
          <a:ext cx="4028030" cy="2270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02500">
                  <a:extLst>
                    <a:ext uri="{9D8B030D-6E8A-4147-A177-3AD203B41FA5}">
                      <a16:colId xmlns:a16="http://schemas.microsoft.com/office/drawing/2014/main" val="1417529071"/>
                    </a:ext>
                  </a:extLst>
                </a:gridCol>
                <a:gridCol w="998874">
                  <a:extLst>
                    <a:ext uri="{9D8B030D-6E8A-4147-A177-3AD203B41FA5}">
                      <a16:colId xmlns:a16="http://schemas.microsoft.com/office/drawing/2014/main" val="3533254613"/>
                    </a:ext>
                  </a:extLst>
                </a:gridCol>
                <a:gridCol w="826656">
                  <a:extLst>
                    <a:ext uri="{9D8B030D-6E8A-4147-A177-3AD203B41FA5}">
                      <a16:colId xmlns:a16="http://schemas.microsoft.com/office/drawing/2014/main" val="171794154"/>
                    </a:ext>
                  </a:extLst>
                </a:gridCol>
              </a:tblGrid>
              <a:tr h="23058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Характеристика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Стандарт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Значение 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402652"/>
                  </a:ext>
                </a:extLst>
              </a:tr>
              <a:tr h="5067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Показатель текучести расплава, г/10 мин (2,16 кг, 230°С)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1133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3656342"/>
                  </a:ext>
                </a:extLst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Модуль упругости при изгибе, МПа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178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1450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0738794"/>
                  </a:ext>
                </a:extLst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Ударная вязкость по Шарпи при 23°C, кДж/м2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179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6,3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987338"/>
                  </a:ext>
                </a:extLst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Ударная вязкость по Шарпи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 при -20 °C, кДж/м2  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</a:t>
                      </a:r>
                      <a:r>
                        <a:rPr lang="ru-RU" sz="1000" dirty="0" smtClean="0"/>
                        <a:t> 179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3,2</a:t>
                      </a:r>
                      <a:endParaRPr lang="ru-RU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99282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7195" y="462301"/>
            <a:ext cx="267881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="1" dirty="0"/>
              <a:t>Усилие сжатия в осевом </a:t>
            </a:r>
            <a:r>
              <a:rPr lang="ru-RU" sz="1000" b="1" dirty="0" smtClean="0"/>
              <a:t>направлении (сопротивление сжатию)</a:t>
            </a:r>
          </a:p>
          <a:p>
            <a:pPr>
              <a:spcAft>
                <a:spcPts val="600"/>
              </a:spcAft>
            </a:pPr>
            <a:r>
              <a:rPr lang="ru-RU" sz="1000" b="1" dirty="0" smtClean="0">
                <a:solidFill>
                  <a:schemeClr val="accent6"/>
                </a:solidFill>
              </a:rPr>
              <a:t>Методика испытаний: </a:t>
            </a:r>
            <a:r>
              <a:rPr lang="ru-RU" sz="1000" b="1" dirty="0" smtClean="0">
                <a:solidFill>
                  <a:schemeClr val="accent1"/>
                </a:solidFill>
              </a:rPr>
              <a:t/>
            </a:r>
            <a:br>
              <a:rPr lang="ru-RU" sz="1000" b="1" dirty="0" smtClean="0">
                <a:solidFill>
                  <a:schemeClr val="accent1"/>
                </a:solidFill>
              </a:rPr>
            </a:br>
            <a:r>
              <a:rPr lang="ru-RU" sz="1000" dirty="0" smtClean="0"/>
              <a:t>ГОСТ </a:t>
            </a:r>
            <a:r>
              <a:rPr lang="ru-RU" sz="1000" dirty="0"/>
              <a:t>33756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7195" y="1331000"/>
            <a:ext cx="276348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="1" dirty="0"/>
              <a:t>Испытание на прочность к удару при свободном </a:t>
            </a:r>
            <a:r>
              <a:rPr lang="ru-RU" sz="1000" b="1" dirty="0" smtClean="0"/>
              <a:t>падении (стойкость к удару)</a:t>
            </a:r>
          </a:p>
          <a:p>
            <a:pPr>
              <a:spcAft>
                <a:spcPts val="600"/>
              </a:spcAft>
            </a:pPr>
            <a:r>
              <a:rPr lang="ru-RU" sz="1000" b="1" dirty="0" smtClean="0">
                <a:solidFill>
                  <a:schemeClr val="accent6"/>
                </a:solidFill>
              </a:rPr>
              <a:t>Методика испытаний: </a:t>
            </a:r>
          </a:p>
          <a:p>
            <a:pPr>
              <a:spcAft>
                <a:spcPts val="600"/>
              </a:spcAft>
            </a:pPr>
            <a:r>
              <a:rPr lang="ru-RU" sz="1000" dirty="0" smtClean="0"/>
              <a:t>Ступенчатый </a:t>
            </a:r>
            <a:r>
              <a:rPr lang="ru-RU" sz="1000" dirty="0"/>
              <a:t>метод определения ударной прочности при свободном </a:t>
            </a:r>
            <a:r>
              <a:rPr lang="ru-RU" sz="1000" dirty="0" smtClean="0"/>
              <a:t>падении, </a:t>
            </a:r>
            <a:br>
              <a:rPr lang="ru-RU" sz="1000" dirty="0" smtClean="0"/>
            </a:br>
            <a:r>
              <a:rPr lang="ru-RU" sz="1000" dirty="0" smtClean="0"/>
              <a:t>методика </a:t>
            </a:r>
            <a:r>
              <a:rPr lang="ru-RU" sz="1000" dirty="0"/>
              <a:t>ПолиЛаб.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dirty="0"/>
              <a:t>Изделия сбрасываются  с различной высоты</a:t>
            </a:r>
            <a:r>
              <a:rPr lang="ru-RU" sz="1000" dirty="0" smtClean="0"/>
              <a:t>,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/>
              <a:t>Определяется </a:t>
            </a:r>
            <a:r>
              <a:rPr lang="ru-RU" sz="1000" dirty="0"/>
              <a:t>расчетный показатель высоты, соответствующей разрушению 50% </a:t>
            </a:r>
            <a:r>
              <a:rPr lang="ru-RU" sz="1000" dirty="0" smtClean="0"/>
              <a:t>изделий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/>
              <a:t>Подбор </a:t>
            </a:r>
            <a:r>
              <a:rPr lang="ru-RU" sz="1000" dirty="0"/>
              <a:t>высоты проводят ступенчатым методом, повышая или понижая высоту испытания в зависимости от результатов испытания предыдущего образца. </a:t>
            </a:r>
            <a:endParaRPr lang="ru-RU" sz="1000" dirty="0" smtClean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/>
              <a:t>Для </a:t>
            </a:r>
            <a:r>
              <a:rPr lang="ru-RU" sz="1000" dirty="0" err="1"/>
              <a:t>блоксополимеров</a:t>
            </a:r>
            <a:r>
              <a:rPr lang="ru-RU" sz="1000" dirty="0"/>
              <a:t> испытания проводятся при -</a:t>
            </a:r>
            <a:r>
              <a:rPr lang="ru-RU" sz="1000" dirty="0" smtClean="0"/>
              <a:t>18</a:t>
            </a:r>
            <a:r>
              <a:rPr lang="ru-RU" sz="1000" baseline="30000" dirty="0" smtClean="0"/>
              <a:t>о</a:t>
            </a:r>
            <a:r>
              <a:rPr lang="ru-RU" sz="1000" dirty="0" smtClean="0"/>
              <a:t>С</a:t>
            </a:r>
            <a:r>
              <a:rPr lang="ru-RU" sz="1000" dirty="0"/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0C357E-9D2E-4B22-AF76-080EFBF7FB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43" t="19634" r="17414" b="16623"/>
          <a:stretch/>
        </p:blipFill>
        <p:spPr>
          <a:xfrm>
            <a:off x="7621200" y="0"/>
            <a:ext cx="1522800" cy="152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05879" y="1772666"/>
            <a:ext cx="15862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000" b="1"/>
            </a:lvl1pPr>
          </a:lstStyle>
          <a:p>
            <a:r>
              <a:rPr lang="ru-RU" dirty="0"/>
              <a:t>Ведро 1 литр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вес 33,5 гр.)</a:t>
            </a:r>
          </a:p>
          <a:p>
            <a:endParaRPr lang="ru-RU" dirty="0"/>
          </a:p>
          <a:p>
            <a:r>
              <a:rPr lang="ru-RU" dirty="0"/>
              <a:t>Соотношения пути течения к толщине стенки - 370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/>
          <a:srcRect l="33586" t="26313" r="35229" b="18248"/>
          <a:stretch/>
        </p:blipFill>
        <p:spPr>
          <a:xfrm>
            <a:off x="7621200" y="3028563"/>
            <a:ext cx="1522800" cy="1522800"/>
          </a:xfrm>
          <a:prstGeom prst="rect">
            <a:avLst/>
          </a:prstGeom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223901"/>
            <a:ext cx="8426451" cy="672627"/>
          </a:xfrm>
        </p:spPr>
        <p:txBody>
          <a:bodyPr/>
          <a:lstStyle/>
          <a:p>
            <a:r>
              <a:rPr lang="ru-RU" dirty="0" smtClean="0"/>
              <a:t>Изменяемые параметры литья под делением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47367" y="1531088"/>
            <a:ext cx="221157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Скорость впрыска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Температура расплава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088"/>
            <a:ext cx="6040128" cy="25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11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33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51" y="121744"/>
            <a:ext cx="8426451" cy="672627"/>
          </a:xfrm>
        </p:spPr>
        <p:txBody>
          <a:bodyPr vert="horz"/>
          <a:lstStyle/>
          <a:p>
            <a:r>
              <a:rPr lang="ru-RU" dirty="0"/>
              <a:t>Зависимость усилия сжатия в осевом направлении от скорости впрыска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517295"/>
              </p:ext>
            </p:extLst>
          </p:nvPr>
        </p:nvGraphicFramePr>
        <p:xfrm>
          <a:off x="3085500" y="1281415"/>
          <a:ext cx="5804344" cy="235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D51B406-FBF0-4312-94D4-CD8AA54AE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31646"/>
              </p:ext>
            </p:extLst>
          </p:nvPr>
        </p:nvGraphicFramePr>
        <p:xfrm>
          <a:off x="172362" y="1371857"/>
          <a:ext cx="2927528" cy="192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0675" y="760272"/>
            <a:ext cx="456761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На коротком промежутке времени, до 100 часов после изготовления, свойства готовых изделий зависят от скорости </a:t>
            </a:r>
            <a:r>
              <a:rPr lang="ru-RU" sz="1000" b="1" dirty="0" smtClean="0"/>
              <a:t>впрыска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04679" y="760272"/>
            <a:ext cx="292645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 smtClean="0"/>
              <a:t>На длительном периоде, от 30 суток, разница в значениях выравнивается </a:t>
            </a:r>
            <a:endParaRPr lang="ru-RU" sz="1000" b="1" dirty="0"/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5400000">
            <a:off x="6435343" y="-719443"/>
            <a:ext cx="180000" cy="4362600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5400000">
            <a:off x="4076075" y="1313533"/>
            <a:ext cx="180000" cy="296649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 bwMode="auto">
          <a:xfrm rot="5400000">
            <a:off x="1810880" y="460438"/>
            <a:ext cx="180000" cy="2002841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 bwMode="auto">
          <a:xfrm flipH="1" flipV="1">
            <a:off x="1836088" y="1112372"/>
            <a:ext cx="126605" cy="259485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 bwMode="auto">
          <a:xfrm flipH="1" flipV="1">
            <a:off x="4132416" y="1112372"/>
            <a:ext cx="126605" cy="259485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 bwMode="auto">
          <a:xfrm flipH="1" flipV="1">
            <a:off x="6462404" y="1112372"/>
            <a:ext cx="126605" cy="259485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5D4A48F-A292-48E1-AC4A-629D779F7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90790"/>
              </p:ext>
            </p:extLst>
          </p:nvPr>
        </p:nvGraphicFramePr>
        <p:xfrm>
          <a:off x="536398" y="3912620"/>
          <a:ext cx="4731805" cy="532825"/>
        </p:xfrm>
        <a:graphic>
          <a:graphicData uri="http://schemas.openxmlformats.org/drawingml/2006/table">
            <a:tbl>
              <a:tblPr firstRow="1" firstCol="1" bandRow="1"/>
              <a:tblGrid>
                <a:gridCol w="2909230">
                  <a:extLst>
                    <a:ext uri="{9D8B030D-6E8A-4147-A177-3AD203B41FA5}">
                      <a16:colId xmlns:a16="http://schemas.microsoft.com/office/drawing/2014/main" val="1880400311"/>
                    </a:ext>
                  </a:extLst>
                </a:gridCol>
                <a:gridCol w="526104">
                  <a:extLst>
                    <a:ext uri="{9D8B030D-6E8A-4147-A177-3AD203B41FA5}">
                      <a16:colId xmlns:a16="http://schemas.microsoft.com/office/drawing/2014/main" val="3605390683"/>
                    </a:ext>
                  </a:extLst>
                </a:gridCol>
                <a:gridCol w="651857">
                  <a:extLst>
                    <a:ext uri="{9D8B030D-6E8A-4147-A177-3AD203B41FA5}">
                      <a16:colId xmlns:a16="http://schemas.microsoft.com/office/drawing/2014/main" val="2169157280"/>
                    </a:ext>
                  </a:extLst>
                </a:gridCol>
                <a:gridCol w="644614">
                  <a:extLst>
                    <a:ext uri="{9D8B030D-6E8A-4147-A177-3AD203B41FA5}">
                      <a16:colId xmlns:a16="http://schemas.microsoft.com/office/drawing/2014/main" val="545498282"/>
                    </a:ext>
                  </a:extLst>
                </a:gridCol>
              </a:tblGrid>
              <a:tr h="18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82872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Скорость впрыска, мм/сек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9266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впрыска, сек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702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5EC49A82-9196-43CB-9C1C-9BBF9D27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67082"/>
              </p:ext>
            </p:extLst>
          </p:nvPr>
        </p:nvGraphicFramePr>
        <p:xfrm>
          <a:off x="5723929" y="3912620"/>
          <a:ext cx="3165916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252754">
                  <a:extLst>
                    <a:ext uri="{9D8B030D-6E8A-4147-A177-3AD203B41FA5}">
                      <a16:colId xmlns:a16="http://schemas.microsoft.com/office/drawing/2014/main" val="834261143"/>
                    </a:ext>
                  </a:extLst>
                </a:gridCol>
                <a:gridCol w="637970">
                  <a:extLst>
                    <a:ext uri="{9D8B030D-6E8A-4147-A177-3AD203B41FA5}">
                      <a16:colId xmlns:a16="http://schemas.microsoft.com/office/drawing/2014/main" val="2290307105"/>
                    </a:ext>
                  </a:extLst>
                </a:gridCol>
                <a:gridCol w="637970">
                  <a:extLst>
                    <a:ext uri="{9D8B030D-6E8A-4147-A177-3AD203B41FA5}">
                      <a16:colId xmlns:a16="http://schemas.microsoft.com/office/drawing/2014/main" val="2124921588"/>
                    </a:ext>
                  </a:extLst>
                </a:gridCol>
                <a:gridCol w="637222">
                  <a:extLst>
                    <a:ext uri="{9D8B030D-6E8A-4147-A177-3AD203B41FA5}">
                      <a16:colId xmlns:a16="http://schemas.microsoft.com/office/drawing/2014/main" val="36219679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41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 материала,</a:t>
                      </a:r>
                      <a:r>
                        <a:rPr lang="ru-RU" sz="10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4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ПТР, г/10мин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34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Вес, грамм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2891"/>
                  </a:ext>
                </a:extLst>
              </a:tr>
            </a:tbl>
          </a:graphicData>
        </a:graphic>
      </p:graphicFrame>
      <p:sp>
        <p:nvSpPr>
          <p:cNvPr id="21" name="TextBox 1"/>
          <p:cNvSpPr txBox="1"/>
          <p:nvPr/>
        </p:nvSpPr>
        <p:spPr>
          <a:xfrm rot="16200000">
            <a:off x="-2231136" y="2255089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  <p:sp>
        <p:nvSpPr>
          <p:cNvPr id="23" name="TextBox 1"/>
          <p:cNvSpPr txBox="1"/>
          <p:nvPr/>
        </p:nvSpPr>
        <p:spPr>
          <a:xfrm rot="16200000">
            <a:off x="809310" y="2255089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</p:spTree>
    <p:extLst>
      <p:ext uri="{BB962C8B-B14F-4D97-AF65-F5344CB8AC3E}">
        <p14:creationId xmlns:p14="http://schemas.microsoft.com/office/powerpoint/2010/main" val="34880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475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Зависимость прочности к удару при свободном падении от скорости </a:t>
            </a:r>
            <a:r>
              <a:rPr lang="ru-RU" dirty="0" smtClean="0"/>
              <a:t>впрыска.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469088"/>
              </p:ext>
            </p:extLst>
          </p:nvPr>
        </p:nvGraphicFramePr>
        <p:xfrm>
          <a:off x="3282021" y="1629701"/>
          <a:ext cx="5914838" cy="217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F8F07E2-6D85-44C3-BF66-5575787BA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24663"/>
              </p:ext>
            </p:extLst>
          </p:nvPr>
        </p:nvGraphicFramePr>
        <p:xfrm>
          <a:off x="265841" y="1645874"/>
          <a:ext cx="3133582" cy="189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841" y="1005846"/>
            <a:ext cx="456761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Наименьшая скорость впрыска  позволяет достичь максимальную прочность к удару при свободном падении</a:t>
            </a: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 rot="883379" flipV="1">
            <a:off x="2964990" y="1268657"/>
            <a:ext cx="262935" cy="1283078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 rot="17704917" flipH="1" flipV="1">
            <a:off x="5452150" y="732786"/>
            <a:ext cx="162272" cy="1939928"/>
          </a:xfrm>
          <a:prstGeom prst="triangle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 bwMode="auto">
          <a:xfrm rot="20966293" flipH="1" flipV="1">
            <a:off x="3644367" y="1384157"/>
            <a:ext cx="112004" cy="2284138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 bwMode="auto">
          <a:xfrm rot="5400000">
            <a:off x="6400509" y="-353949"/>
            <a:ext cx="180000" cy="4362600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 bwMode="auto">
          <a:xfrm rot="5400000">
            <a:off x="4070884" y="1679027"/>
            <a:ext cx="180000" cy="296649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Левая фигурная скобка 17"/>
          <p:cNvSpPr/>
          <p:nvPr/>
        </p:nvSpPr>
        <p:spPr bwMode="auto">
          <a:xfrm rot="5400000">
            <a:off x="1776046" y="825932"/>
            <a:ext cx="180000" cy="2002841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5D4A48F-A292-48E1-AC4A-629D779F7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73458"/>
              </p:ext>
            </p:extLst>
          </p:nvPr>
        </p:nvGraphicFramePr>
        <p:xfrm>
          <a:off x="522429" y="4042560"/>
          <a:ext cx="4731805" cy="519438"/>
        </p:xfrm>
        <a:graphic>
          <a:graphicData uri="http://schemas.openxmlformats.org/drawingml/2006/table">
            <a:tbl>
              <a:tblPr firstRow="1" firstCol="1" bandRow="1"/>
              <a:tblGrid>
                <a:gridCol w="2909230">
                  <a:extLst>
                    <a:ext uri="{9D8B030D-6E8A-4147-A177-3AD203B41FA5}">
                      <a16:colId xmlns:a16="http://schemas.microsoft.com/office/drawing/2014/main" val="1880400311"/>
                    </a:ext>
                  </a:extLst>
                </a:gridCol>
                <a:gridCol w="526104">
                  <a:extLst>
                    <a:ext uri="{9D8B030D-6E8A-4147-A177-3AD203B41FA5}">
                      <a16:colId xmlns:a16="http://schemas.microsoft.com/office/drawing/2014/main" val="3605390683"/>
                    </a:ext>
                  </a:extLst>
                </a:gridCol>
                <a:gridCol w="651857">
                  <a:extLst>
                    <a:ext uri="{9D8B030D-6E8A-4147-A177-3AD203B41FA5}">
                      <a16:colId xmlns:a16="http://schemas.microsoft.com/office/drawing/2014/main" val="2169157280"/>
                    </a:ext>
                  </a:extLst>
                </a:gridCol>
                <a:gridCol w="644614">
                  <a:extLst>
                    <a:ext uri="{9D8B030D-6E8A-4147-A177-3AD203B41FA5}">
                      <a16:colId xmlns:a16="http://schemas.microsoft.com/office/drawing/2014/main" val="545498282"/>
                    </a:ext>
                  </a:extLst>
                </a:gridCol>
              </a:tblGrid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82872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Скорость впрыска, мм/сек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9266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впрыска, сек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702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5EC49A82-9196-43CB-9C1C-9BBF9D27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77852"/>
              </p:ext>
            </p:extLst>
          </p:nvPr>
        </p:nvGraphicFramePr>
        <p:xfrm>
          <a:off x="5527342" y="4042560"/>
          <a:ext cx="3356600" cy="702596"/>
        </p:xfrm>
        <a:graphic>
          <a:graphicData uri="http://schemas.openxmlformats.org/drawingml/2006/table">
            <a:tbl>
              <a:tblPr firstRow="1" firstCol="1" bandRow="1"/>
              <a:tblGrid>
                <a:gridCol w="1328208">
                  <a:extLst>
                    <a:ext uri="{9D8B030D-6E8A-4147-A177-3AD203B41FA5}">
                      <a16:colId xmlns:a16="http://schemas.microsoft.com/office/drawing/2014/main" val="834261143"/>
                    </a:ext>
                  </a:extLst>
                </a:gridCol>
                <a:gridCol w="676395">
                  <a:extLst>
                    <a:ext uri="{9D8B030D-6E8A-4147-A177-3AD203B41FA5}">
                      <a16:colId xmlns:a16="http://schemas.microsoft.com/office/drawing/2014/main" val="2290307105"/>
                    </a:ext>
                  </a:extLst>
                </a:gridCol>
                <a:gridCol w="676395">
                  <a:extLst>
                    <a:ext uri="{9D8B030D-6E8A-4147-A177-3AD203B41FA5}">
                      <a16:colId xmlns:a16="http://schemas.microsoft.com/office/drawing/2014/main" val="2124921588"/>
                    </a:ext>
                  </a:extLst>
                </a:gridCol>
                <a:gridCol w="675602">
                  <a:extLst>
                    <a:ext uri="{9D8B030D-6E8A-4147-A177-3AD203B41FA5}">
                      <a16:colId xmlns:a16="http://schemas.microsoft.com/office/drawing/2014/main" val="3621967964"/>
                    </a:ext>
                  </a:extLst>
                </a:gridCol>
              </a:tblGrid>
              <a:tr h="124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41808"/>
                  </a:ext>
                </a:extLst>
              </a:tr>
              <a:tr h="213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 материала,</a:t>
                      </a:r>
                      <a:r>
                        <a:rPr lang="ru-RU" sz="10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27972"/>
                  </a:ext>
                </a:extLst>
              </a:tr>
              <a:tr h="124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ПТР, г/10мин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34377"/>
                  </a:ext>
                </a:extLst>
              </a:tr>
              <a:tr h="124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Вес, грамм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2891"/>
                  </a:ext>
                </a:extLst>
              </a:tr>
            </a:tbl>
          </a:graphicData>
        </a:graphic>
      </p:graphicFrame>
      <p:sp>
        <p:nvSpPr>
          <p:cNvPr id="21" name="TextBox 1"/>
          <p:cNvSpPr txBox="1"/>
          <p:nvPr/>
        </p:nvSpPr>
        <p:spPr>
          <a:xfrm rot="16200000">
            <a:off x="-2292848" y="2515706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22" name="TextBox 1"/>
          <p:cNvSpPr txBox="1"/>
          <p:nvPr/>
        </p:nvSpPr>
        <p:spPr>
          <a:xfrm rot="16200000">
            <a:off x="824384" y="2598825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</p:spTree>
    <p:extLst>
      <p:ext uri="{BB962C8B-B14F-4D97-AF65-F5344CB8AC3E}">
        <p14:creationId xmlns:p14="http://schemas.microsoft.com/office/powerpoint/2010/main" val="36384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563979"/>
              </p:ext>
            </p:extLst>
          </p:nvPr>
        </p:nvGraphicFramePr>
        <p:xfrm>
          <a:off x="63090" y="1520096"/>
          <a:ext cx="4136124" cy="181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466526"/>
              </p:ext>
            </p:extLst>
          </p:nvPr>
        </p:nvGraphicFramePr>
        <p:xfrm>
          <a:off x="92718" y="3206881"/>
          <a:ext cx="4136124" cy="170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781303"/>
              </p:ext>
            </p:extLst>
          </p:nvPr>
        </p:nvGraphicFramePr>
        <p:xfrm>
          <a:off x="4348716" y="76841"/>
          <a:ext cx="5091565" cy="16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606961"/>
              </p:ext>
            </p:extLst>
          </p:nvPr>
        </p:nvGraphicFramePr>
        <p:xfrm>
          <a:off x="-2597" y="26548"/>
          <a:ext cx="3999505" cy="190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39468"/>
              </p:ext>
            </p:extLst>
          </p:nvPr>
        </p:nvGraphicFramePr>
        <p:xfrm>
          <a:off x="4207686" y="1682921"/>
          <a:ext cx="5173339" cy="164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9980"/>
              </p:ext>
            </p:extLst>
          </p:nvPr>
        </p:nvGraphicFramePr>
        <p:xfrm>
          <a:off x="4263759" y="3244559"/>
          <a:ext cx="5173339" cy="16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38252" y="1407274"/>
            <a:ext cx="1412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180 мм</a:t>
            </a:r>
            <a:r>
              <a:rPr lang="en-US" sz="1200" b="1" dirty="0" smtClean="0">
                <a:solidFill>
                  <a:schemeClr val="tx2"/>
                </a:solidFill>
              </a:rPr>
              <a:t>/</a:t>
            </a:r>
            <a:r>
              <a:rPr lang="ru-RU" sz="1200" b="1" dirty="0" smtClean="0">
                <a:solidFill>
                  <a:schemeClr val="tx2"/>
                </a:solidFill>
              </a:rPr>
              <a:t>сек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3388" y="3022215"/>
            <a:ext cx="1412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220 мм</a:t>
            </a:r>
            <a:r>
              <a:rPr lang="en-US" sz="1200" b="1" dirty="0" smtClean="0">
                <a:solidFill>
                  <a:schemeClr val="tx2"/>
                </a:solidFill>
              </a:rPr>
              <a:t>/</a:t>
            </a:r>
            <a:r>
              <a:rPr lang="ru-RU" sz="1200" b="1" dirty="0" smtClean="0">
                <a:solidFill>
                  <a:schemeClr val="tx2"/>
                </a:solidFill>
              </a:rPr>
              <a:t>сек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4730" y="4659749"/>
            <a:ext cx="1412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260 мм</a:t>
            </a:r>
            <a:r>
              <a:rPr lang="en-US" sz="1200" b="1" dirty="0" smtClean="0">
                <a:solidFill>
                  <a:schemeClr val="tx2"/>
                </a:solidFill>
              </a:rPr>
              <a:t>/</a:t>
            </a:r>
            <a:r>
              <a:rPr lang="ru-RU" sz="1200" b="1" dirty="0" smtClean="0">
                <a:solidFill>
                  <a:schemeClr val="tx2"/>
                </a:solidFill>
              </a:rPr>
              <a:t>сек</a:t>
            </a:r>
          </a:p>
        </p:txBody>
      </p:sp>
      <p:sp>
        <p:nvSpPr>
          <p:cNvPr id="28" name="TextBox 1"/>
          <p:cNvSpPr txBox="1"/>
          <p:nvPr/>
        </p:nvSpPr>
        <p:spPr>
          <a:xfrm rot="16200000">
            <a:off x="1390304" y="2303067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22" name="TextBox 1"/>
          <p:cNvSpPr txBox="1"/>
          <p:nvPr/>
        </p:nvSpPr>
        <p:spPr>
          <a:xfrm rot="16200000">
            <a:off x="6237534" y="2159623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23" name="TextBox 1"/>
          <p:cNvSpPr txBox="1"/>
          <p:nvPr/>
        </p:nvSpPr>
        <p:spPr>
          <a:xfrm rot="16200000">
            <a:off x="-2394061" y="2248265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  <p:sp>
        <p:nvSpPr>
          <p:cNvPr id="24" name="TextBox 1"/>
          <p:cNvSpPr txBox="1"/>
          <p:nvPr/>
        </p:nvSpPr>
        <p:spPr>
          <a:xfrm rot="16200000">
            <a:off x="2093227" y="2248265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</p:spTree>
    <p:extLst>
      <p:ext uri="{BB962C8B-B14F-4D97-AF65-F5344CB8AC3E}">
        <p14:creationId xmlns:p14="http://schemas.microsoft.com/office/powerpoint/2010/main" val="37491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22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9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Зависимость усилия сжатия в осевом направлении от температуры расплава </a:t>
            </a:r>
            <a:r>
              <a:rPr lang="ru-RU" dirty="0" smtClean="0"/>
              <a:t>материала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0279" y="1023492"/>
            <a:ext cx="4772666" cy="5539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Свойства готовых изделий зависят от температуры переработки, как на </a:t>
            </a:r>
            <a:r>
              <a:rPr lang="ru-RU" sz="1000" b="1" dirty="0" smtClean="0"/>
              <a:t>коротких </a:t>
            </a:r>
            <a:r>
              <a:rPr lang="ru-RU" sz="1000" b="1" dirty="0"/>
              <a:t>промежутках времени после изготовления, так и на длительных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285" y="1033022"/>
            <a:ext cx="3308314" cy="5539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Максимальное значение достигается через </a:t>
            </a:r>
            <a:r>
              <a:rPr lang="ru-RU" sz="1000" b="1" dirty="0" smtClean="0"/>
              <a:t>48 часов </a:t>
            </a:r>
            <a:r>
              <a:rPr lang="ru-RU" sz="1000" b="1" dirty="0"/>
              <a:t>после изготовление и соответствуют режиму с оптимальной температурой 240</a:t>
            </a:r>
            <a:r>
              <a:rPr lang="ru-RU" sz="1000" b="1" baseline="30000" dirty="0"/>
              <a:t>0</a:t>
            </a:r>
            <a:r>
              <a:rPr lang="ru-RU" sz="1000" b="1" dirty="0"/>
              <a:t>С.</a:t>
            </a: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5400000">
            <a:off x="6400509" y="-353949"/>
            <a:ext cx="180000" cy="4362600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5400000">
            <a:off x="4070884" y="1679027"/>
            <a:ext cx="180000" cy="296649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 bwMode="auto">
          <a:xfrm rot="5400000">
            <a:off x="1789274" y="630050"/>
            <a:ext cx="179998" cy="2394604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 bwMode="auto">
          <a:xfrm rot="2668803" flipH="1" flipV="1">
            <a:off x="2524859" y="1458183"/>
            <a:ext cx="105495" cy="781307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 bwMode="auto">
          <a:xfrm rot="18535781" flipH="1" flipV="1">
            <a:off x="3728122" y="1295948"/>
            <a:ext cx="122285" cy="958557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 bwMode="auto">
          <a:xfrm flipH="1" flipV="1">
            <a:off x="4099740" y="1551253"/>
            <a:ext cx="119199" cy="174816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 bwMode="auto">
          <a:xfrm flipH="1" flipV="1">
            <a:off x="6430909" y="1551253"/>
            <a:ext cx="119199" cy="174816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5D4A48F-A292-48E1-AC4A-629D779F7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73358"/>
              </p:ext>
            </p:extLst>
          </p:nvPr>
        </p:nvGraphicFramePr>
        <p:xfrm>
          <a:off x="358774" y="3903683"/>
          <a:ext cx="4079947" cy="692584"/>
        </p:xfrm>
        <a:graphic>
          <a:graphicData uri="http://schemas.openxmlformats.org/drawingml/2006/table">
            <a:tbl>
              <a:tblPr firstRow="1" firstCol="1" bandRow="1"/>
              <a:tblGrid>
                <a:gridCol w="2576937">
                  <a:extLst>
                    <a:ext uri="{9D8B030D-6E8A-4147-A177-3AD203B41FA5}">
                      <a16:colId xmlns:a16="http://schemas.microsoft.com/office/drawing/2014/main" val="1880400311"/>
                    </a:ext>
                  </a:extLst>
                </a:gridCol>
                <a:gridCol w="466012">
                  <a:extLst>
                    <a:ext uri="{9D8B030D-6E8A-4147-A177-3AD203B41FA5}">
                      <a16:colId xmlns:a16="http://schemas.microsoft.com/office/drawing/2014/main" val="2805152283"/>
                    </a:ext>
                  </a:extLst>
                </a:gridCol>
                <a:gridCol w="466012">
                  <a:extLst>
                    <a:ext uri="{9D8B030D-6E8A-4147-A177-3AD203B41FA5}">
                      <a16:colId xmlns:a16="http://schemas.microsoft.com/office/drawing/2014/main" val="3605390683"/>
                    </a:ext>
                  </a:extLst>
                </a:gridCol>
                <a:gridCol w="570986">
                  <a:extLst>
                    <a:ext uri="{9D8B030D-6E8A-4147-A177-3AD203B41FA5}">
                      <a16:colId xmlns:a16="http://schemas.microsoft.com/office/drawing/2014/main" val="545498282"/>
                    </a:ext>
                  </a:extLst>
                </a:gridCol>
              </a:tblGrid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82872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расплава,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98049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Давление впрыска, бар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24097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впрыска, сек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702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5EC49A82-9196-43CB-9C1C-9BBF9D27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35541"/>
              </p:ext>
            </p:extLst>
          </p:nvPr>
        </p:nvGraphicFramePr>
        <p:xfrm>
          <a:off x="5620755" y="3887291"/>
          <a:ext cx="2970510" cy="708976"/>
        </p:xfrm>
        <a:graphic>
          <a:graphicData uri="http://schemas.openxmlformats.org/drawingml/2006/table">
            <a:tbl>
              <a:tblPr firstRow="1" firstCol="1" bandRow="1"/>
              <a:tblGrid>
                <a:gridCol w="1175432">
                  <a:extLst>
                    <a:ext uri="{9D8B030D-6E8A-4147-A177-3AD203B41FA5}">
                      <a16:colId xmlns:a16="http://schemas.microsoft.com/office/drawing/2014/main" val="834261143"/>
                    </a:ext>
                  </a:extLst>
                </a:gridCol>
                <a:gridCol w="598593">
                  <a:extLst>
                    <a:ext uri="{9D8B030D-6E8A-4147-A177-3AD203B41FA5}">
                      <a16:colId xmlns:a16="http://schemas.microsoft.com/office/drawing/2014/main" val="3865838415"/>
                    </a:ext>
                  </a:extLst>
                </a:gridCol>
                <a:gridCol w="598593">
                  <a:extLst>
                    <a:ext uri="{9D8B030D-6E8A-4147-A177-3AD203B41FA5}">
                      <a16:colId xmlns:a16="http://schemas.microsoft.com/office/drawing/2014/main" val="2290307105"/>
                    </a:ext>
                  </a:extLst>
                </a:gridCol>
                <a:gridCol w="597892">
                  <a:extLst>
                    <a:ext uri="{9D8B030D-6E8A-4147-A177-3AD203B41FA5}">
                      <a16:colId xmlns:a16="http://schemas.microsoft.com/office/drawing/2014/main" val="3621967964"/>
                    </a:ext>
                  </a:extLst>
                </a:gridCol>
              </a:tblGrid>
              <a:tr h="259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41808"/>
                  </a:ext>
                </a:extLst>
              </a:tr>
              <a:tr h="224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ПТР, г/10мин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34377"/>
                  </a:ext>
                </a:extLst>
              </a:tr>
              <a:tr h="224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Вес, грамм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2891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874630"/>
              </p:ext>
            </p:extLst>
          </p:nvPr>
        </p:nvGraphicFramePr>
        <p:xfrm>
          <a:off x="3259541" y="1768007"/>
          <a:ext cx="5525684" cy="192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468419"/>
              </p:ext>
            </p:extLst>
          </p:nvPr>
        </p:nvGraphicFramePr>
        <p:xfrm>
          <a:off x="46245" y="1810146"/>
          <a:ext cx="3236419" cy="186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719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8186"/>
          <a:stretch/>
        </p:blipFill>
        <p:spPr>
          <a:xfrm>
            <a:off x="0" y="0"/>
            <a:ext cx="9144000" cy="47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40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345020"/>
              </p:ext>
            </p:extLst>
          </p:nvPr>
        </p:nvGraphicFramePr>
        <p:xfrm>
          <a:off x="3595192" y="1871257"/>
          <a:ext cx="5422619" cy="211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10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3" name="Слайд think-cell" r:id="rId6" imgW="530" imgH="531" progId="TCLayout.ActiveDocument.1">
                  <p:embed/>
                </p:oleObj>
              </mc:Choice>
              <mc:Fallback>
                <p:oleObj name="Слайд think-cell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Зависимость прочности к удару при свободном падении от температуры расплава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909" y="1005846"/>
            <a:ext cx="4109316" cy="5539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При минимальной температуре переработки достигаются мах значения стойкости к удару в течение длительного времени после изготовления.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1005846"/>
            <a:ext cx="3308314" cy="5539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Максимальная прочность к удару достигается через </a:t>
            </a:r>
            <a:r>
              <a:rPr lang="ru-RU" sz="1000" b="1" dirty="0" smtClean="0"/>
              <a:t>72  </a:t>
            </a:r>
            <a:r>
              <a:rPr lang="ru-RU" sz="1000" b="1" dirty="0"/>
              <a:t>или 96 часов после изготовления </a:t>
            </a:r>
            <a:r>
              <a:rPr lang="ru-RU" sz="1000" b="1" dirty="0" smtClean="0"/>
              <a:t>изделий, затем </a:t>
            </a:r>
            <a:r>
              <a:rPr lang="ru-RU" sz="1000" b="1" dirty="0"/>
              <a:t>показатели снижаются. </a:t>
            </a:r>
          </a:p>
        </p:txBody>
      </p:sp>
      <p:sp>
        <p:nvSpPr>
          <p:cNvPr id="16" name="Равнобедренный треугольник 15"/>
          <p:cNvSpPr/>
          <p:nvPr/>
        </p:nvSpPr>
        <p:spPr bwMode="auto">
          <a:xfrm flipV="1">
            <a:off x="5135777" y="1559388"/>
            <a:ext cx="106990" cy="1012362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 bwMode="auto">
          <a:xfrm flipV="1">
            <a:off x="2779327" y="1527175"/>
            <a:ext cx="148730" cy="913712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 bwMode="auto">
          <a:xfrm rot="18088021" flipV="1">
            <a:off x="3444097" y="1183203"/>
            <a:ext cx="139688" cy="1616833"/>
          </a:xfrm>
          <a:prstGeom prst="triangl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 bwMode="auto">
          <a:xfrm rot="5400000">
            <a:off x="1776046" y="825932"/>
            <a:ext cx="180000" cy="2002841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5400000">
            <a:off x="4070884" y="1679027"/>
            <a:ext cx="180000" cy="296649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5400000">
            <a:off x="6400509" y="-353949"/>
            <a:ext cx="180000" cy="4362600"/>
          </a:xfrm>
          <a:prstGeom prst="leftBrace">
            <a:avLst>
              <a:gd name="adj1" fmla="val 392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709964"/>
              </p:ext>
            </p:extLst>
          </p:nvPr>
        </p:nvGraphicFramePr>
        <p:xfrm>
          <a:off x="349557" y="1939913"/>
          <a:ext cx="2905685" cy="17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5EC49A82-9196-43CB-9C1C-9BBF9D27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30541"/>
              </p:ext>
            </p:extLst>
          </p:nvPr>
        </p:nvGraphicFramePr>
        <p:xfrm>
          <a:off x="5442775" y="4129075"/>
          <a:ext cx="3229034" cy="582635"/>
        </p:xfrm>
        <a:graphic>
          <a:graphicData uri="http://schemas.openxmlformats.org/drawingml/2006/table">
            <a:tbl>
              <a:tblPr firstRow="1" firstCol="1" bandRow="1"/>
              <a:tblGrid>
                <a:gridCol w="1277730">
                  <a:extLst>
                    <a:ext uri="{9D8B030D-6E8A-4147-A177-3AD203B41FA5}">
                      <a16:colId xmlns:a16="http://schemas.microsoft.com/office/drawing/2014/main" val="834261143"/>
                    </a:ext>
                  </a:extLst>
                </a:gridCol>
                <a:gridCol w="650689">
                  <a:extLst>
                    <a:ext uri="{9D8B030D-6E8A-4147-A177-3AD203B41FA5}">
                      <a16:colId xmlns:a16="http://schemas.microsoft.com/office/drawing/2014/main" val="3865838415"/>
                    </a:ext>
                  </a:extLst>
                </a:gridCol>
                <a:gridCol w="650689">
                  <a:extLst>
                    <a:ext uri="{9D8B030D-6E8A-4147-A177-3AD203B41FA5}">
                      <a16:colId xmlns:a16="http://schemas.microsoft.com/office/drawing/2014/main" val="2290307105"/>
                    </a:ext>
                  </a:extLst>
                </a:gridCol>
                <a:gridCol w="649926">
                  <a:extLst>
                    <a:ext uri="{9D8B030D-6E8A-4147-A177-3AD203B41FA5}">
                      <a16:colId xmlns:a16="http://schemas.microsoft.com/office/drawing/2014/main" val="3621967964"/>
                    </a:ext>
                  </a:extLst>
                </a:gridCol>
              </a:tblGrid>
              <a:tr h="16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41808"/>
                  </a:ext>
                </a:extLst>
              </a:tr>
              <a:tr h="250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ПТР, г/10мин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34377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Вес, грамм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2891"/>
                  </a:ext>
                </a:extLst>
              </a:tr>
            </a:tbl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15D4A48F-A292-48E1-AC4A-629D779F7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16546"/>
              </p:ext>
            </p:extLst>
          </p:nvPr>
        </p:nvGraphicFramePr>
        <p:xfrm>
          <a:off x="492052" y="4123558"/>
          <a:ext cx="4079947" cy="710381"/>
        </p:xfrm>
        <a:graphic>
          <a:graphicData uri="http://schemas.openxmlformats.org/drawingml/2006/table">
            <a:tbl>
              <a:tblPr firstRow="1" firstCol="1" bandRow="1"/>
              <a:tblGrid>
                <a:gridCol w="2576937">
                  <a:extLst>
                    <a:ext uri="{9D8B030D-6E8A-4147-A177-3AD203B41FA5}">
                      <a16:colId xmlns:a16="http://schemas.microsoft.com/office/drawing/2014/main" val="1880400311"/>
                    </a:ext>
                  </a:extLst>
                </a:gridCol>
                <a:gridCol w="466012">
                  <a:extLst>
                    <a:ext uri="{9D8B030D-6E8A-4147-A177-3AD203B41FA5}">
                      <a16:colId xmlns:a16="http://schemas.microsoft.com/office/drawing/2014/main" val="2805152283"/>
                    </a:ext>
                  </a:extLst>
                </a:gridCol>
                <a:gridCol w="466012">
                  <a:extLst>
                    <a:ext uri="{9D8B030D-6E8A-4147-A177-3AD203B41FA5}">
                      <a16:colId xmlns:a16="http://schemas.microsoft.com/office/drawing/2014/main" val="3605390683"/>
                    </a:ext>
                  </a:extLst>
                </a:gridCol>
                <a:gridCol w="570986">
                  <a:extLst>
                    <a:ext uri="{9D8B030D-6E8A-4147-A177-3AD203B41FA5}">
                      <a16:colId xmlns:a16="http://schemas.microsoft.com/office/drawing/2014/main" val="545498282"/>
                    </a:ext>
                  </a:extLst>
                </a:gridCol>
              </a:tblGrid>
              <a:tr h="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82872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расплава,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98049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Давление впрыска, бар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24097"/>
                  </a:ext>
                </a:extLst>
              </a:tr>
              <a:tr h="1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впрыска, сек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702"/>
                  </a:ext>
                </a:extLst>
              </a:tr>
            </a:tbl>
          </a:graphicData>
        </a:graphic>
      </p:graphicFrame>
      <p:sp>
        <p:nvSpPr>
          <p:cNvPr id="17" name="TextBox 1"/>
          <p:cNvSpPr txBox="1"/>
          <p:nvPr/>
        </p:nvSpPr>
        <p:spPr>
          <a:xfrm rot="16200000">
            <a:off x="-2430732" y="2598825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19" name="TextBox 1"/>
          <p:cNvSpPr txBox="1"/>
          <p:nvPr/>
        </p:nvSpPr>
        <p:spPr>
          <a:xfrm rot="16200000">
            <a:off x="831281" y="2598825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</p:spTree>
    <p:extLst>
      <p:ext uri="{BB962C8B-B14F-4D97-AF65-F5344CB8AC3E}">
        <p14:creationId xmlns:p14="http://schemas.microsoft.com/office/powerpoint/2010/main" val="25937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759880"/>
              </p:ext>
            </p:extLst>
          </p:nvPr>
        </p:nvGraphicFramePr>
        <p:xfrm>
          <a:off x="3900791" y="1"/>
          <a:ext cx="5243209" cy="173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391324"/>
              </p:ext>
            </p:extLst>
          </p:nvPr>
        </p:nvGraphicFramePr>
        <p:xfrm>
          <a:off x="-1" y="0"/>
          <a:ext cx="3900791" cy="176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914980"/>
              </p:ext>
            </p:extLst>
          </p:nvPr>
        </p:nvGraphicFramePr>
        <p:xfrm>
          <a:off x="3900790" y="3315989"/>
          <a:ext cx="5243209" cy="173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87615"/>
              </p:ext>
            </p:extLst>
          </p:nvPr>
        </p:nvGraphicFramePr>
        <p:xfrm>
          <a:off x="-2" y="3315988"/>
          <a:ext cx="3900791" cy="176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84532" y="1409002"/>
            <a:ext cx="1412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220 градусов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0393" y="3158081"/>
            <a:ext cx="1412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240 градусов 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70719"/>
              </p:ext>
            </p:extLst>
          </p:nvPr>
        </p:nvGraphicFramePr>
        <p:xfrm>
          <a:off x="4203163" y="1693871"/>
          <a:ext cx="4588575" cy="177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2959"/>
              </p:ext>
            </p:extLst>
          </p:nvPr>
        </p:nvGraphicFramePr>
        <p:xfrm>
          <a:off x="0" y="1580289"/>
          <a:ext cx="3766307" cy="168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"/>
          <p:cNvSpPr txBox="1"/>
          <p:nvPr/>
        </p:nvSpPr>
        <p:spPr>
          <a:xfrm rot="16200000">
            <a:off x="1167482" y="2195315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16" name="TextBox 1"/>
          <p:cNvSpPr txBox="1"/>
          <p:nvPr/>
        </p:nvSpPr>
        <p:spPr>
          <a:xfrm rot="16200000">
            <a:off x="6221830" y="2303067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18" name="TextBox 1"/>
          <p:cNvSpPr txBox="1"/>
          <p:nvPr/>
        </p:nvSpPr>
        <p:spPr>
          <a:xfrm rot="16200000">
            <a:off x="-2389825" y="2255089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  <p:sp>
        <p:nvSpPr>
          <p:cNvPr id="22" name="TextBox 1"/>
          <p:cNvSpPr txBox="1"/>
          <p:nvPr/>
        </p:nvSpPr>
        <p:spPr>
          <a:xfrm rot="16200000">
            <a:off x="1624546" y="2201720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</p:spTree>
    <p:extLst>
      <p:ext uri="{BB962C8B-B14F-4D97-AF65-F5344CB8AC3E}">
        <p14:creationId xmlns:p14="http://schemas.microsoft.com/office/powerpoint/2010/main" val="24897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26056"/>
              </p:ext>
            </p:extLst>
          </p:nvPr>
        </p:nvGraphicFramePr>
        <p:xfrm>
          <a:off x="522429" y="516417"/>
          <a:ext cx="8129910" cy="361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51">
                  <a:extLst>
                    <a:ext uri="{9D8B030D-6E8A-4147-A177-3AD203B41FA5}">
                      <a16:colId xmlns:a16="http://schemas.microsoft.com/office/drawing/2014/main" val="1514204314"/>
                    </a:ext>
                  </a:extLst>
                </a:gridCol>
                <a:gridCol w="564090">
                  <a:extLst>
                    <a:ext uri="{9D8B030D-6E8A-4147-A177-3AD203B41FA5}">
                      <a16:colId xmlns:a16="http://schemas.microsoft.com/office/drawing/2014/main" val="567236313"/>
                    </a:ext>
                  </a:extLst>
                </a:gridCol>
                <a:gridCol w="1050499">
                  <a:extLst>
                    <a:ext uri="{9D8B030D-6E8A-4147-A177-3AD203B41FA5}">
                      <a16:colId xmlns:a16="http://schemas.microsoft.com/office/drawing/2014/main" val="2055820654"/>
                    </a:ext>
                  </a:extLst>
                </a:gridCol>
                <a:gridCol w="1000258">
                  <a:extLst>
                    <a:ext uri="{9D8B030D-6E8A-4147-A177-3AD203B41FA5}">
                      <a16:colId xmlns:a16="http://schemas.microsoft.com/office/drawing/2014/main" val="4106959575"/>
                    </a:ext>
                  </a:extLst>
                </a:gridCol>
                <a:gridCol w="953001">
                  <a:extLst>
                    <a:ext uri="{9D8B030D-6E8A-4147-A177-3AD203B41FA5}">
                      <a16:colId xmlns:a16="http://schemas.microsoft.com/office/drawing/2014/main" val="2855268841"/>
                    </a:ext>
                  </a:extLst>
                </a:gridCol>
                <a:gridCol w="1023885">
                  <a:extLst>
                    <a:ext uri="{9D8B030D-6E8A-4147-A177-3AD203B41FA5}">
                      <a16:colId xmlns:a16="http://schemas.microsoft.com/office/drawing/2014/main" val="1434053871"/>
                    </a:ext>
                  </a:extLst>
                </a:gridCol>
                <a:gridCol w="1023885">
                  <a:extLst>
                    <a:ext uri="{9D8B030D-6E8A-4147-A177-3AD203B41FA5}">
                      <a16:colId xmlns:a16="http://schemas.microsoft.com/office/drawing/2014/main" val="592182155"/>
                    </a:ext>
                  </a:extLst>
                </a:gridCol>
                <a:gridCol w="874241">
                  <a:extLst>
                    <a:ext uri="{9D8B030D-6E8A-4147-A177-3AD203B41FA5}">
                      <a16:colId xmlns:a16="http://schemas.microsoft.com/office/drawing/2014/main" val="1089899563"/>
                    </a:ext>
                  </a:extLst>
                </a:gridCol>
              </a:tblGrid>
              <a:tr h="258270">
                <a:tc rowSpan="3" gridSpan="2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Изменяемый параметр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44750"/>
                  </a:ext>
                </a:extLst>
              </a:tr>
              <a:tr h="256159">
                <a:tc gridSpan="2"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Скорость впрыска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Температура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663019"/>
                  </a:ext>
                </a:extLst>
              </a:tr>
              <a:tr h="557463">
                <a:tc gridSpan="2"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Режим 1</a:t>
                      </a:r>
                    </a:p>
                    <a:p>
                      <a:r>
                        <a:rPr lang="ru-RU" sz="1000" dirty="0" smtClean="0">
                          <a:latin typeface="+mn-lt"/>
                        </a:rPr>
                        <a:t>180 мм/сек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Режим 2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220 мм/сек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Режим 3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260 мм/сек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Режим 2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240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˚С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Режим 4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220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˚С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Режим 6</a:t>
                      </a: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280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˚С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20372"/>
                  </a:ext>
                </a:extLst>
              </a:tr>
              <a:tr h="5449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Сопротивление сжатию, </a:t>
                      </a:r>
                      <a:r>
                        <a:rPr lang="en-US" sz="1000" baseline="0" dirty="0" smtClean="0">
                          <a:latin typeface="+mn-lt"/>
                        </a:rPr>
                        <a:t> </a:t>
                      </a:r>
                      <a:endParaRPr lang="ru-RU" sz="1000" baseline="0" dirty="0" smtClean="0">
                        <a:latin typeface="+mn-lt"/>
                      </a:endParaRPr>
                    </a:p>
                    <a:p>
                      <a:r>
                        <a:rPr lang="en-US" sz="1000" baseline="0" dirty="0" smtClean="0">
                          <a:latin typeface="+mn-lt"/>
                        </a:rPr>
                        <a:t>Max</a:t>
                      </a:r>
                      <a:r>
                        <a:rPr lang="ru-RU" sz="1000" baseline="0" dirty="0" smtClean="0">
                          <a:latin typeface="+mn-lt"/>
                        </a:rPr>
                        <a:t> на коротком промежутке времени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Н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1420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1380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1420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1380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1410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1370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7899"/>
                  </a:ext>
                </a:extLst>
              </a:tr>
              <a:tr h="55746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Сопротивление сжатию, </a:t>
                      </a:r>
                      <a:r>
                        <a:rPr lang="en-US" sz="1000" baseline="0" dirty="0" smtClean="0">
                          <a:latin typeface="+mn-lt"/>
                        </a:rPr>
                        <a:t> </a:t>
                      </a:r>
                      <a:endParaRPr lang="ru-RU" sz="1000" baseline="0" dirty="0" smtClean="0">
                        <a:latin typeface="+mn-lt"/>
                      </a:endParaRPr>
                    </a:p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+mn-lt"/>
                        </a:rPr>
                        <a:t>Max </a:t>
                      </a:r>
                      <a:r>
                        <a:rPr lang="ru-RU" sz="1000" baseline="0" dirty="0" smtClean="0">
                          <a:latin typeface="+mn-lt"/>
                        </a:rPr>
                        <a:t>на длительном промежутке 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138</a:t>
                      </a:r>
                      <a:r>
                        <a:rPr lang="en-US" sz="1000" dirty="0" smtClean="0">
                          <a:latin typeface="+mn-lt"/>
                        </a:rPr>
                        <a:t>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1420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</a:t>
                      </a:r>
                      <a:r>
                        <a:rPr lang="en-US" sz="1000" dirty="0" smtClean="0">
                          <a:latin typeface="+mn-lt"/>
                        </a:rPr>
                        <a:t>400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1420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1430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+mn-lt"/>
                        </a:rPr>
                        <a:t>1390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30898"/>
                  </a:ext>
                </a:extLst>
              </a:tr>
              <a:tr h="646681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+mn-lt"/>
                        </a:rPr>
                        <a:t>Стойкость у удару</a:t>
                      </a:r>
                      <a:r>
                        <a:rPr lang="en-US" sz="1000" baseline="0" dirty="0" smtClean="0">
                          <a:latin typeface="+mn-lt"/>
                        </a:rPr>
                        <a:t>, max</a:t>
                      </a:r>
                      <a:r>
                        <a:rPr lang="ru-RU" sz="1000" baseline="0" dirty="0" smtClean="0">
                          <a:latin typeface="+mn-lt"/>
                        </a:rPr>
                        <a:t> на коротком промежутке времени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м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0,84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0,70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0,83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0,70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0,92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0,80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106976"/>
                  </a:ext>
                </a:extLst>
              </a:tr>
              <a:tr h="789255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+mn-lt"/>
                        </a:rPr>
                        <a:t>Стойкость у удару</a:t>
                      </a:r>
                      <a:r>
                        <a:rPr lang="en-US" sz="1000" baseline="0" dirty="0" smtClean="0">
                          <a:latin typeface="+mn-lt"/>
                        </a:rPr>
                        <a:t>, </a:t>
                      </a:r>
                      <a:r>
                        <a:rPr lang="ru-RU" sz="1000" baseline="0" dirty="0" smtClean="0">
                          <a:latin typeface="+mn-lt"/>
                        </a:rPr>
                        <a:t>на длительном промежутке 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0,97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0,78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0,70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0,78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0,85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0,70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62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0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2689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Усилие сжатия в осевом направлении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981496"/>
              </p:ext>
            </p:extLst>
          </p:nvPr>
        </p:nvGraphicFramePr>
        <p:xfrm>
          <a:off x="209550" y="1359877"/>
          <a:ext cx="8801100" cy="313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8773" y="777945"/>
            <a:ext cx="842645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При стандартном значении температуры расплава </a:t>
            </a:r>
            <a:r>
              <a:rPr lang="ru-RU" sz="1000" b="1" dirty="0" smtClean="0"/>
              <a:t>и </a:t>
            </a:r>
            <a:r>
              <a:rPr lang="ru-RU" sz="1000" b="1" dirty="0"/>
              <a:t>при стандартной скорости впрыска появляется возможность достижения более высоких показателей усилия сжатия в осевом направлении.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1371601" y="1517422"/>
            <a:ext cx="28574" cy="23878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"/>
          <p:cNvSpPr txBox="1"/>
          <p:nvPr/>
        </p:nvSpPr>
        <p:spPr>
          <a:xfrm rot="16200000">
            <a:off x="-2240053" y="2506793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Сопротивление сжатию, Н</a:t>
            </a:r>
          </a:p>
        </p:txBody>
      </p:sp>
    </p:spTree>
    <p:extLst>
      <p:ext uri="{BB962C8B-B14F-4D97-AF65-F5344CB8AC3E}">
        <p14:creationId xmlns:p14="http://schemas.microsoft.com/office/powerpoint/2010/main" val="14305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347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8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Прочность вёдер к удару при свободном падении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300960"/>
              </p:ext>
            </p:extLst>
          </p:nvPr>
        </p:nvGraphicFramePr>
        <p:xfrm>
          <a:off x="0" y="1312984"/>
          <a:ext cx="9215746" cy="297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58773" y="777945"/>
            <a:ext cx="842645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При минимальной скорости впрыска и минимальной температуре расплава, минимальном давлении подпитки возможно изготовлении изделий, более прочных к удару при свободном падении. </a:t>
            </a:r>
          </a:p>
        </p:txBody>
      </p:sp>
      <p:sp>
        <p:nvSpPr>
          <p:cNvPr id="7" name="TextBox 1"/>
          <p:cNvSpPr txBox="1"/>
          <p:nvPr/>
        </p:nvSpPr>
        <p:spPr>
          <a:xfrm rot="16200000">
            <a:off x="-2393941" y="2788993"/>
            <a:ext cx="53515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Стойкость к удару, 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604" y="4012018"/>
            <a:ext cx="4040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accent5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1947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8921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 bwMode="auto">
          <a:xfrm>
            <a:off x="0" y="0"/>
            <a:ext cx="6858000" cy="228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858000" y="0"/>
            <a:ext cx="2286000" cy="228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858000" y="2280680"/>
            <a:ext cx="2286000" cy="228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Ваши контакты в СИБУР ПолиЛаб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358774" y="2695740"/>
            <a:ext cx="2212115" cy="14619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Коваленко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Ольга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Викторовна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Менеджер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+7 926-078-27-45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kovalenkoolv@sibur.ru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720"/>
          <a:stretch/>
        </p:blipFill>
        <p:spPr>
          <a:xfrm>
            <a:off x="7453225" y="394895"/>
            <a:ext cx="1332000" cy="1332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76489" y="1827842"/>
            <a:ext cx="1967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https://t.me/siburpolylab</a:t>
            </a:r>
            <a:endParaRPr kumimoji="0" lang="ru-RU" sz="12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3500976" y="2695740"/>
            <a:ext cx="2212115" cy="14619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Булашов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en-US" kern="0" dirty="0" smtClean="0">
                <a:solidFill>
                  <a:srgbClr val="003D4C"/>
                </a:solidFill>
                <a:latin typeface="Arial"/>
              </a:rPr>
              <a:t>Кирилл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Иванович</a:t>
            </a:r>
            <a:endParaRPr kumimoji="0" lang="ru-RU" altLang="en-US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en-US" sz="1050" kern="0" dirty="0" smtClean="0">
                <a:solidFill>
                  <a:srgbClr val="003D4C"/>
                </a:solidFill>
                <a:latin typeface="Arial"/>
              </a:rPr>
              <a:t>Главный специалист</a:t>
            </a:r>
            <a:endParaRPr kumimoji="0" lang="ru-RU" altLang="en-US" sz="105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+7 </a:t>
            </a:r>
            <a:r>
              <a:rPr kumimoji="0" lang="ru-RU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926-937-44-82</a:t>
            </a: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rgbClr val="008C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bulashovki@sibur.ru</a:t>
            </a: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rgbClr val="008C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97028" name="Picture 4" descr="https://social.sibur.ru/upload/resize_cache/main/f73/288_296_2/f73d9f09d79818ac51df4e53a2271ff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51"/>
          <a:stretch/>
        </p:blipFill>
        <p:spPr bwMode="auto">
          <a:xfrm>
            <a:off x="358774" y="1007675"/>
            <a:ext cx="1663438" cy="1663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7030" name="Picture 6" descr="https://social.sibur.ru/upload/main/998/998df8bd9ab94c1c74468b6e9929a1e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976" y="1007675"/>
            <a:ext cx="1640335" cy="1640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E99431-47D0-4D0B-A56E-6B2B33C8AD07}"/>
              </a:ext>
            </a:extLst>
          </p:cNvPr>
          <p:cNvSpPr txBox="1">
            <a:spLocks/>
          </p:cNvSpPr>
          <p:nvPr/>
        </p:nvSpPr>
        <p:spPr>
          <a:xfrm>
            <a:off x="248930" y="154220"/>
            <a:ext cx="3443624" cy="368294"/>
          </a:xfrm>
          <a:prstGeom prst="rect">
            <a:avLst/>
          </a:prstGeom>
          <a:effectLst/>
        </p:spPr>
        <p:txBody>
          <a:bodyPr vert="horz" lIns="0" tIns="0" rIns="0" bIns="7200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1800" b="1" kern="0" dirty="0" smtClean="0">
                <a:solidFill>
                  <a:schemeClr val="accent1"/>
                </a:solidFill>
              </a:rPr>
              <a:t>Упаковка потребительская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2D318D6A-D5C5-47C2-B75F-C292143AA68F}"/>
              </a:ext>
            </a:extLst>
          </p:cNvPr>
          <p:cNvSpPr txBox="1">
            <a:spLocks/>
          </p:cNvSpPr>
          <p:nvPr/>
        </p:nvSpPr>
        <p:spPr>
          <a:xfrm>
            <a:off x="6696734" y="4859665"/>
            <a:ext cx="955492" cy="198551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lang="ru-RU" sz="1200" b="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fld id="{01F8F668-C657-B34D-9FD9-A50672C6C47C}" type="slidenum">
              <a:rPr lang="ru-RU" altLang="en-US" kern="0" smtClean="0"/>
              <a:pPr defTabSz="914400">
                <a:defRPr/>
              </a:pPr>
              <a:t>3</a:t>
            </a:fld>
            <a:endParaRPr lang="ru-RU" altLang="en-US" kern="0"/>
          </a:p>
        </p:txBody>
      </p:sp>
      <p:sp>
        <p:nvSpPr>
          <p:cNvPr id="9" name="TextBox 8"/>
          <p:cNvSpPr txBox="1"/>
          <p:nvPr/>
        </p:nvSpPr>
        <p:spPr>
          <a:xfrm>
            <a:off x="102992" y="605553"/>
            <a:ext cx="699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accent1"/>
                </a:solidFill>
              </a:rPr>
              <a:t>Потребительская упаковка</a:t>
            </a:r>
            <a:r>
              <a:rPr lang="ru-RU" sz="1400" dirty="0">
                <a:solidFill>
                  <a:schemeClr val="accent1"/>
                </a:solidFill>
              </a:rPr>
              <a:t> — </a:t>
            </a:r>
            <a:r>
              <a:rPr lang="ru-RU" sz="1400" dirty="0"/>
              <a:t>упаковка, предназначенная для упаковывания и доставки продукции потребителю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72FA4-1442-4B5C-A665-7557289CEE4D}"/>
              </a:ext>
            </a:extLst>
          </p:cNvPr>
          <p:cNvSpPr txBox="1"/>
          <p:nvPr/>
        </p:nvSpPr>
        <p:spPr>
          <a:xfrm>
            <a:off x="1580122" y="1329975"/>
            <a:ext cx="18473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2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526250-D90D-4C8B-A705-07C57DFB2051}"/>
              </a:ext>
            </a:extLst>
          </p:cNvPr>
          <p:cNvSpPr/>
          <p:nvPr/>
        </p:nvSpPr>
        <p:spPr>
          <a:xfrm>
            <a:off x="4928717" y="4429524"/>
            <a:ext cx="247574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dirty="0"/>
              <a:t>Имеет непосредственный контакт с товаром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975051-D317-435B-8D5E-763D61F4F05D}"/>
              </a:ext>
            </a:extLst>
          </p:cNvPr>
          <p:cNvSpPr/>
          <p:nvPr/>
        </p:nvSpPr>
        <p:spPr>
          <a:xfrm>
            <a:off x="4822515" y="2241087"/>
            <a:ext cx="235196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dirty="0"/>
              <a:t>Стоимость упаковки включается в цену товара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C9EED5-D9A8-4573-993F-ABFA09FE3813}"/>
              </a:ext>
            </a:extLst>
          </p:cNvPr>
          <p:cNvSpPr/>
          <p:nvPr/>
        </p:nvSpPr>
        <p:spPr>
          <a:xfrm>
            <a:off x="148434" y="4429524"/>
            <a:ext cx="482580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dirty="0"/>
              <a:t>Оформление должно нести большую рекламную и информационную нагрузку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D4919C-A571-45E0-BD45-00968F65EEE5}"/>
              </a:ext>
            </a:extLst>
          </p:cNvPr>
          <p:cNvSpPr/>
          <p:nvPr/>
        </p:nvSpPr>
        <p:spPr>
          <a:xfrm>
            <a:off x="148434" y="2346840"/>
            <a:ext cx="435387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25" dirty="0"/>
              <a:t>Поступает к потребителю с продукцией и не представляет собой самостоятельной транспортной единицы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B6EA7D-B8B9-4B6F-9844-39E82FC44F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88" b="99707" l="9961" r="89941">
                        <a14:foregroundMark x1="18262" y1="61493" x2="17188" y2="69546"/>
                        <a14:foregroundMark x1="17188" y1="69546" x2="19727" y2="93411"/>
                        <a14:foregroundMark x1="19727" y1="93411" x2="21875" y2="99707"/>
                        <a14:backgroundMark x1="76409" y1="62000" x2="76409" y2="9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7223" r="21911"/>
          <a:stretch/>
        </p:blipFill>
        <p:spPr>
          <a:xfrm>
            <a:off x="2779855" y="2924423"/>
            <a:ext cx="1396767" cy="1301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168847-4B3B-4117-850F-087510D79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0" y="2924424"/>
            <a:ext cx="1952603" cy="1301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BD3378-03DE-46D8-9904-675387182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27" y="1030880"/>
            <a:ext cx="2003853" cy="112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44EC5-B411-4839-A15F-35649B821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9" y="1211812"/>
            <a:ext cx="1770713" cy="99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16" y="2924424"/>
            <a:ext cx="1672951" cy="124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9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4541699" y="309271"/>
            <a:ext cx="1041450" cy="890816"/>
          </a:xfrm>
          <a:prstGeom prst="ellipse">
            <a:avLst/>
          </a:prstGeom>
          <a:noFill/>
          <a:ln w="1905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000" b="1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1971" y="4755167"/>
            <a:ext cx="5311574" cy="198551"/>
          </a:xfrm>
        </p:spPr>
        <p:txBody>
          <a:bodyPr/>
          <a:lstStyle/>
          <a:p>
            <a:r>
              <a:rPr lang="ru-RU" sz="1000" dirty="0" smtClean="0"/>
              <a:t>Требования к потребительской упаковке</a:t>
            </a:r>
            <a:endParaRPr lang="ru-RU" sz="1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86972"/>
            <a:ext cx="3865914" cy="346309"/>
          </a:xfrm>
        </p:spPr>
        <p:txBody>
          <a:bodyPr>
            <a:normAutofit/>
          </a:bodyPr>
          <a:lstStyle/>
          <a:p>
            <a:r>
              <a:rPr lang="ru-RU" sz="1000" dirty="0">
                <a:latin typeface="+mn-lt"/>
              </a:rPr>
              <a:t>	</a:t>
            </a:r>
            <a:r>
              <a:rPr lang="ru-RU" sz="1600" dirty="0">
                <a:latin typeface="+mn-lt"/>
              </a:rPr>
              <a:t>Нормативные документы</a:t>
            </a:r>
          </a:p>
        </p:txBody>
      </p:sp>
      <p:pic>
        <p:nvPicPr>
          <p:cNvPr id="10" name="Picture 2" descr="C:\Users\battalovaali\Desktop\инструк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29" y="625205"/>
            <a:ext cx="399563" cy="3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attalovaali\Desktop\инструк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1" y="1162438"/>
            <a:ext cx="399563" cy="3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attalovaali\Desktop\инструк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78" y="593062"/>
            <a:ext cx="399563" cy="3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attalovaali\Desktop\Logo_Custom_Union_200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25" y="396510"/>
            <a:ext cx="872277" cy="65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attalovaali\Desktop\imagesEEWQVBV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91" y="1687972"/>
            <a:ext cx="934549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4718" y="607320"/>
            <a:ext cx="4043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Технический регламент Таможенного союза ТР ТС 005/2011 «О безопасности упаковки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3904" y="551733"/>
            <a:ext cx="3074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Межгосударственный стандарт «ГОСТ 33756-2016 «Упаковка потребительская полимерная. Общие технические условия»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064" y="2526169"/>
            <a:ext cx="5868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 должна </a:t>
            </a:r>
            <a:r>
              <a:rPr lang="ru-RU" sz="1400" dirty="0"/>
              <a:t>обеспечивать герметичность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должна </a:t>
            </a:r>
            <a:r>
              <a:rPr lang="ru-RU" sz="1400" dirty="0"/>
              <a:t>выдерживать установленное количество ударов при свободном падении с высоты без разрушения (для укупоренных изделий, кроме парфюмерно-косметической продукции);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должна </a:t>
            </a:r>
            <a:r>
              <a:rPr lang="ru-RU" sz="1400" dirty="0"/>
              <a:t>выдерживать сжимающее усилие в направлении вертикальной оси корпуса упаковки (кроме пакетов и мешков) ;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686" y="1555388"/>
            <a:ext cx="5842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D2D2D"/>
                </a:solidFill>
              </a:rPr>
              <a:t>6. Упаковка по механическим показателям, химической стойкости и герметичности (если они предусмотрены конструкцией и назначением упаковки) должна соответствовать требованиям безопасности, изложенным в пунктах </a:t>
            </a:r>
            <a:r>
              <a:rPr lang="en-US" sz="1400" dirty="0">
                <a:solidFill>
                  <a:srgbClr val="2D2D2D"/>
                </a:solidFill>
              </a:rPr>
              <a:t>6.3</a:t>
            </a:r>
            <a:r>
              <a:rPr lang="ru-RU" sz="1400" dirty="0">
                <a:solidFill>
                  <a:srgbClr val="2D2D2D"/>
                </a:solidFill>
              </a:rPr>
              <a:t> : </a:t>
            </a:r>
            <a:r>
              <a:rPr lang="en-US" sz="1400" dirty="0">
                <a:solidFill>
                  <a:srgbClr val="2D2D2D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t="33084" r="30623" b="31153"/>
          <a:stretch/>
        </p:blipFill>
        <p:spPr>
          <a:xfrm>
            <a:off x="6083904" y="2523246"/>
            <a:ext cx="3060096" cy="21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8986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884870-D692-4245-BE3A-AFA3CB968601}"/>
              </a:ext>
            </a:extLst>
          </p:cNvPr>
          <p:cNvSpPr/>
          <p:nvPr/>
        </p:nvSpPr>
        <p:spPr>
          <a:xfrm>
            <a:off x="522429" y="4685166"/>
            <a:ext cx="7449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8C95"/>
                </a:solidFill>
                <a:latin typeface="+mj-lt"/>
              </a:rPr>
              <a:t>ГОСТ </a:t>
            </a:r>
            <a:r>
              <a:rPr lang="ru-RU" sz="1600" dirty="0">
                <a:solidFill>
                  <a:srgbClr val="008C95"/>
                </a:solidFill>
                <a:latin typeface="+mj-lt"/>
              </a:rPr>
              <a:t>33756 – 2016 Упаковка потребительская полимерная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49966" cy="553998"/>
          </a:xfrm>
          <a:prstGeom prst="rect">
            <a:avLst/>
          </a:prstGeom>
          <a:solidFill>
            <a:srgbClr val="008C95"/>
          </a:solidFill>
        </p:spPr>
        <p:txBody>
          <a:bodyPr vert="horz"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Механическая прочность .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Прочность на удар при свободном падении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952" y="843606"/>
            <a:ext cx="4528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Требование</a:t>
            </a:r>
            <a:endParaRPr lang="en-US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  <a:p>
            <a:pPr algn="just"/>
            <a:r>
              <a:rPr lang="ru-RU" b="1" dirty="0"/>
              <a:t>5.2.3.1 </a:t>
            </a:r>
            <a:r>
              <a:rPr lang="ru-RU" dirty="0"/>
              <a:t>Упаковка должна выдержать одно падение на дно без разрушения и течи с высоты сбрасывания  соответствующей данной категории прочности упаковки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163" y="2832382"/>
            <a:ext cx="43850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9.8</a:t>
            </a:r>
            <a:r>
              <a:rPr lang="ru-RU" dirty="0"/>
              <a:t> Заполненные и укупоренные  образцы упаковки сбрасывают на дно один раз с соответствующей высоты сбрасывания, чтобы обеспечить свободное падение</a:t>
            </a:r>
          </a:p>
          <a:p>
            <a:pPr algn="just"/>
            <a:r>
              <a:rPr lang="ru-RU" dirty="0"/>
              <a:t>испытуемой упаковки на дно без вращения.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952" y="2426638"/>
            <a:ext cx="7071142" cy="30004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lIns="68541" tIns="34269" rIns="68541" bIns="34269" rtlCol="0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Методы контроля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7187" t="6851" r="38334" b="14631"/>
          <a:stretch/>
        </p:blipFill>
        <p:spPr>
          <a:xfrm>
            <a:off x="5448446" y="0"/>
            <a:ext cx="252345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52672" y="5402511"/>
            <a:ext cx="955492" cy="198551"/>
          </a:xfrm>
        </p:spPr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22.06.2023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33463" y="5402511"/>
            <a:ext cx="5311574" cy="198551"/>
          </a:xfrm>
        </p:spPr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266783" y="5402511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8986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D563E-B0D3-447F-AFD2-910202E21ABB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7334"/>
              </p:ext>
            </p:extLst>
          </p:nvPr>
        </p:nvGraphicFramePr>
        <p:xfrm>
          <a:off x="3234370" y="1473453"/>
          <a:ext cx="5645226" cy="293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22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Категории прочности при свободном падении</a:t>
                      </a: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Вместимость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</a:rPr>
                        <a:t>упаковки, 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дм </a:t>
                      </a:r>
                      <a:r>
                        <a:rPr lang="ru-RU" sz="1500" b="1" kern="12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Высота падения,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</a:rPr>
                        <a:t>метр, 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не менее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61"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1</a:t>
                      </a:r>
                    </a:p>
                    <a:p>
                      <a:pPr algn="ctr"/>
                      <a:r>
                        <a:rPr lang="ru-RU" sz="1500" kern="1200" dirty="0"/>
                        <a:t>транспортировка с  продукцией при   использовании минимального количества упаковочных средств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/>
                        <a:t>До  0,5 включительно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/>
                        <a:t>1.00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/>
                        <a:t>Св.0,5  »  1,5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0.90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/>
                        <a:t>Св.1,5 »    5 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0.80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/>
                        <a:t> Св. 5   »   10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/>
                        <a:t>Св.10  »   12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0.60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884870-D692-4245-BE3A-AFA3CB968601}"/>
              </a:ext>
            </a:extLst>
          </p:cNvPr>
          <p:cNvSpPr/>
          <p:nvPr/>
        </p:nvSpPr>
        <p:spPr>
          <a:xfrm>
            <a:off x="3234370" y="158645"/>
            <a:ext cx="5622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8C95"/>
                </a:solidFill>
                <a:latin typeface="+mj-lt"/>
              </a:rPr>
              <a:t>ГОСТ </a:t>
            </a:r>
            <a:r>
              <a:rPr lang="ru-RU" sz="1800" b="1" dirty="0">
                <a:solidFill>
                  <a:srgbClr val="008C95"/>
                </a:solidFill>
                <a:latin typeface="+mj-lt"/>
              </a:rPr>
              <a:t>33756 – 2016 </a:t>
            </a:r>
            <a:endParaRPr lang="en-US" sz="1800" b="1" dirty="0" smtClean="0">
              <a:solidFill>
                <a:srgbClr val="008C95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008C95"/>
                </a:solidFill>
                <a:latin typeface="+mj-lt"/>
              </a:rPr>
              <a:t>Упаковка </a:t>
            </a:r>
            <a:r>
              <a:rPr lang="ru-RU" sz="1800" b="1" dirty="0">
                <a:solidFill>
                  <a:srgbClr val="008C95"/>
                </a:solidFill>
                <a:latin typeface="+mj-lt"/>
              </a:rPr>
              <a:t>потребительская полимерная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4" y="2489812"/>
            <a:ext cx="2718020" cy="16897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6005" y="160217"/>
            <a:ext cx="263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Категории прочности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884" y="712818"/>
            <a:ext cx="9165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ru-RU" sz="36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6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52672" y="5402511"/>
            <a:ext cx="955492" cy="198551"/>
          </a:xfrm>
        </p:spPr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22.06.2023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33463" y="5402511"/>
            <a:ext cx="5311574" cy="198551"/>
          </a:xfrm>
        </p:spPr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266783" y="5402511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8986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D563E-B0D3-447F-AFD2-910202E21ABB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19828"/>
              </p:ext>
            </p:extLst>
          </p:nvPr>
        </p:nvGraphicFramePr>
        <p:xfrm>
          <a:off x="3234370" y="1473453"/>
          <a:ext cx="5645226" cy="293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22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Категории прочности при свободном падении</a:t>
                      </a: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Вместимость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</a:rPr>
                        <a:t>упаковки, 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дм </a:t>
                      </a:r>
                      <a:r>
                        <a:rPr lang="ru-RU" sz="1500" b="1" kern="12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Высота падения,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</a:rPr>
                        <a:t>метр, 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не менее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61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       </a:t>
                      </a:r>
                      <a:endParaRPr lang="en-US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kern="1200" dirty="0" smtClean="0"/>
                        <a:t>транспортировка с продукцией в транспортной упаковке</a:t>
                      </a:r>
                      <a:endParaRPr lang="ru-RU" sz="1500" strike="sngStrike" kern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До  0,5 включительно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0.60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Св.0,5  »  1,5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Св.1,5 »    5 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 Св. 5   »   10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Св.10  »   12       </a:t>
                      </a:r>
                      <a:r>
                        <a:rPr lang="ru-RU" sz="1500" kern="1200" dirty="0" smtClean="0"/>
                        <a:t>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884870-D692-4245-BE3A-AFA3CB968601}"/>
              </a:ext>
            </a:extLst>
          </p:cNvPr>
          <p:cNvSpPr/>
          <p:nvPr/>
        </p:nvSpPr>
        <p:spPr>
          <a:xfrm>
            <a:off x="3234370" y="158645"/>
            <a:ext cx="5622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8C95"/>
                </a:solidFill>
                <a:latin typeface="+mj-lt"/>
              </a:rPr>
              <a:t>ГОСТ </a:t>
            </a:r>
            <a:r>
              <a:rPr lang="ru-RU" sz="1800" b="1" dirty="0">
                <a:solidFill>
                  <a:srgbClr val="008C95"/>
                </a:solidFill>
                <a:latin typeface="+mj-lt"/>
              </a:rPr>
              <a:t>33756 – 2016 </a:t>
            </a:r>
            <a:endParaRPr lang="en-US" sz="1800" b="1" dirty="0" smtClean="0">
              <a:solidFill>
                <a:srgbClr val="008C95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008C95"/>
                </a:solidFill>
                <a:latin typeface="+mj-lt"/>
              </a:rPr>
              <a:t>Упаковка </a:t>
            </a:r>
            <a:r>
              <a:rPr lang="ru-RU" sz="1800" b="1" dirty="0">
                <a:solidFill>
                  <a:srgbClr val="008C95"/>
                </a:solidFill>
                <a:latin typeface="+mj-lt"/>
              </a:rPr>
              <a:t>потребительская полимерная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005" y="160217"/>
            <a:ext cx="263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Категории прочности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5509" r="20813" b="15841"/>
          <a:stretch/>
        </p:blipFill>
        <p:spPr>
          <a:xfrm>
            <a:off x="128971" y="1521191"/>
            <a:ext cx="2723348" cy="3033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2800" y="662927"/>
            <a:ext cx="9165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ru-RU" sz="36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52672" y="5402511"/>
            <a:ext cx="955492" cy="198551"/>
          </a:xfrm>
        </p:spPr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22.06.2023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33463" y="5402511"/>
            <a:ext cx="5311574" cy="198551"/>
          </a:xfrm>
        </p:spPr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266783" y="5402511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8986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D563E-B0D3-447F-AFD2-910202E21ABB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690396"/>
              </p:ext>
            </p:extLst>
          </p:nvPr>
        </p:nvGraphicFramePr>
        <p:xfrm>
          <a:off x="3209041" y="1161072"/>
          <a:ext cx="5871992" cy="316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22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Категории прочности при свободном падении</a:t>
                      </a: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Вместимость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</a:rPr>
                        <a:t>упаковки, 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дм </a:t>
                      </a:r>
                      <a:r>
                        <a:rPr lang="ru-RU" sz="1500" b="1" kern="12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Высота падения,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</a:rPr>
                        <a:t>метр, 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</a:rPr>
                        <a:t>не менее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61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 </a:t>
                      </a:r>
                      <a:r>
                        <a:rPr lang="ru-RU" sz="1500" u="none" strike="noStrike" kern="1200" dirty="0" smtClean="0"/>
                        <a:t>транспортировка</a:t>
                      </a:r>
                      <a:r>
                        <a:rPr lang="en-US" sz="1500" u="none" strike="noStrike" kern="1200" baseline="0" dirty="0" smtClean="0"/>
                        <a:t> </a:t>
                      </a:r>
                      <a:r>
                        <a:rPr lang="ru-RU" sz="1500" u="none" strike="noStrike" kern="1200" dirty="0" smtClean="0"/>
                        <a:t>с продукцией</a:t>
                      </a:r>
                      <a:r>
                        <a:rPr lang="en-US" sz="1500" u="none" strike="noStrike" kern="1200" dirty="0" smtClean="0"/>
                        <a:t> </a:t>
                      </a:r>
                      <a:r>
                        <a:rPr lang="ru-RU" sz="1500" u="none" strike="noStrike" kern="1200" dirty="0" smtClean="0"/>
                        <a:t>в транспортной упаковке ,с  применением   вспомогательных  упаковочных  средств.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До  0,5 включительно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Св.0,5  »  1,5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Св.1,5 »    5 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 Св. 5   »   12       »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До  0,5 включительно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0.30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884870-D692-4245-BE3A-AFA3CB968601}"/>
              </a:ext>
            </a:extLst>
          </p:cNvPr>
          <p:cNvSpPr/>
          <p:nvPr/>
        </p:nvSpPr>
        <p:spPr>
          <a:xfrm>
            <a:off x="3234370" y="158645"/>
            <a:ext cx="5622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8C95"/>
                </a:solidFill>
                <a:latin typeface="+mj-lt"/>
              </a:rPr>
              <a:t>ГОСТ </a:t>
            </a:r>
            <a:r>
              <a:rPr lang="ru-RU" sz="1800" b="1" dirty="0">
                <a:solidFill>
                  <a:srgbClr val="008C95"/>
                </a:solidFill>
                <a:latin typeface="+mj-lt"/>
              </a:rPr>
              <a:t>33756 – 2016 </a:t>
            </a:r>
            <a:endParaRPr lang="en-US" sz="1800" b="1" dirty="0" smtClean="0">
              <a:solidFill>
                <a:srgbClr val="008C95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008C95"/>
                </a:solidFill>
                <a:latin typeface="+mj-lt"/>
              </a:rPr>
              <a:t>Упаковка </a:t>
            </a:r>
            <a:r>
              <a:rPr lang="ru-RU" sz="1800" b="1" dirty="0">
                <a:solidFill>
                  <a:srgbClr val="008C95"/>
                </a:solidFill>
                <a:latin typeface="+mj-lt"/>
              </a:rPr>
              <a:t>потребительская полимерная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005" y="160217"/>
            <a:ext cx="263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Категории прочности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2357"/>
            <a:ext cx="3088158" cy="20175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9918" y="722801"/>
            <a:ext cx="9165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ru-RU" sz="36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8986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884870-D692-4245-BE3A-AFA3CB968601}"/>
              </a:ext>
            </a:extLst>
          </p:cNvPr>
          <p:cNvSpPr/>
          <p:nvPr/>
        </p:nvSpPr>
        <p:spPr>
          <a:xfrm>
            <a:off x="681971" y="4578696"/>
            <a:ext cx="7429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C95"/>
                </a:solidFill>
                <a:latin typeface="+mj-lt"/>
              </a:rPr>
              <a:t>ГОСТ </a:t>
            </a:r>
            <a:r>
              <a:rPr lang="ru-RU" sz="1400" dirty="0">
                <a:solidFill>
                  <a:srgbClr val="008C95"/>
                </a:solidFill>
                <a:latin typeface="+mj-lt"/>
              </a:rPr>
              <a:t>33756 – 2016 Упаковка потребительская полимерная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0516"/>
            <a:ext cx="6059277" cy="561360"/>
          </a:xfrm>
          <a:prstGeom prst="rect">
            <a:avLst/>
          </a:prstGeom>
          <a:solidFill>
            <a:srgbClr val="008C95"/>
          </a:solidFill>
        </p:spPr>
        <p:txBody>
          <a:bodyPr vert="horz"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Механическая прочность.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Прочность на сжатие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864" y="944170"/>
            <a:ext cx="1369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Требование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864" y="1267335"/>
            <a:ext cx="60592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стандартах и технической документации на конкретных видах упаковки могут быть установлены другие значения усилия сжатия </a:t>
            </a:r>
            <a:r>
              <a:rPr lang="ru-RU" i="1" dirty="0"/>
              <a:t>Р, </a:t>
            </a:r>
            <a:r>
              <a:rPr lang="ru-RU" dirty="0"/>
              <a:t>Н. вычисляемые по формуле : </a:t>
            </a:r>
          </a:p>
        </p:txBody>
      </p:sp>
      <p:pic>
        <p:nvPicPr>
          <p:cNvPr id="9" name="Picture 2" descr="C:\Users\battalovaali\Desktop\jl kjuil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" y="2178279"/>
            <a:ext cx="2389892" cy="8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3146" y="2143721"/>
            <a:ext cx="5337672" cy="77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</a:t>
            </a:r>
            <a:r>
              <a:rPr lang="ru-RU" dirty="0" smtClean="0"/>
              <a:t>— </a:t>
            </a:r>
            <a:r>
              <a:rPr lang="ru-RU" dirty="0"/>
              <a:t>масса</a:t>
            </a:r>
            <a:r>
              <a:rPr lang="en-US" dirty="0"/>
              <a:t> </a:t>
            </a:r>
            <a:r>
              <a:rPr lang="ru-RU" dirty="0"/>
              <a:t>продукции с упаковкой,</a:t>
            </a:r>
            <a:r>
              <a:rPr lang="en-US" dirty="0"/>
              <a:t> </a:t>
            </a:r>
            <a:r>
              <a:rPr lang="ru-RU" dirty="0"/>
              <a:t>кг; </a:t>
            </a:r>
            <a:endParaRPr lang="en-US" dirty="0" smtClean="0"/>
          </a:p>
          <a:p>
            <a:pPr algn="just"/>
            <a:r>
              <a:rPr lang="en-US" dirty="0" smtClean="0"/>
              <a:t>H</a:t>
            </a:r>
            <a:r>
              <a:rPr lang="ru-RU" dirty="0" smtClean="0"/>
              <a:t> </a:t>
            </a:r>
            <a:r>
              <a:rPr lang="ru-RU" dirty="0"/>
              <a:t>—высота штабеля, см;</a:t>
            </a:r>
          </a:p>
          <a:p>
            <a:pPr algn="just"/>
            <a:r>
              <a:rPr lang="en-US" dirty="0" err="1" smtClean="0"/>
              <a:t>h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r>
              <a:rPr lang="ru-RU" dirty="0"/>
              <a:t>— наружная высота упаковки ,см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659" y="3320829"/>
            <a:ext cx="5922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определении усилия сжатия упаковки с продукцией при транспортировании ее без вторичной и транспортной упаковки, расчетное усилие увеличивают с учетом коэффициента динамических нагрузок, равного 1,2—1.3.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396" t="9444" r="37396" b="11667"/>
          <a:stretch/>
        </p:blipFill>
        <p:spPr>
          <a:xfrm>
            <a:off x="6546255" y="377286"/>
            <a:ext cx="2249126" cy="39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5B72517F-AA38-47A4-932C-FA668E096836}" vid="{07E21B4A-3649-473F-ADBF-387E80862A45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7B83130-DE68-4CA1-95EB-2442DD47DB32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1148018-2C53-40A7-BFBE-D7ECC5407A4A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F845C98A-4E43-4E5E-BFF6-99D3EF316209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2455C501-D363-4A65-A072-FBA95366F13F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15C9956A-3952-4E3C-8C19-320BBFA043C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4702</TotalTime>
  <Words>2897</Words>
  <Application>Microsoft Office PowerPoint</Application>
  <PresentationFormat>Экран (16:9)</PresentationFormat>
  <Paragraphs>514</Paragraphs>
  <Slides>25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Calibri</vt:lpstr>
      <vt:lpstr>Roboto</vt:lpstr>
      <vt:lpstr>Times New Roman</vt:lpstr>
      <vt:lpstr>Wingdings</vt:lpstr>
      <vt:lpstr>Default Theme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ВЛИЯНИЕ ТЕХНОЛОГИЧЕСКИХ РЕЖИМОВ ЛИТЬЯ   НА ФИЗИКО-МЕХАНИЧЕСКИЕ СВОЙСТВА ГОТОВЫХ ИЗДЕЛИЙ</vt:lpstr>
      <vt:lpstr>Презентация PowerPoint</vt:lpstr>
      <vt:lpstr>Презентация PowerPoint</vt:lpstr>
      <vt:lpstr> 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выбрать идеальный материал?</vt:lpstr>
      <vt:lpstr>Как достигнуть баланс между ударом и стойкостью к вертикальной нагрузке??</vt:lpstr>
      <vt:lpstr>Презентация PowerPoint</vt:lpstr>
      <vt:lpstr>Условия проведения испытаний</vt:lpstr>
      <vt:lpstr>Изменяемые параметры литья под делением </vt:lpstr>
      <vt:lpstr>Зависимость усилия сжатия в осевом направлении от скорости впрыска</vt:lpstr>
      <vt:lpstr>Зависимость прочности к удару при свободном падении от скорости впрыска. </vt:lpstr>
      <vt:lpstr>Презентация PowerPoint</vt:lpstr>
      <vt:lpstr>Зависимость усилия сжатия в осевом направлении от температуры расплава материала</vt:lpstr>
      <vt:lpstr>Зависимость прочности к удару при свободном падении от температуры расплава</vt:lpstr>
      <vt:lpstr>Презентация PowerPoint</vt:lpstr>
      <vt:lpstr>Презентация PowerPoint</vt:lpstr>
      <vt:lpstr>Усилие сжатия в осевом направлении</vt:lpstr>
      <vt:lpstr>Прочность вёдер к удару при свободном падении</vt:lpstr>
      <vt:lpstr>Ваши контакты в СИБУР ПолиЛаб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ТЕХНОЛОГИЧЕСКИХ РЕЖИМОВ ЛИТЬЯ   НА ФИЗИКО-МЕХАНИЧЕСКИЕ СВОЙСТВА ГОТОВЫХ ИЗДЕЛИЙ</dc:title>
  <dc:creator>Страхов Михаил Вячеславович</dc:creator>
  <cp:lastModifiedBy>Булашов Кирилл Иванович</cp:lastModifiedBy>
  <cp:revision>146</cp:revision>
  <dcterms:created xsi:type="dcterms:W3CDTF">2023-06-05T13:08:55Z</dcterms:created>
  <dcterms:modified xsi:type="dcterms:W3CDTF">2023-06-22T07:05:36Z</dcterms:modified>
</cp:coreProperties>
</file>