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6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01" r:id="rId4"/>
    <p:sldMasterId id="2147484765" r:id="rId5"/>
    <p:sldMasterId id="2147484840" r:id="rId6"/>
    <p:sldMasterId id="2147484848" r:id="rId7"/>
    <p:sldMasterId id="2147484878" r:id="rId8"/>
    <p:sldMasterId id="2147485106" r:id="rId9"/>
  </p:sldMasterIdLst>
  <p:notesMasterIdLst>
    <p:notesMasterId r:id="rId45"/>
  </p:notesMasterIdLst>
  <p:handoutMasterIdLst>
    <p:handoutMasterId r:id="rId46"/>
  </p:handoutMasterIdLst>
  <p:sldIdLst>
    <p:sldId id="316" r:id="rId10"/>
    <p:sldId id="331" r:id="rId11"/>
    <p:sldId id="292" r:id="rId12"/>
    <p:sldId id="322" r:id="rId13"/>
    <p:sldId id="293" r:id="rId14"/>
    <p:sldId id="327" r:id="rId15"/>
    <p:sldId id="317" r:id="rId16"/>
    <p:sldId id="319" r:id="rId17"/>
    <p:sldId id="320" r:id="rId18"/>
    <p:sldId id="325" r:id="rId19"/>
    <p:sldId id="323" r:id="rId20"/>
    <p:sldId id="300" r:id="rId21"/>
    <p:sldId id="326" r:id="rId22"/>
    <p:sldId id="299" r:id="rId23"/>
    <p:sldId id="301" r:id="rId24"/>
    <p:sldId id="302" r:id="rId25"/>
    <p:sldId id="303" r:id="rId26"/>
    <p:sldId id="318" r:id="rId27"/>
    <p:sldId id="309" r:id="rId28"/>
    <p:sldId id="291" r:id="rId29"/>
    <p:sldId id="296" r:id="rId30"/>
    <p:sldId id="330" r:id="rId31"/>
    <p:sldId id="328" r:id="rId32"/>
    <p:sldId id="297" r:id="rId33"/>
    <p:sldId id="306" r:id="rId34"/>
    <p:sldId id="298" r:id="rId35"/>
    <p:sldId id="314" r:id="rId36"/>
    <p:sldId id="305" r:id="rId37"/>
    <p:sldId id="308" r:id="rId38"/>
    <p:sldId id="313" r:id="rId39"/>
    <p:sldId id="312" r:id="rId40"/>
    <p:sldId id="321" r:id="rId41"/>
    <p:sldId id="332" r:id="rId42"/>
    <p:sldId id="334" r:id="rId43"/>
    <p:sldId id="329" r:id="rId44"/>
  </p:sldIdLst>
  <p:sldSz cx="9144000" cy="5143500" type="screen16x9"/>
  <p:notesSz cx="6858000" cy="9144000"/>
  <p:custDataLst>
    <p:tags r:id="rId47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FA"/>
    <a:srgbClr val="77E2C3"/>
    <a:srgbClr val="2D3287"/>
    <a:srgbClr val="FA786E"/>
    <a:srgbClr val="CCFFFF"/>
    <a:srgbClr val="003D4C"/>
    <a:srgbClr val="E4F9F3"/>
    <a:srgbClr val="ADEEDB"/>
    <a:srgbClr val="FFFFFF"/>
    <a:srgbClr val="008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5349" autoAdjust="0"/>
  </p:normalViewPr>
  <p:slideViewPr>
    <p:cSldViewPr snapToGrid="0">
      <p:cViewPr>
        <p:scale>
          <a:sx n="50" d="100"/>
          <a:sy n="50" d="100"/>
        </p:scale>
        <p:origin x="1920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4C74C-6E44-4B0C-8CA7-7EB1962B35F3}" type="datetime4">
              <a:rPr lang="ru-RU" smtClean="0"/>
              <a:t>29 июня 2023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6CE9B-C5F7-42E0-B32B-44525CD40F84}" type="datetime4">
              <a:rPr lang="ru-RU" smtClean="0"/>
              <a:t>29 июня 2023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123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96CE9B-C5F7-42E0-B32B-44525CD40F84}" type="datetime4">
              <a:rPr lang="ru-RU" smtClean="0"/>
              <a:t>29 июня 2023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5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4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96CE9B-C5F7-42E0-B32B-44525CD40F84}" type="datetime4">
              <a:rPr lang="ru-RU" smtClean="0"/>
              <a:t>29 июня 2023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8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296CE9B-C5F7-42E0-B32B-44525CD40F84}" type="datetime4">
              <a:rPr lang="ru-RU" smtClean="0"/>
              <a:t>29 июня 2023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6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1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2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3.bin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4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tags" Target="../tags/tag125.xml"/><Relationship Id="rId7" Type="http://schemas.openxmlformats.org/officeDocument/2006/relationships/image" Target="../media/image4.wmf"/><Relationship Id="rId2" Type="http://schemas.openxmlformats.org/officeDocument/2006/relationships/tags" Target="../tags/tag124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9.bin"/><Relationship Id="rId3" Type="http://schemas.openxmlformats.org/officeDocument/2006/relationships/tags" Target="../tags/tag127.xml"/><Relationship Id="rId7" Type="http://schemas.openxmlformats.org/officeDocument/2006/relationships/image" Target="../media/image4.wmf"/><Relationship Id="rId2" Type="http://schemas.openxmlformats.org/officeDocument/2006/relationships/tags" Target="../tags/tag126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tags" Target="../tags/tag129.xml"/><Relationship Id="rId7" Type="http://schemas.openxmlformats.org/officeDocument/2006/relationships/image" Target="../media/image4.wmf"/><Relationship Id="rId2" Type="http://schemas.openxmlformats.org/officeDocument/2006/relationships/tags" Target="../tags/tag128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0.bin"/><Relationship Id="rId4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3.bin"/><Relationship Id="rId3" Type="http://schemas.openxmlformats.org/officeDocument/2006/relationships/tags" Target="../tags/tag131.xml"/><Relationship Id="rId7" Type="http://schemas.openxmlformats.org/officeDocument/2006/relationships/image" Target="../media/image4.wmf"/><Relationship Id="rId2" Type="http://schemas.openxmlformats.org/officeDocument/2006/relationships/tags" Target="../tags/tag130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3" Type="http://schemas.openxmlformats.org/officeDocument/2006/relationships/tags" Target="../tags/tag133.xml"/><Relationship Id="rId7" Type="http://schemas.openxmlformats.org/officeDocument/2006/relationships/image" Target="../media/image4.wmf"/><Relationship Id="rId2" Type="http://schemas.openxmlformats.org/officeDocument/2006/relationships/tags" Target="../tags/tag132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7.bin"/><Relationship Id="rId3" Type="http://schemas.openxmlformats.org/officeDocument/2006/relationships/tags" Target="../tags/tag135.xml"/><Relationship Id="rId7" Type="http://schemas.openxmlformats.org/officeDocument/2006/relationships/image" Target="../media/image4.wmf"/><Relationship Id="rId2" Type="http://schemas.openxmlformats.org/officeDocument/2006/relationships/tags" Target="../tags/tag134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6.bin"/><Relationship Id="rId4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tags" Target="../tags/tag137.xml"/><Relationship Id="rId7" Type="http://schemas.openxmlformats.org/officeDocument/2006/relationships/image" Target="../media/image4.wmf"/><Relationship Id="rId2" Type="http://schemas.openxmlformats.org/officeDocument/2006/relationships/tags" Target="../tags/tag136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3" Type="http://schemas.openxmlformats.org/officeDocument/2006/relationships/tags" Target="../tags/tag139.xml"/><Relationship Id="rId7" Type="http://schemas.openxmlformats.org/officeDocument/2006/relationships/image" Target="../media/image4.wmf"/><Relationship Id="rId2" Type="http://schemas.openxmlformats.org/officeDocument/2006/relationships/tags" Target="../tags/tag138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0.bin"/><Relationship Id="rId4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3" Type="http://schemas.openxmlformats.org/officeDocument/2006/relationships/tags" Target="../tags/tag141.xml"/><Relationship Id="rId7" Type="http://schemas.openxmlformats.org/officeDocument/2006/relationships/image" Target="../media/image4.wmf"/><Relationship Id="rId2" Type="http://schemas.openxmlformats.org/officeDocument/2006/relationships/tags" Target="../tags/tag140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2.bin"/><Relationship Id="rId4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3" Type="http://schemas.openxmlformats.org/officeDocument/2006/relationships/tags" Target="../tags/tag143.xml"/><Relationship Id="rId7" Type="http://schemas.openxmlformats.org/officeDocument/2006/relationships/image" Target="../media/image4.wmf"/><Relationship Id="rId2" Type="http://schemas.openxmlformats.org/officeDocument/2006/relationships/tags" Target="../tags/tag142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4.bin"/><Relationship Id="rId4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7.bin"/><Relationship Id="rId3" Type="http://schemas.openxmlformats.org/officeDocument/2006/relationships/tags" Target="../tags/tag145.xml"/><Relationship Id="rId7" Type="http://schemas.openxmlformats.org/officeDocument/2006/relationships/image" Target="../media/image4.wmf"/><Relationship Id="rId2" Type="http://schemas.openxmlformats.org/officeDocument/2006/relationships/tags" Target="../tags/tag144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9.bin"/><Relationship Id="rId3" Type="http://schemas.openxmlformats.org/officeDocument/2006/relationships/tags" Target="../tags/tag147.xml"/><Relationship Id="rId7" Type="http://schemas.openxmlformats.org/officeDocument/2006/relationships/image" Target="../media/image4.wmf"/><Relationship Id="rId2" Type="http://schemas.openxmlformats.org/officeDocument/2006/relationships/tags" Target="../tags/tag146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8.bin"/><Relationship Id="rId4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3" Type="http://schemas.openxmlformats.org/officeDocument/2006/relationships/tags" Target="../tags/tag149.xml"/><Relationship Id="rId7" Type="http://schemas.openxmlformats.org/officeDocument/2006/relationships/image" Target="../media/image4.wmf"/><Relationship Id="rId2" Type="http://schemas.openxmlformats.org/officeDocument/2006/relationships/tags" Target="../tags/tag148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tags" Target="../tags/tag151.xml"/><Relationship Id="rId7" Type="http://schemas.openxmlformats.org/officeDocument/2006/relationships/image" Target="../media/image4.wmf"/><Relationship Id="rId2" Type="http://schemas.openxmlformats.org/officeDocument/2006/relationships/tags" Target="../tags/tag150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2.bin"/><Relationship Id="rId4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5.bin"/><Relationship Id="rId3" Type="http://schemas.openxmlformats.org/officeDocument/2006/relationships/tags" Target="../tags/tag153.xml"/><Relationship Id="rId7" Type="http://schemas.openxmlformats.org/officeDocument/2006/relationships/image" Target="../media/image4.wmf"/><Relationship Id="rId2" Type="http://schemas.openxmlformats.org/officeDocument/2006/relationships/tags" Target="../tags/tag152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4.bin"/><Relationship Id="rId4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7.bin"/><Relationship Id="rId3" Type="http://schemas.openxmlformats.org/officeDocument/2006/relationships/tags" Target="../tags/tag155.xml"/><Relationship Id="rId7" Type="http://schemas.openxmlformats.org/officeDocument/2006/relationships/image" Target="../media/image4.wmf"/><Relationship Id="rId2" Type="http://schemas.openxmlformats.org/officeDocument/2006/relationships/tags" Target="../tags/tag154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6.bin"/><Relationship Id="rId4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9.bin"/><Relationship Id="rId3" Type="http://schemas.openxmlformats.org/officeDocument/2006/relationships/tags" Target="../tags/tag157.xml"/><Relationship Id="rId7" Type="http://schemas.openxmlformats.org/officeDocument/2006/relationships/image" Target="../media/image4.wmf"/><Relationship Id="rId2" Type="http://schemas.openxmlformats.org/officeDocument/2006/relationships/tags" Target="../tags/tag156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8.bin"/><Relationship Id="rId4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1.bin"/><Relationship Id="rId3" Type="http://schemas.openxmlformats.org/officeDocument/2006/relationships/tags" Target="../tags/tag159.xml"/><Relationship Id="rId7" Type="http://schemas.openxmlformats.org/officeDocument/2006/relationships/image" Target="../media/image4.wmf"/><Relationship Id="rId2" Type="http://schemas.openxmlformats.org/officeDocument/2006/relationships/tags" Target="../tags/tag158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0.bin"/><Relationship Id="rId4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3" Type="http://schemas.openxmlformats.org/officeDocument/2006/relationships/tags" Target="../tags/tag161.xml"/><Relationship Id="rId7" Type="http://schemas.openxmlformats.org/officeDocument/2006/relationships/image" Target="../media/image4.wmf"/><Relationship Id="rId2" Type="http://schemas.openxmlformats.org/officeDocument/2006/relationships/tags" Target="../tags/tag160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5.bin"/><Relationship Id="rId3" Type="http://schemas.openxmlformats.org/officeDocument/2006/relationships/tags" Target="../tags/tag163.xml"/><Relationship Id="rId7" Type="http://schemas.openxmlformats.org/officeDocument/2006/relationships/image" Target="../media/image4.wmf"/><Relationship Id="rId2" Type="http://schemas.openxmlformats.org/officeDocument/2006/relationships/tags" Target="../tags/tag162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4.bin"/><Relationship Id="rId4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7.bin"/><Relationship Id="rId3" Type="http://schemas.openxmlformats.org/officeDocument/2006/relationships/tags" Target="../tags/tag165.xml"/><Relationship Id="rId7" Type="http://schemas.openxmlformats.org/officeDocument/2006/relationships/image" Target="../media/image4.wmf"/><Relationship Id="rId2" Type="http://schemas.openxmlformats.org/officeDocument/2006/relationships/tags" Target="../tags/tag164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9.bin"/><Relationship Id="rId3" Type="http://schemas.openxmlformats.org/officeDocument/2006/relationships/tags" Target="../tags/tag167.xml"/><Relationship Id="rId7" Type="http://schemas.openxmlformats.org/officeDocument/2006/relationships/image" Target="../media/image4.wmf"/><Relationship Id="rId2" Type="http://schemas.openxmlformats.org/officeDocument/2006/relationships/tags" Target="../tags/tag166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8.bin"/><Relationship Id="rId4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1.bin"/><Relationship Id="rId3" Type="http://schemas.openxmlformats.org/officeDocument/2006/relationships/tags" Target="../tags/tag169.xml"/><Relationship Id="rId7" Type="http://schemas.openxmlformats.org/officeDocument/2006/relationships/image" Target="../media/image4.wmf"/><Relationship Id="rId2" Type="http://schemas.openxmlformats.org/officeDocument/2006/relationships/tags" Target="../tags/tag168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0.bin"/><Relationship Id="rId4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3.bin"/><Relationship Id="rId3" Type="http://schemas.openxmlformats.org/officeDocument/2006/relationships/tags" Target="../tags/tag171.xml"/><Relationship Id="rId7" Type="http://schemas.openxmlformats.org/officeDocument/2006/relationships/image" Target="../media/image4.wmf"/><Relationship Id="rId2" Type="http://schemas.openxmlformats.org/officeDocument/2006/relationships/tags" Target="../tags/tag170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2.bin"/><Relationship Id="rId4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4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5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6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7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8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5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7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0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3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5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0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2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3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4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7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8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4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9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0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1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2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3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4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5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6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8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9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0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2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3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4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5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6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7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8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9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0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1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2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4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4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5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930245746"/>
      </p:ext>
    </p:extLst>
  </p:cSld>
  <p:clrMapOvr>
    <a:masterClrMapping/>
  </p:clrMapOvr>
  <p:transition spd="slow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539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043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335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436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924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430248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0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375076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094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951211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82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494489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930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356895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0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069141460"/>
      </p:ext>
    </p:extLst>
  </p:cSld>
  <p:clrMapOvr>
    <a:masterClrMapping/>
  </p:clrMapOvr>
  <p:transition spd="slow"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073362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97361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4" y="120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4" y="120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249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2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2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769" y="692270"/>
            <a:ext cx="8622765" cy="39987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128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71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86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Company contacts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СИБУР ПолиЛаб – исследовательский центр развития марочного ассортимента полимеров через совместные проекты с клиентами и партнёрами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2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2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 smtClean="0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2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2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9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Phone</a:t>
            </a:r>
            <a:r>
              <a:rPr lang="ru-RU" dirty="0" smtClean="0"/>
              <a:t>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9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56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3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5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1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1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1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1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76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473173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71783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058176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9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2" name="Объект 6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98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2" name="Объект 6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Полилиния 62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4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grpSp>
        <p:nvGrpSpPr>
          <p:cNvPr id="65" name="Группа 6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6" name="Прямоугольник 6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Прямая соединительная линия 6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Группа 6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095659"/>
      </p:ext>
    </p:extLst>
  </p:cSld>
  <p:clrMapOvr>
    <a:masterClrMapping/>
  </p:clrMapOvr>
  <p:transition spd="slow"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14764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21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2" name="Объект 6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22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2" name="Объект 6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64" name="TextBox 63"/>
          <p:cNvSpPr txBox="1"/>
          <p:nvPr userDrawn="1"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6" name="Прямоугольник 6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Прямая соединительная линия 6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Группа 6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58013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514781833"/>
      </p:ext>
    </p:extLst>
  </p:cSld>
  <p:clrMapOvr>
    <a:masterClrMapping/>
  </p:clrMapOvr>
  <p:transition spd="slow"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722992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5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2" name="Объект 6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6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2" name="Объект 6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grpSp>
        <p:nvGrpSpPr>
          <p:cNvPr id="64" name="Группа 6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5" name="Прямоугольник 6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6" name="Прямая соединительная линия 6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7" name="Группа 6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8" name="Прямоугольник 6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4" name="TextBox 8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4563880"/>
      </p:ext>
    </p:extLst>
  </p:cSld>
  <p:clrMapOvr>
    <a:masterClrMapping/>
  </p:clrMapOvr>
  <p:transition spd="slow"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479671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2" name="Объект 6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0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2" name="Объект 6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Полилиния 62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4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grpSp>
        <p:nvGrpSpPr>
          <p:cNvPr id="65" name="Группа 6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6" name="Прямоугольник 6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Прямая соединительная линия 6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Группа 6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759687"/>
      </p:ext>
    </p:extLst>
  </p:cSld>
  <p:clrMapOvr>
    <a:masterClrMapping/>
  </p:clrMapOvr>
  <p:transition spd="slow"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94861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93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8" name="Объект 6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027581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94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8" name="Объект 6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Прямоугольник 68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71" name="TextBox 70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72" name="Группа 71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73" name="Прямоугольник 72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Овал 73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5" name="Группа 7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6" name="Прямоугольник 7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7" name="Прямая соединительная линия 7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8" name="Группа 7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687918"/>
      </p:ext>
    </p:extLst>
  </p:cSld>
  <p:clrMapOvr>
    <a:masterClrMapping/>
  </p:clrMapOvr>
  <p:transition spd="slow"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018987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1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7" name="Объект 66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147250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18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7" name="Объект 6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Прямоугольник 67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70" name="TextBox 69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71" name="Группа 70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72" name="Прямоугольник 71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Полилиния 72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5" name="Прямоугольник 7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6" name="Прямая соединительная линия 7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7" name="Группа 7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4" name="TextBox 9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6570218"/>
      </p:ext>
    </p:extLst>
  </p:cSld>
  <p:clrMapOvr>
    <a:masterClrMapping/>
  </p:clrMapOvr>
  <p:transition spd="slow"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77650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41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59" name="Объект 58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42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59" name="Объект 5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Прямоугольник 59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2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3" name="TextBox 6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4" name="Группа 63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65" name="Прямоугольник 64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Прямоугольник 55"/>
            <p:cNvSpPr/>
            <p:nvPr userDrawn="1"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Прямоугольник 55"/>
            <p:cNvSpPr/>
            <p:nvPr userDrawn="1"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8" name="Группа 67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9" name="Прямоугольник 68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Прямая соединительная линия 69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Группа 70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626891"/>
      </p:ext>
    </p:extLst>
  </p:cSld>
  <p:clrMapOvr>
    <a:masterClrMapping/>
  </p:clrMapOvr>
  <p:transition spd="slow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927092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5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3503289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6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9" name="Прямоугольник 68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Прямая соединительная линия 69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Группа 70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7921738"/>
      </p:ext>
    </p:extLst>
  </p:cSld>
  <p:clrMapOvr>
    <a:masterClrMapping/>
  </p:clrMapOvr>
  <p:transition spd="slow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121697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8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5" name="Объект 64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414818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90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5" name="Объект 6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7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68" name="TextBox 67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69" name="Полилиния 68"/>
          <p:cNvSpPr>
            <a:spLocks/>
          </p:cNvSpPr>
          <p:nvPr userDrawn="1"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0" name="Группа 69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1" name="Прямоугольник 70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2" name="Прямая соединительная линия 71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3" name="Группа 72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0" name="TextBox 89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153382"/>
      </p:ext>
    </p:extLst>
  </p:cSld>
  <p:clrMapOvr>
    <a:masterClrMapping/>
  </p:clrMapOvr>
  <p:transition spd="slow"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832848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13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476782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14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9" name="Прямоугольник 68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Прямая соединительная линия 69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Группа 70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4532432"/>
      </p:ext>
    </p:extLst>
  </p:cSld>
  <p:clrMapOvr>
    <a:masterClrMapping/>
  </p:clrMapOvr>
  <p:transition spd="slow"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975556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5" name="Объект 64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8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5" name="Объект 6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7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68" name="TextBox 67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9" name="Группа 6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0" name="Прямоугольник 6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1" name="Прямая соединительная линия 7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" name="Группа 7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2450303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711536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61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</a:rPr>
              <a:t>Партнеры</a:t>
            </a:r>
            <a:r>
              <a:rPr lang="ru-RU" sz="1100" baseline="0" dirty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9" name="Объект 68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404692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62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9" name="Объект 6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Прямоугольник 69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72" name="TextBox 71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</a:rPr>
              <a:t>Партнеры</a:t>
            </a:r>
            <a:r>
              <a:rPr lang="ru-RU" sz="1100" baseline="0" dirty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grpSp>
        <p:nvGrpSpPr>
          <p:cNvPr id="73" name="Группа 72"/>
          <p:cNvGrpSpPr>
            <a:grpSpLocks noChangeAspect="1"/>
          </p:cNvGrpSpPr>
          <p:nvPr userDrawn="1"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74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6" name="Полилиния 75"/>
          <p:cNvSpPr>
            <a:spLocks noChangeAspect="1"/>
          </p:cNvSpPr>
          <p:nvPr userDrawn="1"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7" name="Группа 7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8" name="Прямоугольник 7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9" name="Прямая соединительная линия 7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400282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914253450"/>
      </p:ext>
    </p:extLst>
  </p:cSld>
  <p:clrMapOvr>
    <a:masterClrMapping/>
  </p:clrMapOvr>
  <p:transition spd="slow"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01786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5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/>
              <a:t>Подзаголовок (заполняется по необходимости)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3" name="Объект 6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6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3" name="Объект 6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grpSp>
        <p:nvGrpSpPr>
          <p:cNvPr id="65" name="Группа 6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6" name="Прямоугольник 6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Прямая соединительная линия 6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Группа 6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0161892"/>
      </p:ext>
    </p:extLst>
  </p:cSld>
  <p:clrMapOvr>
    <a:masterClrMapping/>
  </p:clrMapOvr>
  <p:transition spd="slow"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2844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1" name="Объект 70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707219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0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71" name="Объект 7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grpSp>
        <p:nvGrpSpPr>
          <p:cNvPr id="73" name="Группа 7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74" name="Прямоугольник 73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Группа 75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77" name="Прямоугольник 76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Полилиния 77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Группа 7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0" name="Прямоугольник 7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1" name="Прямая соединительная линия 8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" name="Группа 8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269731"/>
      </p:ext>
    </p:extLst>
  </p:cSld>
  <p:clrMapOvr>
    <a:masterClrMapping/>
  </p:clrMapOvr>
  <p:transition spd="slow"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976096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33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1" name="Объект 70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34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71" name="Объект 7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grpSp>
        <p:nvGrpSpPr>
          <p:cNvPr id="73" name="Группа 7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74" name="Прямоугольник 73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Группа 75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77" name="Прямоугольник 76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Полилиния 77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Группа 7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0" name="Прямоугольник 7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1" name="Прямая соединительная линия 8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" name="Группа 8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32936"/>
      </p:ext>
    </p:extLst>
  </p:cSld>
  <p:clrMapOvr>
    <a:masterClrMapping/>
  </p:clrMapOvr>
  <p:transition spd="slow"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215835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5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5" name="Объект 64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531673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58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5" name="Объект 6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7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68" name="TextBox 67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9" name="Группа 6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0" name="Прямоугольник 6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1" name="Прямая соединительная линия 7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" name="Группа 7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1416380"/>
      </p:ext>
    </p:extLst>
  </p:cSld>
  <p:clrMapOvr>
    <a:masterClrMapping/>
  </p:clrMapOvr>
  <p:transition spd="slow"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956920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1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1" name="Объект 70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2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71" name="Объект 7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Прямоугольник 71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3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74" name="TextBox 73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 userDrawn="1"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6" name="Группа 75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77" name="Прямоугольник 76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Полилиния 77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Группа 7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0" name="Прямоугольник 7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1" name="Прямая соединительная линия 8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" name="Группа 8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8687012"/>
      </p:ext>
    </p:extLst>
  </p:cSld>
  <p:clrMapOvr>
    <a:masterClrMapping/>
  </p:clrMapOvr>
  <p:transition spd="slow"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75485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5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5" name="Объект 64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6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5" name="Объект 6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7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68" name="TextBox 67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9" name="Группа 6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0" name="Прямоугольник 6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1" name="Прямая соединительная линия 7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" name="Группа 7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842940"/>
      </p:ext>
    </p:extLst>
  </p:cSld>
  <p:clrMapOvr>
    <a:masterClrMapping/>
  </p:clrMapOvr>
  <p:transition spd="slow"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44852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2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5" name="Объект 64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019378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30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5" name="Объект 6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9" name="Прямоугольник 68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Прямая соединительная линия 69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Группа 70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7009663"/>
      </p:ext>
    </p:extLst>
  </p:cSld>
  <p:clrMapOvr>
    <a:masterClrMapping/>
  </p:clrMapOvr>
  <p:transition spd="slow"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484751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3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80" name="Объект 79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4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80" name="Объект 7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82" name="TextBox 81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83" name="Группа 82"/>
          <p:cNvGrpSpPr>
            <a:grpSpLocks noChangeAspect="1"/>
          </p:cNvGrpSpPr>
          <p:nvPr userDrawn="1"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84" name="Прямоугольник 83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Кольцо 84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Кольцо 85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Овал 86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8" name="Группа 87"/>
          <p:cNvGrpSpPr/>
          <p:nvPr userDrawn="1"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89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1" name="Группа 90"/>
          <p:cNvGrpSpPr/>
          <p:nvPr userDrawn="1"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92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4" name="Группа 9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5" name="Прямоугольник 9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6" name="Прямая соединительная линия 9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7" name="Группа 9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14" name="TextBox 11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Прямоугольник 11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Прямоугольник 11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6007268"/>
      </p:ext>
    </p:extLst>
  </p:cSld>
  <p:clrMapOvr>
    <a:masterClrMapping/>
  </p:clrMapOvr>
  <p:transition spd="slow"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378872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7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6" name="Объект 65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083106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78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6" name="Объект 6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68" name="TextBox 6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69" name="Группа 6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0" name="Прямоугольник 6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1" name="Прямая соединительная линия 7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" name="Группа 7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9301524"/>
      </p:ext>
    </p:extLst>
  </p:cSld>
  <p:clrMapOvr>
    <a:masterClrMapping/>
  </p:clrMapOvr>
  <p:transition spd="slow"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074767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1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85" name="Объект 84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2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85" name="Объект 8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88" name="Группа 87"/>
          <p:cNvGrpSpPr>
            <a:grpSpLocks noChangeAspect="1"/>
          </p:cNvGrpSpPr>
          <p:nvPr userDrawn="1"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89" name="Прямоугольник 88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Кольцо 89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Кольцо 90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Овал 91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94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6" name="Группа 95"/>
          <p:cNvGrpSpPr/>
          <p:nvPr userDrawn="1"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97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00" name="Прямоугольник 9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1" name="Прямая соединительная линия 10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2" name="Группа 10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3" name="Прямоугольник 10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Прямоугольник 11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Прямоугольник 11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119" name="TextBox 11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Прямоугольник 12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Прямоугольник 12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2180951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689928872"/>
      </p:ext>
    </p:extLst>
  </p:cSld>
  <p:clrMapOvr>
    <a:masterClrMapping/>
  </p:clrMapOvr>
  <p:transition spd="slow"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176032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5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8" name="Объект 6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6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8" name="Объект 6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Прямоугольник 68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71" name="TextBox 70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72" name="Группа 71"/>
          <p:cNvGrpSpPr/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73" name="Прямоугольник 72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Овал 73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5" name="Группа 7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6" name="Прямоугольник 7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7" name="Прямая соединительная линия 7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8" name="Группа 7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9" name="Прямоугольник 7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643965"/>
      </p:ext>
    </p:extLst>
  </p:cSld>
  <p:clrMapOvr>
    <a:masterClrMapping/>
  </p:clrMapOvr>
  <p:transition spd="slow"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77896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4444722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0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9" name="Прямоугольник 68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Прямая соединительная линия 69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1" name="Группа 70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" name="Прямоугольник 71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en-US" sz="700" dirty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8" name="TextBox 8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7007335"/>
      </p:ext>
    </p:extLst>
  </p:cSld>
  <p:clrMapOvr>
    <a:masterClrMapping/>
  </p:clrMapOvr>
  <p:transition spd="slow"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370663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9565395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9163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chemeClr val="bg1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chemeClr val="bg1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chemeClr val="bg1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solidFill>
                <a:schemeClr val="bg1"/>
              </a:solidFill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0371452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429841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1421705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682150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067291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39741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952402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72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9473895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93350716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1555200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51085279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40395404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41790372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248125188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0464280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4210696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6" name="Заголовок 1"/>
          <p:cNvSpPr txBox="1">
            <a:spLocks/>
          </p:cNvSpPr>
          <p:nvPr userDrawn="1"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81312317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52091753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chemeClr val="bg1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2792623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5309978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700678432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9" name="Заголовок 1"/>
          <p:cNvSpPr txBox="1">
            <a:spLocks/>
          </p:cNvSpPr>
          <p:nvPr userDrawn="1"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84468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30865237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7854535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560499482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817836227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987190936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525169626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241834219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57274188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2303204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462963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31161056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044933006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501441855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60161606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892092232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25972986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7790880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973053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842775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054734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780191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90555620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3761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952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5275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621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2018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8986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905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4792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30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2205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901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7 свой вариан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8279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4" name="Объект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712113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98512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9209913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407027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4053752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466871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823813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49148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490192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230710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74362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69233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50777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814031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504859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5012716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122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98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19081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119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17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96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399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546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546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854690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5512116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896961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844944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6233731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440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793083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77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635393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3925228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402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12146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180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7068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3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13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4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31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223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010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tags" Target="../tags/tag6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tags" Target="../tags/tag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49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vmlDrawing" Target="../drawings/vmlDrawing3.v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oleObject" Target="../embeddings/oleObject3.bin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ags" Target="../tags/tag51.xml"/><Relationship Id="rId5" Type="http://schemas.openxmlformats.org/officeDocument/2006/relationships/slideLayout" Target="../slideLayouts/slideLayout56.xml"/><Relationship Id="rId10" Type="http://schemas.openxmlformats.org/officeDocument/2006/relationships/tags" Target="../tags/tag50.xml"/><Relationship Id="rId4" Type="http://schemas.openxmlformats.org/officeDocument/2006/relationships/slideLayout" Target="../slideLayouts/slideLayout55.xml"/><Relationship Id="rId9" Type="http://schemas.openxmlformats.org/officeDocument/2006/relationships/vmlDrawing" Target="../drawings/vmlDrawing47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oleObject" Target="../embeddings/oleObject55.bin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tags" Target="../tags/tag60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ags" Target="../tags/tag5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vmlDrawing" Target="../drawings/vmlDrawing55.v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theme" Target="../theme/theme4.xml"/><Relationship Id="rId35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oleObject" Target="../embeddings/oleObject85.bin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tags" Target="../tags/tag91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tags" Target="../tags/tag90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vmlDrawing" Target="../drawings/vmlDrawing85.v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theme" Target="../theme/theme5.xml"/><Relationship Id="rId35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34" Type="http://schemas.openxmlformats.org/officeDocument/2006/relationships/tags" Target="../tags/tag120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vmlDrawing" Target="../drawings/vmlDrawing114.v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theme" Target="../theme/theme6.xml"/><Relationship Id="rId37" Type="http://schemas.openxmlformats.org/officeDocument/2006/relationships/oleObject" Target="../embeddings/oleObject114.bin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tags" Target="../tags/tag122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tags" Target="../tags/tag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p:transition spd="slow">
    <p:wipe dir="r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7" name="Группа 56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35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  <p:sldLayoutId id="2147484777" r:id="rId12"/>
    <p:sldLayoutId id="2147484778" r:id="rId13"/>
    <p:sldLayoutId id="2147484779" r:id="rId14"/>
    <p:sldLayoutId id="2147484780" r:id="rId15"/>
    <p:sldLayoutId id="2147484781" r:id="rId16"/>
    <p:sldLayoutId id="2147484782" r:id="rId17"/>
    <p:sldLayoutId id="2147484783" r:id="rId18"/>
    <p:sldLayoutId id="2147484784" r:id="rId19"/>
    <p:sldLayoutId id="2147484785" r:id="rId20"/>
    <p:sldLayoutId id="2147484786" r:id="rId21"/>
    <p:sldLayoutId id="2147484787" r:id="rId22"/>
    <p:sldLayoutId id="2147484788" r:id="rId23"/>
    <p:sldLayoutId id="2147484789" r:id="rId24"/>
    <p:sldLayoutId id="2147484790" r:id="rId25"/>
    <p:sldLayoutId id="2147484791" r:id="rId26"/>
    <p:sldLayoutId id="2147484792" r:id="rId27"/>
    <p:sldLayoutId id="2147484793" r:id="rId28"/>
    <p:sldLayoutId id="2147484794" r:id="rId29"/>
    <p:sldLayoutId id="2147484795" r:id="rId30"/>
    <p:sldLayoutId id="2147484796" r:id="rId31"/>
    <p:sldLayoutId id="2147484797" r:id="rId32"/>
    <p:sldLayoutId id="2147484798" r:id="rId33"/>
    <p:sldLayoutId id="2147484799" r:id="rId34"/>
    <p:sldLayoutId id="2147484800" r:id="rId35"/>
    <p:sldLayoutId id="2147484801" r:id="rId36"/>
    <p:sldLayoutId id="2147484802" r:id="rId37"/>
    <p:sldLayoutId id="2147484803" r:id="rId38"/>
    <p:sldLayoutId id="2147484804" r:id="rId39"/>
    <p:sldLayoutId id="2147484805" r:id="rId40"/>
    <p:sldLayoutId id="2147484806" r:id="rId41"/>
    <p:sldLayoutId id="2147484807" r:id="rId42"/>
    <p:sldLayoutId id="2147484808" r:id="rId43"/>
  </p:sldLayoutIdLst>
  <p:transition spd="slow">
    <p:wipe dir="r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915">
          <p15:clr>
            <a:srgbClr val="F26B43"/>
          </p15:clr>
        </p15:guide>
        <p15:guide id="13" orient="horz" pos="645">
          <p15:clr>
            <a:srgbClr val="F26B43"/>
          </p15:clr>
        </p15:guide>
        <p15:guide id="14" orient="horz" pos="9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98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2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1" name="Слайд think-cell" r:id="rId34" imgW="270" imgH="270" progId="TCLayout.ActiveDocument.1">
                  <p:embed/>
                </p:oleObj>
              </mc:Choice>
              <mc:Fallback>
                <p:oleObj name="Слайд think-cell" r:id="rId3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1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4860" r:id="rId12"/>
    <p:sldLayoutId id="2147484861" r:id="rId13"/>
    <p:sldLayoutId id="2147484862" r:id="rId14"/>
    <p:sldLayoutId id="2147484863" r:id="rId15"/>
    <p:sldLayoutId id="2147484864" r:id="rId16"/>
    <p:sldLayoutId id="2147484865" r:id="rId17"/>
    <p:sldLayoutId id="2147484866" r:id="rId18"/>
    <p:sldLayoutId id="2147484867" r:id="rId19"/>
    <p:sldLayoutId id="2147484868" r:id="rId20"/>
    <p:sldLayoutId id="2147484869" r:id="rId21"/>
    <p:sldLayoutId id="2147484870" r:id="rId22"/>
    <p:sldLayoutId id="2147484871" r:id="rId23"/>
    <p:sldLayoutId id="2147484872" r:id="rId24"/>
    <p:sldLayoutId id="2147484873" r:id="rId25"/>
    <p:sldLayoutId id="2147484874" r:id="rId26"/>
    <p:sldLayoutId id="2147484875" r:id="rId27"/>
    <p:sldLayoutId id="2147484876" r:id="rId28"/>
    <p:sldLayoutId id="2147484877" r:id="rId2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758087879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94" name="Слайд think-cell" r:id="rId34" imgW="270" imgH="270" progId="TCLayout.ActiveDocument.1">
                  <p:embed/>
                </p:oleObj>
              </mc:Choice>
              <mc:Fallback>
                <p:oleObj name="Слайд think-cell" r:id="rId3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84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  <p:sldLayoutId id="2147484890" r:id="rId12"/>
    <p:sldLayoutId id="2147484891" r:id="rId13"/>
    <p:sldLayoutId id="2147484892" r:id="rId14"/>
    <p:sldLayoutId id="2147484893" r:id="rId15"/>
    <p:sldLayoutId id="2147484894" r:id="rId16"/>
    <p:sldLayoutId id="2147484895" r:id="rId17"/>
    <p:sldLayoutId id="2147484896" r:id="rId18"/>
    <p:sldLayoutId id="2147484897" r:id="rId19"/>
    <p:sldLayoutId id="2147484898" r:id="rId20"/>
    <p:sldLayoutId id="2147484899" r:id="rId21"/>
    <p:sldLayoutId id="2147484900" r:id="rId22"/>
    <p:sldLayoutId id="2147484901" r:id="rId23"/>
    <p:sldLayoutId id="2147485137" r:id="rId24"/>
    <p:sldLayoutId id="2147485138" r:id="rId25"/>
    <p:sldLayoutId id="2147485139" r:id="rId26"/>
    <p:sldLayoutId id="2147485140" r:id="rId27"/>
    <p:sldLayoutId id="2147485142" r:id="rId28"/>
    <p:sldLayoutId id="2147485143" r:id="rId2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529510825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8" name="Слайд think-cell" r:id="rId37" imgW="270" imgH="270" progId="TCLayout.ActiveDocument.1">
                  <p:embed/>
                </p:oleObj>
              </mc:Choice>
              <mc:Fallback>
                <p:oleObj name="Слайд think-cell" r:id="rId37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5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4" name="Прямоугольник 43" hidden="1"/>
          <p:cNvSpPr/>
          <p:nvPr userDrawn="1">
            <p:custDataLst>
              <p:tags r:id="rId36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49" name="Группа 4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1" name="Прямоугольник 6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61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en-US" sz="700" dirty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04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  <p:sldLayoutId id="2147485118" r:id="rId12"/>
    <p:sldLayoutId id="2147485119" r:id="rId13"/>
    <p:sldLayoutId id="2147485120" r:id="rId14"/>
    <p:sldLayoutId id="2147485121" r:id="rId15"/>
    <p:sldLayoutId id="2147485122" r:id="rId16"/>
    <p:sldLayoutId id="2147485123" r:id="rId17"/>
    <p:sldLayoutId id="2147485124" r:id="rId18"/>
    <p:sldLayoutId id="2147485125" r:id="rId19"/>
    <p:sldLayoutId id="2147485126" r:id="rId20"/>
    <p:sldLayoutId id="2147485127" r:id="rId21"/>
    <p:sldLayoutId id="2147485128" r:id="rId22"/>
    <p:sldLayoutId id="2147485129" r:id="rId23"/>
    <p:sldLayoutId id="2147485130" r:id="rId24"/>
    <p:sldLayoutId id="2147485131" r:id="rId25"/>
    <p:sldLayoutId id="2147485132" r:id="rId26"/>
    <p:sldLayoutId id="2147485133" r:id="rId27"/>
    <p:sldLayoutId id="2147485134" r:id="rId28"/>
    <p:sldLayoutId id="2147485135" r:id="rId29"/>
    <p:sldLayoutId id="2147485136" r:id="rId30"/>
    <p:sldLayoutId id="2147485141" r:id="rId31"/>
  </p:sldLayoutIdLst>
  <p:transition spd="slow">
    <p:wipe dir="r"/>
  </p:transition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5" orient="horz" pos="214" userDrawn="1">
          <p15:clr>
            <a:srgbClr val="F26B43"/>
          </p15:clr>
        </p15:guide>
        <p15:guide id="16" pos="226" userDrawn="1">
          <p15:clr>
            <a:srgbClr val="F26B43"/>
          </p15:clr>
        </p15:guide>
        <p15:guide id="17" orient="horz" pos="2867" userDrawn="1">
          <p15:clr>
            <a:srgbClr val="F26B43"/>
          </p15:clr>
        </p15:guide>
        <p15:guide id="18" pos="5534" userDrawn="1">
          <p15:clr>
            <a:srgbClr val="F26B43"/>
          </p15:clr>
        </p15:guide>
        <p15:guide id="19" orient="horz" pos="645" userDrawn="1">
          <p15:clr>
            <a:srgbClr val="F26B43"/>
          </p15:clr>
        </p15:guide>
        <p15:guide id="20" orient="horz" pos="713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pos="1920" userDrawn="1">
          <p15:clr>
            <a:srgbClr val="F26B43"/>
          </p15:clr>
        </p15:guide>
        <p15:guide id="23" pos="4800" userDrawn="1">
          <p15:clr>
            <a:srgbClr val="F26B43"/>
          </p15:clr>
        </p15:guide>
        <p15:guide id="24" pos="960" userDrawn="1">
          <p15:clr>
            <a:srgbClr val="F26B43"/>
          </p15:clr>
        </p15:guide>
        <p15:guide id="25" pos="2880" userDrawn="1">
          <p15:clr>
            <a:srgbClr val="F26B43"/>
          </p15:clr>
        </p15:guide>
        <p15:guide id="26" orient="horz" pos="957" userDrawn="1">
          <p15:clr>
            <a:srgbClr val="F26B43"/>
          </p15:clr>
        </p15:guide>
        <p15:guide id="27" orient="horz" pos="1914" userDrawn="1">
          <p15:clr>
            <a:srgbClr val="F26B43"/>
          </p15:clr>
        </p15:guide>
        <p15:guide id="28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6.png"/><Relationship Id="rId12" Type="http://schemas.microsoft.com/office/2007/relationships/hdphoto" Target="../media/hdphoto2.wdp"/><Relationship Id="rId2" Type="http://schemas.openxmlformats.org/officeDocument/2006/relationships/tags" Target="../tags/tag178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.emf"/><Relationship Id="rId10" Type="http://schemas.openxmlformats.org/officeDocument/2006/relationships/image" Target="../media/image59.gif"/><Relationship Id="rId4" Type="http://schemas.openxmlformats.org/officeDocument/2006/relationships/oleObject" Target="../embeddings/oleObject170.bin"/><Relationship Id="rId9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53" y="0"/>
            <a:ext cx="6871447" cy="5153585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</p:pic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ru-RU" dirty="0" smtClean="0"/>
              <a:t>29</a:t>
            </a:r>
            <a:r>
              <a:rPr lang="en-US" dirty="0" smtClean="0"/>
              <a:t> </a:t>
            </a:r>
            <a:r>
              <a:rPr lang="ru-RU" dirty="0" smtClean="0"/>
              <a:t>июня 2023</a:t>
            </a:r>
            <a:endParaRPr lang="ru-RU" dirty="0"/>
          </a:p>
          <a:p>
            <a:r>
              <a:rPr lang="ru-RU" dirty="0"/>
              <a:t>СИБУР ПолиЛаб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649" y="3306619"/>
            <a:ext cx="219969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Спикеры:</a:t>
            </a:r>
          </a:p>
          <a:p>
            <a:r>
              <a:rPr lang="ru-RU" sz="1400" dirty="0">
                <a:solidFill>
                  <a:schemeClr val="tx2"/>
                </a:solidFill>
              </a:rPr>
              <a:t>Елена Щапова</a:t>
            </a:r>
          </a:p>
          <a:p>
            <a:r>
              <a:rPr lang="ru-RU" sz="1400" dirty="0" smtClean="0">
                <a:solidFill>
                  <a:schemeClr val="tx2"/>
                </a:solidFill>
              </a:rPr>
              <a:t>Дарья Мелихова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113368" y="0"/>
            <a:ext cx="6951039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649" y="841326"/>
            <a:ext cx="3816808" cy="142016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Практические рекомендации по организации испытаний полимерных пленок</a:t>
            </a:r>
          </a:p>
        </p:txBody>
      </p:sp>
    </p:spTree>
    <p:extLst>
      <p:ext uri="{BB962C8B-B14F-4D97-AF65-F5344CB8AC3E}">
        <p14:creationId xmlns:p14="http://schemas.microsoft.com/office/powerpoint/2010/main" val="3578687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8" y="91612"/>
            <a:ext cx="6732722" cy="672627"/>
          </a:xfrm>
        </p:spPr>
        <p:txBody>
          <a:bodyPr/>
          <a:lstStyle/>
          <a:p>
            <a:r>
              <a:rPr lang="ru-RU" dirty="0" smtClean="0"/>
              <a:t>Определение толщины и разнотолщинности пленок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1878" y="590650"/>
            <a:ext cx="636508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125" dirty="0" smtClean="0"/>
              <a:t>Толщину пленки измеряют механическим сканированием, рассчитывают среднее значение и поперечную разнотолщинность</a:t>
            </a:r>
            <a:endParaRPr lang="ru-RU" sz="1125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1878" y="1342030"/>
            <a:ext cx="461351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Стандарты: </a:t>
            </a:r>
            <a:r>
              <a:rPr lang="ru-RU" sz="1125" dirty="0" smtClean="0"/>
              <a:t>ГОСТ 17035, </a:t>
            </a:r>
            <a:r>
              <a:rPr lang="en-US" sz="1125" dirty="0" smtClean="0"/>
              <a:t>ISO 459</a:t>
            </a:r>
            <a:r>
              <a:rPr lang="ru-RU" sz="1125" dirty="0" smtClean="0"/>
              <a:t>3, </a:t>
            </a:r>
            <a:r>
              <a:rPr lang="en-US" sz="1125" dirty="0"/>
              <a:t>ASTM D6988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94600" y="1077799"/>
            <a:ext cx="216317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образца:</a:t>
            </a: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787619" y="2044130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Вертикальный свиток 40"/>
          <p:cNvSpPr/>
          <p:nvPr/>
        </p:nvSpPr>
        <p:spPr bwMode="auto">
          <a:xfrm rot="10800000">
            <a:off x="7295590" y="1659582"/>
            <a:ext cx="1552704" cy="1249578"/>
          </a:xfrm>
          <a:prstGeom prst="verticalScroll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 rot="16200000">
            <a:off x="8372316" y="1968849"/>
            <a:ext cx="363693" cy="82283"/>
          </a:xfrm>
          <a:prstGeom prst="rightArrow">
            <a:avLst/>
          </a:prstGeom>
          <a:solidFill>
            <a:srgbClr val="008CFA">
              <a:alpha val="50000"/>
            </a:srgbClr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787619" y="235927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59428" y="1982574"/>
            <a:ext cx="35146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45" name="Правая фигурная скобка 44"/>
          <p:cNvSpPr/>
          <p:nvPr/>
        </p:nvSpPr>
        <p:spPr bwMode="auto">
          <a:xfrm rot="5400000">
            <a:off x="7983085" y="2393552"/>
            <a:ext cx="164872" cy="1241946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00198" y="3114492"/>
            <a:ext cx="9598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Вся ширина рулона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45794" y="2447239"/>
            <a:ext cx="10663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2"/>
                </a:solidFill>
              </a:rPr>
              <a:t>Не менее 3 метров*</a:t>
            </a:r>
          </a:p>
        </p:txBody>
      </p:sp>
      <p:sp>
        <p:nvSpPr>
          <p:cNvPr id="48" name="Блок-схема: узел 47"/>
          <p:cNvSpPr/>
          <p:nvPr/>
        </p:nvSpPr>
        <p:spPr bwMode="auto">
          <a:xfrm>
            <a:off x="8787619" y="2684114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43029" y="3518563"/>
            <a:ext cx="15975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chemeClr val="tx2"/>
                </a:solidFill>
              </a:rPr>
              <a:t>*Необходимое количество образца зависит от ширины рулона и количества параллельных измерений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5937" y="1766679"/>
            <a:ext cx="340033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/>
              <a:t>Факторы, влияющие на результаты измерений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 smtClean="0">
                <a:sym typeface="Wingdings"/>
              </a:rPr>
              <a:t>Чистота, внешний вид образца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 smtClean="0">
                <a:sym typeface="Wingdings"/>
              </a:rPr>
              <a:t>Достаточное количество образца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>
                <a:sym typeface="Wingdings"/>
              </a:rPr>
              <a:t>Отсутствие складок, помятостей, </a:t>
            </a:r>
            <a:r>
              <a:rPr lang="ru-RU" sz="1100" dirty="0" smtClean="0">
                <a:sym typeface="Wingdings"/>
              </a:rPr>
              <a:t>провисов на исследуемом участке</a:t>
            </a:r>
            <a:endParaRPr lang="en-US" sz="1100" dirty="0" smtClean="0">
              <a:sym typeface="Wingdings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 smtClean="0">
                <a:sym typeface="Wingdings"/>
              </a:rPr>
              <a:t>Соответствие используемого средства измерения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430428" y="3564729"/>
            <a:ext cx="350687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Важно: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Требования к толщине и </a:t>
            </a:r>
            <a:r>
              <a:rPr lang="ru-RU" sz="1100" dirty="0" err="1" smtClean="0">
                <a:solidFill>
                  <a:schemeClr val="tx2"/>
                </a:solidFill>
              </a:rPr>
              <a:t>разнотолщинности</a:t>
            </a:r>
            <a:r>
              <a:rPr lang="ru-RU" sz="1100" dirty="0" smtClean="0">
                <a:solidFill>
                  <a:schemeClr val="tx2"/>
                </a:solidFill>
              </a:rPr>
              <a:t> образцов сформулированы в НД на материал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Среднее значение толщины используется для расчета множества показателей (определение свойств при растяжении, </a:t>
            </a:r>
            <a:r>
              <a:rPr lang="ru-RU" sz="1100" dirty="0" err="1" smtClean="0">
                <a:solidFill>
                  <a:schemeClr val="tx2"/>
                </a:solidFill>
              </a:rPr>
              <a:t>раздире</a:t>
            </a:r>
            <a:r>
              <a:rPr lang="ru-RU" sz="1100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2201"/>
          <a:stretch/>
        </p:blipFill>
        <p:spPr>
          <a:xfrm>
            <a:off x="3974386" y="1327513"/>
            <a:ext cx="2952918" cy="28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8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8" y="91612"/>
            <a:ext cx="6732722" cy="672627"/>
          </a:xfrm>
        </p:spPr>
        <p:txBody>
          <a:bodyPr/>
          <a:lstStyle/>
          <a:p>
            <a:r>
              <a:rPr lang="ru-RU" dirty="0" smtClean="0"/>
              <a:t>Определение толщины и разнотолщинности пленок</a:t>
            </a:r>
            <a:br>
              <a:rPr lang="ru-RU" dirty="0" smtClean="0"/>
            </a:br>
            <a:r>
              <a:rPr lang="ru-RU" dirty="0" smtClean="0"/>
              <a:t>Весовой метод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8846" y="798142"/>
            <a:ext cx="6863524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125" dirty="0" smtClean="0"/>
              <a:t>Толщину пленки </a:t>
            </a:r>
            <a:r>
              <a:rPr lang="ru-RU" sz="1125" dirty="0"/>
              <a:t>о</a:t>
            </a:r>
            <a:r>
              <a:rPr lang="ru-RU" sz="1125" dirty="0" smtClean="0"/>
              <a:t>пределяют гравиметрическим методом, взвешивая определенную площадь образца и рассчитывая ее через плотность </a:t>
            </a:r>
            <a:endParaRPr lang="ru-RU" sz="1125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2370" y="1522255"/>
            <a:ext cx="461351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Стандарты: </a:t>
            </a:r>
            <a:r>
              <a:rPr lang="en-US" sz="1125" dirty="0" smtClean="0"/>
              <a:t>ISO 4591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94600" y="1077799"/>
            <a:ext cx="216317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образца:</a:t>
            </a: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787619" y="2044130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787619" y="235927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Блок-схема: узел 47"/>
          <p:cNvSpPr/>
          <p:nvPr/>
        </p:nvSpPr>
        <p:spPr bwMode="auto">
          <a:xfrm>
            <a:off x="8787619" y="2684114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4746" y="1961012"/>
            <a:ext cx="333819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/>
              <a:t>Факторы, влияющие на результаты измерений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 smtClean="0">
                <a:sym typeface="Wingdings"/>
              </a:rPr>
              <a:t>Чистота, внешний вид образца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100" dirty="0" smtClean="0">
                <a:sym typeface="Wingdings"/>
              </a:rPr>
              <a:t>Достаточное количество образца </a:t>
            </a:r>
            <a:endParaRPr lang="en-US" sz="1100" dirty="0" smtClean="0">
              <a:sym typeface="Wingding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21" y="2794584"/>
            <a:ext cx="324941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Важно: </a:t>
            </a:r>
          </a:p>
          <a:p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Метод учитывает большее количество слоев материала по сравнению с методом определения толщины механическим сканированием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Необходимо знать плотность полимера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Необходимо учесть межслоевое расстояние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3191" r="25145" b="2692"/>
          <a:stretch/>
        </p:blipFill>
        <p:spPr>
          <a:xfrm>
            <a:off x="3970646" y="1333984"/>
            <a:ext cx="2974019" cy="272544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 bwMode="auto">
          <a:xfrm>
            <a:off x="7664655" y="1550137"/>
            <a:ext cx="1083875" cy="1092011"/>
          </a:xfrm>
          <a:prstGeom prst="rect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82493" y="3113488"/>
            <a:ext cx="1695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Количество слоев и размер определяются методикой </a:t>
            </a:r>
            <a:r>
              <a:rPr lang="ru-RU" sz="800" dirty="0" smtClean="0">
                <a:solidFill>
                  <a:schemeClr val="tx2"/>
                </a:solidFill>
              </a:rPr>
              <a:t>измерения</a:t>
            </a:r>
          </a:p>
          <a:p>
            <a:r>
              <a:rPr lang="ru-RU" sz="800" dirty="0" smtClean="0">
                <a:solidFill>
                  <a:schemeClr val="tx2"/>
                </a:solidFill>
              </a:rPr>
              <a:t>(например, 16 слоев </a:t>
            </a:r>
          </a:p>
          <a:p>
            <a:r>
              <a:rPr lang="ru-RU" sz="800" dirty="0" smtClean="0">
                <a:solidFill>
                  <a:schemeClr val="tx2"/>
                </a:solidFill>
              </a:rPr>
              <a:t>размером  250*250 мм в сумме равны площади в 1 м2)</a:t>
            </a:r>
            <a:endParaRPr lang="ru-R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70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7" y="91612"/>
            <a:ext cx="8426451" cy="672627"/>
          </a:xfrm>
        </p:spPr>
        <p:txBody>
          <a:bodyPr/>
          <a:lstStyle/>
          <a:p>
            <a:r>
              <a:rPr lang="ru-RU" dirty="0" smtClean="0"/>
              <a:t>Вырезание образцов для испытаний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12</a:t>
            </a:fld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7901394" y="934128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>
            <a:off x="7901394" y="1977579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18" name="Прямоугольник 17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81946" y="3491279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20Х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809" y="584740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8385843" y="3501351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04385" y="173998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91139" y="2620396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9809" y="3021658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385843" y="386374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385843" y="420669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0360" y="3850863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20Х</a:t>
            </a:r>
            <a:endParaRPr lang="ru-RU" sz="1125" dirty="0"/>
          </a:p>
        </p:txBody>
      </p:sp>
      <p:sp>
        <p:nvSpPr>
          <p:cNvPr id="42" name="TextBox 41"/>
          <p:cNvSpPr txBox="1"/>
          <p:nvPr/>
        </p:nvSpPr>
        <p:spPr>
          <a:xfrm>
            <a:off x="7793058" y="420669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20Х</a:t>
            </a:r>
            <a:endParaRPr lang="ru-RU" sz="1125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38" y="775829"/>
            <a:ext cx="3380723" cy="2535542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1" y="764239"/>
            <a:ext cx="3383138" cy="25373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2312" y="3380279"/>
            <a:ext cx="30564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Универсальный резак для образцов РТО-1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4661" y="3729675"/>
            <a:ext cx="618718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Важно: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Регулярная замена лезвий для вырезания образов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/>
                </a:solidFill>
              </a:rPr>
              <a:t>Осмотр вырезанных образцов на наличие заусенцев и других повреждений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235089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10" y="163450"/>
            <a:ext cx="8426451" cy="672627"/>
          </a:xfrm>
        </p:spPr>
        <p:txBody>
          <a:bodyPr/>
          <a:lstStyle/>
          <a:p>
            <a:r>
              <a:rPr lang="ru-RU" dirty="0" smtClean="0"/>
              <a:t>Свойства при растяжении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2251" y="2743507"/>
            <a:ext cx="2624504" cy="1318846"/>
          </a:xfrm>
        </p:spPr>
        <p:txBody>
          <a:bodyPr/>
          <a:lstStyle/>
          <a:p>
            <a:r>
              <a:rPr lang="ru-RU" sz="1050" dirty="0"/>
              <a:t>У</a:t>
            </a:r>
            <a:r>
              <a:rPr lang="ru-RU" sz="1050" dirty="0" smtClean="0"/>
              <a:t>словия испытания: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Тип образца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Ширина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Расчетная и зажимная длина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Скорость испытания</a:t>
            </a:r>
          </a:p>
          <a:p>
            <a:endParaRPr lang="en-US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01287" y="1108144"/>
            <a:ext cx="39927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125" dirty="0"/>
              <a:t>Испытуемый образец зажимают с помощью специальных захватов, растягивают с постоянной скоростью, предусмотренной в НТД на материал, и регистрируют необходимые параметры.</a:t>
            </a:r>
            <a:r>
              <a:rPr lang="ru-RU" sz="1125" b="1" dirty="0"/>
              <a:t>                  </a:t>
            </a:r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2777334" y="2244390"/>
            <a:ext cx="466575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Стандарты: </a:t>
            </a:r>
            <a:r>
              <a:rPr lang="ru-RU" sz="1125" dirty="0" smtClean="0"/>
              <a:t>ГОСТ 14236, </a:t>
            </a:r>
            <a:r>
              <a:rPr lang="en-US" sz="1125" dirty="0" smtClean="0"/>
              <a:t>ISO 527-3</a:t>
            </a:r>
            <a:r>
              <a:rPr lang="ru-RU" sz="1125" dirty="0" smtClean="0"/>
              <a:t>, </a:t>
            </a:r>
            <a:r>
              <a:rPr lang="en-US" sz="1125" dirty="0" smtClean="0"/>
              <a:t>ASTM D882</a:t>
            </a:r>
            <a:r>
              <a:rPr lang="ru-RU" sz="1125" dirty="0" smtClean="0"/>
              <a:t>, ГОСТ 10354</a:t>
            </a:r>
            <a:endParaRPr lang="ru-RU" sz="1125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7901394" y="934128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>
            <a:off x="7901394" y="1977579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18" name="Прямоугольник 17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81946" y="349127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809" y="584740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8385843" y="3501351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04385" y="173998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91139" y="2620396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9809" y="3021658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385843" y="386374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385843" y="420669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0360" y="3850863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42" name="TextBox 41"/>
          <p:cNvSpPr txBox="1"/>
          <p:nvPr/>
        </p:nvSpPr>
        <p:spPr>
          <a:xfrm>
            <a:off x="7793058" y="4206697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137" y="1411853"/>
            <a:ext cx="3222779" cy="24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830966"/>
              </p:ext>
            </p:extLst>
          </p:nvPr>
        </p:nvGraphicFramePr>
        <p:xfrm>
          <a:off x="232338" y="671580"/>
          <a:ext cx="8522702" cy="3765381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347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8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Стандарт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ГОСТ </a:t>
                      </a:r>
                      <a:r>
                        <a:rPr lang="ru-RU" sz="1200" dirty="0" smtClean="0">
                          <a:effectLst/>
                        </a:rPr>
                        <a:t>14236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ISO </a:t>
                      </a:r>
                      <a:r>
                        <a:rPr lang="ru-RU" sz="1200" dirty="0" smtClean="0">
                          <a:effectLst/>
                        </a:rPr>
                        <a:t>527-3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ASTM </a:t>
                      </a:r>
                      <a:r>
                        <a:rPr lang="en-US" sz="1200" dirty="0" smtClean="0">
                          <a:effectLst/>
                        </a:rPr>
                        <a:t>D</a:t>
                      </a:r>
                      <a:r>
                        <a:rPr lang="ru-RU" sz="1200" dirty="0" smtClean="0">
                          <a:effectLst/>
                        </a:rPr>
                        <a:t>882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6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Модуль упругости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7160" marR="137160" marT="137160" marB="137160" anchor="ctr"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Не определяется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Не определяется</a:t>
                      </a:r>
                      <a:endParaRPr lang="ru-RU" sz="1100" b="1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Определяется</a:t>
                      </a:r>
                      <a:endParaRPr lang="ru-RU" sz="1100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23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Размеры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и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форма образца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7160" marR="137160" marT="137160" marB="137160" anchor="ctr"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effectLst/>
                      </a:endParaRP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Полоски шириной </a:t>
                      </a:r>
                      <a:r>
                        <a:rPr lang="ru-RU" sz="1100" kern="1200" baseline="0" dirty="0" smtClean="0">
                          <a:effectLst/>
                        </a:rPr>
                        <a:t>  </a:t>
                      </a:r>
                      <a:r>
                        <a:rPr lang="ru-RU" sz="1100" kern="1200" dirty="0" smtClean="0">
                          <a:effectLst/>
                        </a:rPr>
                        <a:t>10-25 мм</a:t>
                      </a: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Лопатки тип 1, 2 по ГОСТ 11262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kern="1200" dirty="0" smtClean="0">
                          <a:effectLst/>
                        </a:rPr>
                        <a:t>олоски шириной  10-25 мм</a:t>
                      </a: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Лопатки тип 1, 2 по </a:t>
                      </a:r>
                      <a:r>
                        <a:rPr lang="en-US" sz="1100" kern="1200" dirty="0" smtClean="0">
                          <a:effectLst/>
                        </a:rPr>
                        <a:t>ISO 527-1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Полоски</a:t>
                      </a:r>
                      <a:r>
                        <a:rPr lang="ru-RU" sz="1100" baseline="0" dirty="0" smtClean="0">
                          <a:effectLst/>
                        </a:rPr>
                        <a:t> ш</a:t>
                      </a:r>
                      <a:r>
                        <a:rPr lang="ru-RU" sz="1100" dirty="0" smtClean="0">
                          <a:effectLst/>
                        </a:rPr>
                        <a:t>ириной 5-25 мм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6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Скорость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испытания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ctr"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1;  2;  5;  10;  20;  50;  100;  200; 500 мм/мин 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</a:rPr>
                        <a:t>5; 50; 100; 200; 300;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500 мм/мин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effectLst/>
                      </a:endParaRP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12,5;</a:t>
                      </a:r>
                      <a:r>
                        <a:rPr lang="ru-RU" sz="1100" baseline="0" dirty="0" smtClean="0">
                          <a:effectLst/>
                        </a:rPr>
                        <a:t> 25; 50; 500 мм/мин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6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Измерение деформации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7160" marR="137160" marT="137160" marB="137160" anchor="ctr"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Измерители удлинения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Изменение расстояния между зажимами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Измерители</a:t>
                      </a:r>
                      <a:r>
                        <a:rPr lang="ru-RU" sz="1100" baseline="0" dirty="0" smtClean="0">
                          <a:effectLst/>
                        </a:rPr>
                        <a:t> удлинения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Измерители удлинения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Изменение расстояния между зажимами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32337" y="44661"/>
            <a:ext cx="8426451" cy="672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Ключевые различия стандартов на растяжение пленок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87066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7" y="91612"/>
            <a:ext cx="8426451" cy="672627"/>
          </a:xfrm>
        </p:spPr>
        <p:txBody>
          <a:bodyPr/>
          <a:lstStyle/>
          <a:p>
            <a:r>
              <a:rPr lang="ru-RU" dirty="0" smtClean="0"/>
              <a:t>Оптические методы анализа пленок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1877" y="588745"/>
            <a:ext cx="373013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Методы испытаний:</a:t>
            </a:r>
            <a:endParaRPr lang="ru-RU" sz="1125" b="1" dirty="0"/>
          </a:p>
          <a:p>
            <a:r>
              <a:rPr lang="ru-RU" sz="1125" dirty="0"/>
              <a:t>Блеск</a:t>
            </a:r>
          </a:p>
          <a:p>
            <a:r>
              <a:rPr lang="ru-RU" sz="1125" dirty="0" smtClean="0"/>
              <a:t>Мутность</a:t>
            </a:r>
          </a:p>
          <a:p>
            <a:r>
              <a:rPr lang="ru-RU" sz="1125" dirty="0"/>
              <a:t>Светопропускание </a:t>
            </a:r>
          </a:p>
          <a:p>
            <a:r>
              <a:rPr lang="ru-RU" sz="1125" dirty="0"/>
              <a:t>Прозрачность</a:t>
            </a:r>
          </a:p>
          <a:p>
            <a:r>
              <a:rPr lang="ru-RU" sz="1125" dirty="0" smtClean="0"/>
              <a:t>Цветовые характеристики </a:t>
            </a:r>
          </a:p>
          <a:p>
            <a:r>
              <a:rPr lang="ru-RU" sz="1125" dirty="0" smtClean="0"/>
              <a:t>Наличие гелей и посторонних включений</a:t>
            </a:r>
            <a:endParaRPr lang="ru-RU" sz="1125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7857004" y="1173826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64507" y="3104944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5419" y="824438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8368404" y="3115016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04385" y="173998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62370" y="2635323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368404" y="3477406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368404" y="382036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72921" y="3464528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42" name="TextBox 41"/>
          <p:cNvSpPr txBox="1"/>
          <p:nvPr/>
        </p:nvSpPr>
        <p:spPr>
          <a:xfrm>
            <a:off x="7775619" y="3820362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1" y="600950"/>
            <a:ext cx="2546183" cy="3394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5133" y="4169854"/>
            <a:ext cx="245580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Измерение мутности по </a:t>
            </a:r>
            <a:r>
              <a:rPr lang="en-US" sz="1100" dirty="0" smtClean="0">
                <a:solidFill>
                  <a:schemeClr val="tx2"/>
                </a:solidFill>
              </a:rPr>
              <a:t>ASTM D1003</a:t>
            </a:r>
            <a:endParaRPr lang="ru-RU" sz="1100" dirty="0" err="1" smtClean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7422" r="9770"/>
          <a:stretch/>
        </p:blipFill>
        <p:spPr>
          <a:xfrm>
            <a:off x="361877" y="1967068"/>
            <a:ext cx="3058988" cy="19034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4943" y="3995861"/>
            <a:ext cx="34448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Измерение блеска по </a:t>
            </a:r>
            <a:r>
              <a:rPr lang="en-US" sz="1100" dirty="0" smtClean="0">
                <a:solidFill>
                  <a:schemeClr val="tx2"/>
                </a:solidFill>
              </a:rPr>
              <a:t>ASTM D</a:t>
            </a:r>
            <a:r>
              <a:rPr lang="ru-RU" sz="1100" dirty="0" smtClean="0">
                <a:solidFill>
                  <a:schemeClr val="tx2"/>
                </a:solidFill>
              </a:rPr>
              <a:t>2457</a:t>
            </a:r>
          </a:p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Наиболее распространенный угол для пленок – 45 °</a:t>
            </a:r>
          </a:p>
        </p:txBody>
      </p:sp>
    </p:spTree>
    <p:extLst>
      <p:ext uri="{BB962C8B-B14F-4D97-AF65-F5344CB8AC3E}">
        <p14:creationId xmlns:p14="http://schemas.microsoft.com/office/powerpoint/2010/main" val="373130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92" y="177421"/>
            <a:ext cx="8426451" cy="672627"/>
          </a:xfrm>
        </p:spPr>
        <p:txBody>
          <a:bodyPr/>
          <a:lstStyle/>
          <a:p>
            <a:r>
              <a:rPr lang="ru-RU" dirty="0" smtClean="0"/>
              <a:t>Коэффициент трения пленок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3899" y="814401"/>
            <a:ext cx="373013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200" dirty="0"/>
              <a:t>Обернутые полимерной пленкой салазки с постоянной скоростью </a:t>
            </a:r>
            <a:r>
              <a:rPr lang="ru-RU" sz="1200" dirty="0" smtClean="0"/>
              <a:t>скользят по </a:t>
            </a:r>
            <a:r>
              <a:rPr lang="ru-RU" sz="1200" dirty="0"/>
              <a:t>второму </a:t>
            </a:r>
            <a:r>
              <a:rPr lang="ru-RU" sz="1200" dirty="0" smtClean="0"/>
              <a:t>образцу полимера. Отношение силы сопротивления скольжению к массе салазок является </a:t>
            </a:r>
            <a:r>
              <a:rPr lang="ru-RU" sz="1200" dirty="0" err="1" smtClean="0"/>
              <a:t>коэффициентомтрения</a:t>
            </a:r>
            <a:r>
              <a:rPr lang="ru-RU" sz="1200" dirty="0" smtClean="0"/>
              <a:t> (безразмерная величина)</a:t>
            </a:r>
            <a:endParaRPr lang="ru-RU" sz="1200" dirty="0"/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241031" y="2189308"/>
            <a:ext cx="4613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Стандарты: </a:t>
            </a:r>
            <a:r>
              <a:rPr lang="en-US" sz="1125" dirty="0" smtClean="0">
                <a:solidFill>
                  <a:srgbClr val="FF0000"/>
                </a:solidFill>
              </a:rPr>
              <a:t>ASTM D1894</a:t>
            </a:r>
            <a:r>
              <a:rPr lang="ru-RU" sz="1125" dirty="0" smtClean="0">
                <a:solidFill>
                  <a:srgbClr val="FF0000"/>
                </a:solidFill>
              </a:rPr>
              <a:t>*</a:t>
            </a:r>
            <a:r>
              <a:rPr lang="en-US" sz="1125" dirty="0" smtClean="0"/>
              <a:t>, </a:t>
            </a:r>
            <a:r>
              <a:rPr lang="ru-RU" sz="1125" dirty="0"/>
              <a:t>ГОСТ </a:t>
            </a:r>
            <a:r>
              <a:rPr lang="ru-RU" sz="1125" dirty="0" smtClean="0"/>
              <a:t>27492, </a:t>
            </a:r>
            <a:r>
              <a:rPr lang="en-US" sz="1200" dirty="0"/>
              <a:t>ISO</a:t>
            </a:r>
            <a:r>
              <a:rPr lang="ru-RU" sz="1200" dirty="0"/>
              <a:t> </a:t>
            </a:r>
            <a:r>
              <a:rPr lang="ru-RU" sz="1200" dirty="0" smtClean="0"/>
              <a:t>8295</a:t>
            </a:r>
            <a:endParaRPr lang="ru-RU" sz="1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Блок-схема: узел 23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4599" y="1372760"/>
            <a:ext cx="21631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образца:</a:t>
            </a: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Блок-схема: узел 30"/>
          <p:cNvSpPr/>
          <p:nvPr/>
        </p:nvSpPr>
        <p:spPr bwMode="auto">
          <a:xfrm>
            <a:off x="8787618" y="233909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Вертикальный свиток 31"/>
          <p:cNvSpPr/>
          <p:nvPr/>
        </p:nvSpPr>
        <p:spPr bwMode="auto">
          <a:xfrm rot="10800000">
            <a:off x="7295589" y="1954543"/>
            <a:ext cx="1552704" cy="1249578"/>
          </a:xfrm>
          <a:prstGeom prst="verticalScroll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Стрелка вправо 38"/>
          <p:cNvSpPr/>
          <p:nvPr/>
        </p:nvSpPr>
        <p:spPr bwMode="auto">
          <a:xfrm rot="16200000">
            <a:off x="8372315" y="2263810"/>
            <a:ext cx="363693" cy="82283"/>
          </a:xfrm>
          <a:prstGeom prst="rightArrow">
            <a:avLst/>
          </a:prstGeom>
          <a:solidFill>
            <a:srgbClr val="008CFA">
              <a:alpha val="50000"/>
            </a:srgbClr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787618" y="265423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59427" y="2277535"/>
            <a:ext cx="35146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45" name="Правая фигурная скобка 44"/>
          <p:cNvSpPr/>
          <p:nvPr/>
        </p:nvSpPr>
        <p:spPr bwMode="auto">
          <a:xfrm rot="5400000">
            <a:off x="7983084" y="2688513"/>
            <a:ext cx="164872" cy="1241946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00197" y="3409453"/>
            <a:ext cx="9598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Вся ширина рулона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45793" y="2742200"/>
            <a:ext cx="10663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2"/>
                </a:solidFill>
              </a:rPr>
              <a:t>Не менее 3 метров</a:t>
            </a:r>
          </a:p>
        </p:txBody>
      </p:sp>
      <p:sp>
        <p:nvSpPr>
          <p:cNvPr id="48" name="Блок-схема: узел 47"/>
          <p:cNvSpPr/>
          <p:nvPr/>
        </p:nvSpPr>
        <p:spPr bwMode="auto">
          <a:xfrm>
            <a:off x="8787618" y="2979075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823" y="2617363"/>
            <a:ext cx="363508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/>
              <a:t>Факторы, влияющие на результаты измерений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ym typeface="Wingdings"/>
              </a:rPr>
              <a:t>Скорость испытания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/>
              <a:t>Условия </a:t>
            </a:r>
            <a:r>
              <a:rPr lang="ru-RU" sz="1200" dirty="0"/>
              <a:t>испытания и </a:t>
            </a:r>
            <a:r>
              <a:rPr lang="ru-RU" sz="1200" dirty="0" smtClean="0"/>
              <a:t>кондиционирования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/>
              <a:t>Время </a:t>
            </a:r>
            <a:r>
              <a:rPr lang="ru-RU" sz="1200" dirty="0"/>
              <a:t>с момента изготовления </a:t>
            </a:r>
            <a:r>
              <a:rPr lang="ru-RU" sz="1200" dirty="0" smtClean="0"/>
              <a:t>образца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 smtClean="0">
                <a:sym typeface="Wingdings"/>
              </a:rPr>
              <a:t>Качество </a:t>
            </a:r>
            <a:r>
              <a:rPr lang="ru-RU" sz="1200" dirty="0">
                <a:sym typeface="Wingdings"/>
              </a:rPr>
              <a:t>подготовки образца, </a:t>
            </a:r>
            <a:r>
              <a:rPr lang="ru-RU" sz="1200" dirty="0" smtClean="0">
                <a:sym typeface="Wingdings"/>
              </a:rPr>
              <a:t>ориентация</a:t>
            </a:r>
            <a:endParaRPr lang="ru-RU" sz="1200" dirty="0">
              <a:sym typeface="Wingding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823" y="4204808"/>
            <a:ext cx="267168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* Стандарт отменён в 2023!!!</a:t>
            </a: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74" y="1029593"/>
            <a:ext cx="3042858" cy="22821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91706" y="3441603"/>
            <a:ext cx="2247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Измерение коэффициента трения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1985" y="3635769"/>
            <a:ext cx="17348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Предпочтительный размер образца</a:t>
            </a:r>
            <a:endParaRPr lang="ru-RU" sz="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0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154595"/>
            <a:ext cx="8426451" cy="672627"/>
          </a:xfrm>
        </p:spPr>
        <p:txBody>
          <a:bodyPr/>
          <a:lstStyle/>
          <a:p>
            <a:r>
              <a:rPr lang="ru-RU" dirty="0" smtClean="0"/>
              <a:t>Ключевые различия стандартов на определение коэффициента трения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38761"/>
              </p:ext>
            </p:extLst>
          </p:nvPr>
        </p:nvGraphicFramePr>
        <p:xfrm>
          <a:off x="255301" y="1038774"/>
          <a:ext cx="8641623" cy="353288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7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Стандарт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ГОСТ 27492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ISO</a:t>
                      </a:r>
                      <a:r>
                        <a:rPr lang="ru-RU" sz="1600" baseline="0" dirty="0" smtClean="0">
                          <a:effectLst/>
                        </a:rPr>
                        <a:t> 8295</a:t>
                      </a:r>
                      <a:endParaRPr lang="ru-RU" sz="16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ASTM D </a:t>
                      </a:r>
                      <a:r>
                        <a:rPr lang="ru-RU" sz="1600" dirty="0" smtClean="0">
                          <a:effectLst/>
                        </a:rPr>
                        <a:t>1894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Время кондиционирования, ч</a:t>
                      </a:r>
                      <a:endParaRPr lang="ru-RU" sz="15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40 ч</a:t>
                      </a: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23 ч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40 ч</a:t>
                      </a: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0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Материал</a:t>
                      </a:r>
                      <a:r>
                        <a:rPr lang="ru-RU" sz="1500" baseline="0" dirty="0" smtClean="0">
                          <a:effectLst/>
                        </a:rPr>
                        <a:t> салазок </a:t>
                      </a:r>
                      <a:endParaRPr lang="ru-RU" sz="15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kern="1200" dirty="0" smtClean="0">
                        <a:effectLst/>
                      </a:endParaRP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effectLst/>
                        </a:rPr>
                        <a:t>Пористая резина</a:t>
                      </a: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effectLst/>
                        </a:rPr>
                        <a:t>Войлок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kern="1200" dirty="0" smtClean="0">
                        <a:effectLst/>
                      </a:endParaRP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effectLst/>
                        </a:rPr>
                        <a:t>Пористая резина</a:t>
                      </a: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1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Материал испытательного столика</a:t>
                      </a:r>
                      <a:endParaRPr lang="ru-RU" sz="15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Пластмасса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Дерево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Металл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Стекло</a:t>
                      </a:r>
                      <a:endParaRPr lang="ru-RU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effectLst/>
                        </a:rPr>
                        <a:t>Металл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Пластмасса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Дерево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Металл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Стекло</a:t>
                      </a:r>
                      <a:endParaRPr lang="ru-RU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8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Скорость</a:t>
                      </a:r>
                      <a:r>
                        <a:rPr lang="ru-RU" sz="1500" baseline="0" dirty="0" smtClean="0">
                          <a:effectLst/>
                        </a:rPr>
                        <a:t> испытания</a:t>
                      </a:r>
                      <a:endParaRPr lang="ru-RU" sz="15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</a:rPr>
                        <a:t>(150±30) мм/мин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</a:rPr>
                        <a:t>(100±10) мм/мин</a:t>
                      </a:r>
                    </a:p>
                    <a:p>
                      <a:pPr marL="0" marR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</a:rPr>
                        <a:t>(500±10) мм/мин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787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</a:rPr>
                        <a:t>(150±30) мм/мин</a:t>
                      </a:r>
                      <a:endParaRPr lang="ru-RU" sz="1500" dirty="0" smtClean="0"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36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43" y="215757"/>
            <a:ext cx="8426451" cy="672627"/>
          </a:xfrm>
        </p:spPr>
        <p:txBody>
          <a:bodyPr/>
          <a:lstStyle/>
          <a:p>
            <a:r>
              <a:rPr lang="ru-RU" dirty="0" smtClean="0"/>
              <a:t>Сварные характеристики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877" y="2985366"/>
            <a:ext cx="3836976" cy="1642123"/>
          </a:xfrm>
        </p:spPr>
        <p:txBody>
          <a:bodyPr/>
          <a:lstStyle/>
          <a:p>
            <a:pPr algn="ctr"/>
            <a:r>
              <a:rPr lang="ru-RU" sz="1050" dirty="0"/>
              <a:t>У</a:t>
            </a:r>
            <a:r>
              <a:rPr lang="ru-RU" sz="1050" dirty="0" smtClean="0"/>
              <a:t>словия испытания:</a:t>
            </a:r>
            <a:endParaRPr lang="en-US" sz="105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Давление сваривания, бар (кПа)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Температурный диапазон и шаг сваривания, °С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Время сваривания, с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Время начала растяжения образца после сварки – для испытаний горячего шва, с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50" b="0" dirty="0" smtClean="0"/>
              <a:t>Направление, сторона сваривания</a:t>
            </a:r>
            <a:endParaRPr lang="en-US" sz="1050" b="0" dirty="0" smtClean="0"/>
          </a:p>
          <a:p>
            <a:endParaRPr lang="ru-RU" sz="1050" dirty="0" smtClean="0"/>
          </a:p>
          <a:p>
            <a:endParaRPr lang="en-US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1876" y="818545"/>
            <a:ext cx="30578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Сварной шов</a:t>
            </a:r>
            <a:endParaRPr lang="ru-RU" sz="1125" b="1" dirty="0"/>
          </a:p>
          <a:p>
            <a:r>
              <a:rPr lang="ru-RU" sz="1125" dirty="0" smtClean="0"/>
              <a:t>Определение прочности предварительно сваренного шва</a:t>
            </a:r>
            <a:endParaRPr lang="ru-RU" sz="1125" b="1" dirty="0"/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4198853" y="1363107"/>
            <a:ext cx="295213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ASTM F1921</a:t>
            </a:r>
            <a:endParaRPr lang="ru-RU" sz="1125" dirty="0"/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548214" y="491620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7901394" y="934128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4" name="Прямоугольник 23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 rot="16200000">
            <a:off x="7901394" y="1977579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27" name="Прямоугольник 26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28" name="Стрелка вправо 27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304385" y="173998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91139" y="2620396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29" name="Блок-схема: узел 28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22166" y="328753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3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33" name="Блок-схема: узел 32"/>
          <p:cNvSpPr/>
          <p:nvPr/>
        </p:nvSpPr>
        <p:spPr bwMode="auto">
          <a:xfrm>
            <a:off x="8426063" y="3297609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426063" y="3659999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Блок-схема: узел 41"/>
          <p:cNvSpPr/>
          <p:nvPr/>
        </p:nvSpPr>
        <p:spPr bwMode="auto">
          <a:xfrm>
            <a:off x="8426063" y="4002955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30580" y="3647121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3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45" name="TextBox 44"/>
          <p:cNvSpPr txBox="1"/>
          <p:nvPr/>
        </p:nvSpPr>
        <p:spPr>
          <a:xfrm>
            <a:off x="7833278" y="4002955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3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46" name="TextBox 45"/>
          <p:cNvSpPr txBox="1"/>
          <p:nvPr/>
        </p:nvSpPr>
        <p:spPr>
          <a:xfrm>
            <a:off x="4132827" y="657662"/>
            <a:ext cx="2880000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Горячий шов</a:t>
            </a:r>
            <a:endParaRPr lang="ru-RU" sz="1125" b="1" dirty="0"/>
          </a:p>
          <a:p>
            <a:r>
              <a:rPr lang="ru-RU" sz="1125" dirty="0" smtClean="0"/>
              <a:t>Испытания швов непосредственно после сваривания</a:t>
            </a:r>
            <a:endParaRPr lang="ru-RU" sz="1125" dirty="0"/>
          </a:p>
        </p:txBody>
      </p:sp>
      <p:sp>
        <p:nvSpPr>
          <p:cNvPr id="47" name="TextBox 46"/>
          <p:cNvSpPr txBox="1"/>
          <p:nvPr/>
        </p:nvSpPr>
        <p:spPr>
          <a:xfrm>
            <a:off x="361877" y="1474532"/>
            <a:ext cx="2583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Стандарт: </a:t>
            </a:r>
            <a:r>
              <a:rPr lang="en-US" sz="1100" dirty="0" smtClean="0"/>
              <a:t>ASTM F88</a:t>
            </a:r>
            <a:r>
              <a:rPr lang="ru-RU" sz="1100" dirty="0" smtClean="0"/>
              <a:t>, </a:t>
            </a:r>
            <a:r>
              <a:rPr lang="en-US" sz="1100" dirty="0"/>
              <a:t>ASTM F2029</a:t>
            </a:r>
            <a:endParaRPr lang="ru-RU" sz="1100" dirty="0"/>
          </a:p>
          <a:p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77517" y="1883772"/>
            <a:ext cx="471233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</a:rPr>
              <a:t>Возможности испытаний: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2"/>
                </a:solidFill>
              </a:rPr>
              <a:t>Определение прочности сварного/горячего шва при заданных условиях сварки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2"/>
                </a:solidFill>
              </a:rPr>
              <a:t>Определение минимальной температуры сваривания (</a:t>
            </a:r>
            <a:r>
              <a:rPr lang="en-US" sz="1100" dirty="0" smtClean="0">
                <a:solidFill>
                  <a:schemeClr val="tx2"/>
                </a:solidFill>
              </a:rPr>
              <a:t>SIT)</a:t>
            </a:r>
            <a:endParaRPr lang="ru-RU" sz="1100" dirty="0" smtClean="0">
              <a:solidFill>
                <a:schemeClr val="tx2"/>
              </a:solidFill>
            </a:endParaRP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2"/>
                </a:solidFill>
              </a:rPr>
              <a:t>Диапазон температуры сваривания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936" y="2381096"/>
            <a:ext cx="2887373" cy="16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02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58" y="236754"/>
            <a:ext cx="7014738" cy="672627"/>
          </a:xfrm>
        </p:spPr>
        <p:txBody>
          <a:bodyPr/>
          <a:lstStyle/>
          <a:p>
            <a:r>
              <a:rPr lang="ru-RU" dirty="0" smtClean="0"/>
              <a:t>Определение </a:t>
            </a:r>
            <a:r>
              <a:rPr lang="ru-RU" dirty="0"/>
              <a:t>поверхностной </a:t>
            </a:r>
            <a:r>
              <a:rPr lang="ru-RU" dirty="0" smtClean="0"/>
              <a:t>активации пленки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2440" y="710177"/>
            <a:ext cx="5928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Сущность метода</a:t>
            </a:r>
            <a:r>
              <a:rPr lang="ru-RU" sz="1200" b="1" dirty="0" smtClean="0"/>
              <a:t>:</a:t>
            </a:r>
          </a:p>
          <a:p>
            <a:r>
              <a:rPr lang="ru-RU" sz="1200" dirty="0" smtClean="0"/>
              <a:t>Метод основан на свойстве </a:t>
            </a:r>
            <a:r>
              <a:rPr lang="ru-RU" sz="1200" dirty="0"/>
              <a:t>поверхностного </a:t>
            </a:r>
            <a:r>
              <a:rPr lang="ru-RU" sz="1200" dirty="0" smtClean="0"/>
              <a:t>натяжения. Специальные </a:t>
            </a:r>
            <a:r>
              <a:rPr lang="ru-RU" sz="1200" dirty="0"/>
              <a:t>чернила с различным заданным значением поверхностного </a:t>
            </a:r>
            <a:r>
              <a:rPr lang="ru-RU" sz="1200" dirty="0" smtClean="0"/>
              <a:t>натяжения</a:t>
            </a:r>
            <a:r>
              <a:rPr lang="ru-RU" sz="1200" dirty="0"/>
              <a:t> </a:t>
            </a:r>
            <a:r>
              <a:rPr lang="ru-RU" sz="1200" dirty="0" smtClean="0"/>
              <a:t>последовательно наносят на поверхность пленки зигзагообразным движением, затем, в течение двух секунд определяют тип распределения чернил (рис.1)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268" y="1757306"/>
            <a:ext cx="4613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200" dirty="0"/>
              <a:t>ASTM D2578</a:t>
            </a:r>
            <a:endParaRPr lang="ru-RU" sz="1125" dirty="0"/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 flipH="1">
            <a:off x="7046750" y="575145"/>
            <a:ext cx="4065" cy="171992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7714213" y="778960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7" name="Прямоугольник 26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33" name="Стрелка вправо 32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578500" y="2029609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182397" y="2039681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17204" y="1584821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Блок-схема: узел 4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3298657" y="2658777"/>
            <a:ext cx="901092" cy="1284009"/>
            <a:chOff x="7884133" y="344108"/>
            <a:chExt cx="901092" cy="1284009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1642" y="344108"/>
              <a:ext cx="753583" cy="97623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884133" y="1029343"/>
              <a:ext cx="17657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36533" y="1181743"/>
              <a:ext cx="17657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75863" y="1320340"/>
              <a:ext cx="33386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3</a:t>
              </a:r>
            </a:p>
            <a:p>
              <a:pPr algn="ctr"/>
              <a:r>
                <a:rPr lang="ru-RU" sz="1000" dirty="0">
                  <a:solidFill>
                    <a:schemeClr val="tx2"/>
                  </a:solidFill>
                </a:rPr>
                <a:t>р</a:t>
              </a:r>
              <a:r>
                <a:rPr lang="ru-RU" sz="1000" dirty="0" smtClean="0">
                  <a:solidFill>
                    <a:schemeClr val="tx2"/>
                  </a:solidFill>
                </a:rPr>
                <a:t>ис.1 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09474" y="4147893"/>
            <a:ext cx="36323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tx2"/>
                </a:solidFill>
              </a:rPr>
              <a:t>Поверхностное натяжение –  это величина, характеризующая </a:t>
            </a:r>
            <a:r>
              <a:rPr lang="ru-RU" sz="700" dirty="0" err="1">
                <a:solidFill>
                  <a:schemeClr val="tx2"/>
                </a:solidFill>
              </a:rPr>
              <a:t>когезию</a:t>
            </a:r>
            <a:r>
              <a:rPr lang="ru-RU" sz="700" dirty="0">
                <a:solidFill>
                  <a:schemeClr val="tx2"/>
                </a:solidFill>
              </a:rPr>
              <a:t> жидкости.  </a:t>
            </a:r>
          </a:p>
          <a:p>
            <a:r>
              <a:rPr lang="ru-RU" sz="700" dirty="0">
                <a:solidFill>
                  <a:schemeClr val="tx2"/>
                </a:solidFill>
              </a:rPr>
              <a:t>Единицей измерения поверхностной энергии является  мН/м – миллиньютон на метр </a:t>
            </a:r>
          </a:p>
          <a:p>
            <a:r>
              <a:rPr lang="ru-RU" sz="700" dirty="0" smtClean="0">
                <a:solidFill>
                  <a:schemeClr val="tx2"/>
                </a:solidFill>
              </a:rPr>
              <a:t>Дин </a:t>
            </a:r>
            <a:r>
              <a:rPr lang="ru-RU" sz="700" dirty="0">
                <a:solidFill>
                  <a:schemeClr val="tx2"/>
                </a:solidFill>
              </a:rPr>
              <a:t>= единица силы равна силе, которая придает ускорение 1cm/</a:t>
            </a:r>
            <a:r>
              <a:rPr lang="ru-RU" sz="700" dirty="0" err="1">
                <a:solidFill>
                  <a:schemeClr val="tx2"/>
                </a:solidFill>
              </a:rPr>
              <a:t>sec</a:t>
            </a:r>
            <a:r>
              <a:rPr lang="ru-RU" sz="700" dirty="0">
                <a:solidFill>
                  <a:schemeClr val="tx2"/>
                </a:solidFill>
              </a:rPr>
              <a:t>/</a:t>
            </a:r>
            <a:r>
              <a:rPr lang="ru-RU" sz="700" dirty="0" err="1">
                <a:solidFill>
                  <a:schemeClr val="tx2"/>
                </a:solidFill>
              </a:rPr>
              <a:t>sec</a:t>
            </a:r>
            <a:r>
              <a:rPr lang="ru-RU" sz="700" dirty="0">
                <a:solidFill>
                  <a:schemeClr val="tx2"/>
                </a:solidFill>
              </a:rPr>
              <a:t> к массе 1 </a:t>
            </a:r>
            <a:r>
              <a:rPr lang="ru-RU" sz="700" dirty="0" smtClean="0">
                <a:solidFill>
                  <a:schemeClr val="tx2"/>
                </a:solidFill>
              </a:rPr>
              <a:t>грамма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272440" y="4183336"/>
            <a:ext cx="360000" cy="360000"/>
            <a:chOff x="5471062" y="3447142"/>
            <a:chExt cx="1444171" cy="1444171"/>
          </a:xfrm>
        </p:grpSpPr>
        <p:sp>
          <p:nvSpPr>
            <p:cNvPr id="58" name="Овал 57"/>
            <p:cNvSpPr/>
            <p:nvPr/>
          </p:nvSpPr>
          <p:spPr bwMode="auto">
            <a:xfrm>
              <a:off x="5471062" y="3447142"/>
              <a:ext cx="1444171" cy="1444171"/>
            </a:xfrm>
            <a:prstGeom prst="ellipse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147" y="3611227"/>
              <a:ext cx="1116000" cy="111600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395799" y="2970115"/>
            <a:ext cx="253301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tx2"/>
                </a:solidFill>
              </a:rPr>
              <a:t>Типы поведения чернил при нанесении на плёнку: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1 – активация пленки ниже активации маркера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2 – активация пленки соответствует активации маркера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3 – активация пленки выше активации маркера 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383404" y="3826959"/>
            <a:ext cx="222801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Чернила для определения поверхностной активации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2" descr="183179a16d747adfe8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-631" r="7833" b="631"/>
          <a:stretch/>
        </p:blipFill>
        <p:spPr bwMode="auto">
          <a:xfrm rot="5400000">
            <a:off x="4609271" y="1879255"/>
            <a:ext cx="1863095" cy="182250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1878" y="2104779"/>
            <a:ext cx="40285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Значение </a:t>
            </a:r>
            <a:r>
              <a:rPr lang="ru-RU" sz="1200" dirty="0" err="1"/>
              <a:t>неактивированной</a:t>
            </a:r>
            <a:r>
              <a:rPr lang="ru-RU" sz="1200" dirty="0"/>
              <a:t> пленки: 30-32 дин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Минимальное значение: 38 дин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Целевое значение: 40-42 </a:t>
            </a:r>
            <a:r>
              <a:rPr lang="ru-RU" sz="1200" dirty="0" smtClean="0"/>
              <a:t>дин</a:t>
            </a:r>
            <a:endParaRPr lang="ru-RU" sz="12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149" y="2392751"/>
            <a:ext cx="1669170" cy="1741022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6611416" y="4173726"/>
            <a:ext cx="2663689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Коронатор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лабораторный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3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349" y="482203"/>
            <a:ext cx="4402983" cy="372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0" name="Заголовок 1"/>
          <p:cNvSpPr txBox="1">
            <a:spLocks/>
          </p:cNvSpPr>
          <p:nvPr/>
        </p:nvSpPr>
        <p:spPr bwMode="auto">
          <a:xfrm>
            <a:off x="4122208" y="2334387"/>
            <a:ext cx="1124939" cy="37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706" b="1" kern="0" dirty="0"/>
              <a:t>ПРАВИЛА</a:t>
            </a:r>
            <a:br>
              <a:rPr lang="ru-RU" sz="1706" b="1" kern="0" dirty="0"/>
            </a:br>
            <a:endParaRPr lang="ru-RU" sz="1706" b="1" kern="0" dirty="0"/>
          </a:p>
        </p:txBody>
      </p:sp>
      <p:pic>
        <p:nvPicPr>
          <p:cNvPr id="1003" name="Picture 7" descr="C:\Users\lavrishenkovaEO\Documents\Вебинар\иконки\png\007-alarm-clock.png"/>
          <p:cNvPicPr>
            <a:picLocks noChangeAspect="1" noChangeArrowheads="1"/>
          </p:cNvPicPr>
          <p:nvPr/>
        </p:nvPicPr>
        <p:blipFill>
          <a:blip r:embed="rId4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399" y="807336"/>
            <a:ext cx="509981" cy="50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0" name="Прямоугольник 127999"/>
          <p:cNvSpPr/>
          <p:nvPr/>
        </p:nvSpPr>
        <p:spPr>
          <a:xfrm>
            <a:off x="2501398" y="2003142"/>
            <a:ext cx="1237839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Следуем времени</a:t>
            </a:r>
            <a:endParaRPr lang="ru-RU" sz="914" dirty="0">
              <a:solidFill>
                <a:schemeClr val="accent1"/>
              </a:solidFill>
            </a:endParaRPr>
          </a:p>
        </p:txBody>
      </p:sp>
      <p:pic>
        <p:nvPicPr>
          <p:cNvPr id="1006" name="Picture 5" descr="C:\Users\lavrishenkovaEO\Documents\Вебинар\иконки\png\004-evaluation.png"/>
          <p:cNvPicPr>
            <a:picLocks noChangeAspect="1" noChangeArrowheads="1"/>
          </p:cNvPicPr>
          <p:nvPr/>
        </p:nvPicPr>
        <p:blipFill>
          <a:blip r:embed="rId6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295" y="803881"/>
            <a:ext cx="516896" cy="5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7" name="Прямоугольник 1006"/>
          <p:cNvSpPr/>
          <p:nvPr/>
        </p:nvSpPr>
        <p:spPr>
          <a:xfrm>
            <a:off x="3897677" y="2008513"/>
            <a:ext cx="1423788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Участвуем в опросах</a:t>
            </a:r>
          </a:p>
        </p:txBody>
      </p:sp>
      <p:sp>
        <p:nvSpPr>
          <p:cNvPr id="1008" name="Прямоугольник 1007"/>
          <p:cNvSpPr/>
          <p:nvPr/>
        </p:nvSpPr>
        <p:spPr>
          <a:xfrm>
            <a:off x="5514991" y="1997739"/>
            <a:ext cx="1394934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Когда всё «зависло»</a:t>
            </a:r>
          </a:p>
        </p:txBody>
      </p:sp>
      <p:pic>
        <p:nvPicPr>
          <p:cNvPr id="1009" name="Picture 3" descr="C:\Users\lavrishenkovaEO\Documents\Вебинар\иконки\png\002-laptop.png"/>
          <p:cNvPicPr>
            <a:picLocks noChangeAspect="1" noChangeArrowheads="1"/>
          </p:cNvPicPr>
          <p:nvPr/>
        </p:nvPicPr>
        <p:blipFill>
          <a:blip r:embed="rId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069" y="688103"/>
            <a:ext cx="587264" cy="5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Прямоугольник 128001"/>
          <p:cNvSpPr/>
          <p:nvPr/>
        </p:nvSpPr>
        <p:spPr>
          <a:xfrm>
            <a:off x="5734936" y="1261774"/>
            <a:ext cx="896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042" indent="-58042">
              <a:buFont typeface="Arial" panose="020B0604020202020204" pitchFamily="34" charset="0"/>
              <a:buChar char="•"/>
            </a:pPr>
            <a:r>
              <a:rPr lang="ru-RU" sz="640" dirty="0">
                <a:solidFill>
                  <a:schemeClr val="bg1"/>
                </a:solidFill>
              </a:rPr>
              <a:t>подожди</a:t>
            </a:r>
          </a:p>
          <a:p>
            <a:pPr marL="58042" indent="-58042">
              <a:buFont typeface="Arial" panose="020B0604020202020204" pitchFamily="34" charset="0"/>
              <a:buChar char="•"/>
            </a:pPr>
            <a:r>
              <a:rPr lang="ru-RU" sz="640" dirty="0">
                <a:solidFill>
                  <a:schemeClr val="bg1"/>
                </a:solidFill>
              </a:rPr>
              <a:t>обнови страницу</a:t>
            </a:r>
          </a:p>
          <a:p>
            <a:pPr marL="58042" indent="-58042">
              <a:buFont typeface="Arial" panose="020B0604020202020204" pitchFamily="34" charset="0"/>
              <a:buChar char="•"/>
            </a:pPr>
            <a:r>
              <a:rPr lang="ru-RU" sz="640" dirty="0" err="1">
                <a:solidFill>
                  <a:schemeClr val="bg1"/>
                </a:solidFill>
              </a:rPr>
              <a:t>перезайди</a:t>
            </a:r>
            <a:r>
              <a:rPr lang="ru-RU" sz="640" dirty="0">
                <a:solidFill>
                  <a:schemeClr val="bg1"/>
                </a:solidFill>
              </a:rPr>
              <a:t> </a:t>
            </a:r>
          </a:p>
          <a:p>
            <a:pPr marL="58042" indent="-58042">
              <a:buFont typeface="Arial" panose="020B0604020202020204" pitchFamily="34" charset="0"/>
              <a:buChar char="•"/>
            </a:pPr>
            <a:r>
              <a:rPr lang="ru-RU" sz="640" dirty="0">
                <a:solidFill>
                  <a:schemeClr val="bg1"/>
                </a:solidFill>
              </a:rPr>
              <a:t>Посмотри в </a:t>
            </a:r>
          </a:p>
          <a:p>
            <a:r>
              <a:rPr lang="ru-RU" sz="640" dirty="0">
                <a:solidFill>
                  <a:schemeClr val="bg1"/>
                </a:solidFill>
              </a:rPr>
              <a:t>   записи</a:t>
            </a:r>
          </a:p>
        </p:txBody>
      </p:sp>
      <p:pic>
        <p:nvPicPr>
          <p:cNvPr id="1011" name="Picture 6" descr="C:\Users\lavrishenkovaEO\Documents\Вебинар\иконки\png\006-technology.png"/>
          <p:cNvPicPr>
            <a:picLocks noChangeAspect="1" noChangeArrowheads="1"/>
          </p:cNvPicPr>
          <p:nvPr/>
        </p:nvPicPr>
        <p:blipFill>
          <a:blip r:embed="rId8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499" y="3419163"/>
            <a:ext cx="605759" cy="6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" name="Picture 4" descr="C:\Users\lavrishenkovaEO\Documents\Вебинар\иконки\png\003-happy.png"/>
          <p:cNvPicPr>
            <a:picLocks noChangeAspect="1" noChangeArrowheads="1"/>
          </p:cNvPicPr>
          <p:nvPr/>
        </p:nvPicPr>
        <p:blipFill>
          <a:blip r:embed="rId9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306" y="3405667"/>
            <a:ext cx="632750" cy="6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" name="Picture 2" descr="C:\Users\lavrishenkovaEO\Documents\Вебинар\иконки\png\001-error.png"/>
          <p:cNvPicPr>
            <a:picLocks noChangeAspect="1" noChangeArrowheads="1"/>
          </p:cNvPicPr>
          <p:nvPr/>
        </p:nvPicPr>
        <p:blipFill>
          <a:blip r:embed="rId10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105" y="3425251"/>
            <a:ext cx="593583" cy="5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" name="Прямоугольник 1013"/>
          <p:cNvSpPr/>
          <p:nvPr/>
        </p:nvSpPr>
        <p:spPr>
          <a:xfrm>
            <a:off x="2639843" y="2699276"/>
            <a:ext cx="984565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Пишем в чате</a:t>
            </a:r>
          </a:p>
        </p:txBody>
      </p:sp>
      <p:sp>
        <p:nvSpPr>
          <p:cNvPr id="1015" name="Прямоугольник 1014"/>
          <p:cNvSpPr/>
          <p:nvPr/>
        </p:nvSpPr>
        <p:spPr>
          <a:xfrm>
            <a:off x="3835834" y="2697382"/>
            <a:ext cx="1279517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Выражаем эмоции</a:t>
            </a:r>
          </a:p>
        </p:txBody>
      </p:sp>
      <p:sp>
        <p:nvSpPr>
          <p:cNvPr id="1016" name="Прямоугольник 1015"/>
          <p:cNvSpPr/>
          <p:nvPr/>
        </p:nvSpPr>
        <p:spPr>
          <a:xfrm>
            <a:off x="5383486" y="2699276"/>
            <a:ext cx="1420582" cy="23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14" b="1" dirty="0">
                <a:solidFill>
                  <a:schemeClr val="accent1"/>
                </a:solidFill>
              </a:rPr>
              <a:t>Ведущий вернется </a:t>
            </a:r>
            <a:r>
              <a:rPr lang="ru-RU" sz="914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ru-RU" sz="914" b="1" dirty="0">
              <a:solidFill>
                <a:schemeClr val="accent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0" y="0"/>
            <a:ext cx="1566000" cy="1565999"/>
            <a:chOff x="6185198" y="2897103"/>
            <a:chExt cx="837001" cy="837000"/>
          </a:xfrm>
        </p:grpSpPr>
        <p:sp>
          <p:nvSpPr>
            <p:cNvPr id="20" name="Прямоугольник 19"/>
            <p:cNvSpPr>
              <a:spLocks noChangeAspect="1"/>
            </p:cNvSpPr>
            <p:nvPr/>
          </p:nvSpPr>
          <p:spPr bwMode="auto">
            <a:xfrm>
              <a:off x="6185198" y="2897103"/>
              <a:ext cx="837001" cy="8370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ru-RU" sz="1013" b="1">
                <a:latin typeface="Arial" charset="0"/>
              </a:endParaRPr>
            </a:p>
          </p:txBody>
        </p:sp>
        <p:sp>
          <p:nvSpPr>
            <p:cNvPr id="21" name="Прямоугольник 82"/>
            <p:cNvSpPr>
              <a:spLocks/>
            </p:cNvSpPr>
            <p:nvPr/>
          </p:nvSpPr>
          <p:spPr bwMode="auto">
            <a:xfrm>
              <a:off x="6185198" y="2897103"/>
              <a:ext cx="277200" cy="837000"/>
            </a:xfrm>
            <a:custGeom>
              <a:avLst/>
              <a:gdLst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5744 w 837001"/>
                <a:gd name="connsiteY2" fmla="*/ 423312 h 837000"/>
                <a:gd name="connsiteX3" fmla="*/ 837001 w 837001"/>
                <a:gd name="connsiteY3" fmla="*/ 837000 h 837000"/>
                <a:gd name="connsiteX4" fmla="*/ 0 w 837001"/>
                <a:gd name="connsiteY4" fmla="*/ 837000 h 837000"/>
                <a:gd name="connsiteX5" fmla="*/ 0 w 837001"/>
                <a:gd name="connsiteY5" fmla="*/ 0 h 837000"/>
                <a:gd name="connsiteX0" fmla="*/ 0 w 837001"/>
                <a:gd name="connsiteY0" fmla="*/ 0 h 837000"/>
                <a:gd name="connsiteX1" fmla="*/ 835744 w 837001"/>
                <a:gd name="connsiteY1" fmla="*/ 423312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5744"/>
                <a:gd name="connsiteY0" fmla="*/ 0 h 837000"/>
                <a:gd name="connsiteX1" fmla="*/ 835744 w 835744"/>
                <a:gd name="connsiteY1" fmla="*/ 423312 h 837000"/>
                <a:gd name="connsiteX2" fmla="*/ 0 w 835744"/>
                <a:gd name="connsiteY2" fmla="*/ 837000 h 837000"/>
                <a:gd name="connsiteX3" fmla="*/ 0 w 835744"/>
                <a:gd name="connsiteY3" fmla="*/ 0 h 8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744" h="837000">
                  <a:moveTo>
                    <a:pt x="0" y="0"/>
                  </a:moveTo>
                  <a:lnTo>
                    <a:pt x="835744" y="423312"/>
                  </a:lnTo>
                  <a:lnTo>
                    <a:pt x="0" y="83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ru-RU" sz="1013" b="1">
                <a:latin typeface="Arial" charset="0"/>
              </a:endParaRPr>
            </a:p>
          </p:txBody>
        </p:sp>
        <p:sp>
          <p:nvSpPr>
            <p:cNvPr id="22" name="Прямоугольник 82"/>
            <p:cNvSpPr>
              <a:spLocks/>
            </p:cNvSpPr>
            <p:nvPr/>
          </p:nvSpPr>
          <p:spPr bwMode="auto">
            <a:xfrm>
              <a:off x="6465099" y="2897103"/>
              <a:ext cx="277200" cy="837000"/>
            </a:xfrm>
            <a:custGeom>
              <a:avLst/>
              <a:gdLst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5744 w 837001"/>
                <a:gd name="connsiteY2" fmla="*/ 423312 h 837000"/>
                <a:gd name="connsiteX3" fmla="*/ 837001 w 837001"/>
                <a:gd name="connsiteY3" fmla="*/ 837000 h 837000"/>
                <a:gd name="connsiteX4" fmla="*/ 0 w 837001"/>
                <a:gd name="connsiteY4" fmla="*/ 837000 h 837000"/>
                <a:gd name="connsiteX5" fmla="*/ 0 w 837001"/>
                <a:gd name="connsiteY5" fmla="*/ 0 h 837000"/>
                <a:gd name="connsiteX0" fmla="*/ 0 w 837001"/>
                <a:gd name="connsiteY0" fmla="*/ 0 h 837000"/>
                <a:gd name="connsiteX1" fmla="*/ 835744 w 837001"/>
                <a:gd name="connsiteY1" fmla="*/ 423312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5744"/>
                <a:gd name="connsiteY0" fmla="*/ 0 h 837000"/>
                <a:gd name="connsiteX1" fmla="*/ 835744 w 835744"/>
                <a:gd name="connsiteY1" fmla="*/ 423312 h 837000"/>
                <a:gd name="connsiteX2" fmla="*/ 0 w 835744"/>
                <a:gd name="connsiteY2" fmla="*/ 837000 h 837000"/>
                <a:gd name="connsiteX3" fmla="*/ 0 w 835744"/>
                <a:gd name="connsiteY3" fmla="*/ 0 h 8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744" h="837000">
                  <a:moveTo>
                    <a:pt x="0" y="0"/>
                  </a:moveTo>
                  <a:lnTo>
                    <a:pt x="835744" y="423312"/>
                  </a:lnTo>
                  <a:lnTo>
                    <a:pt x="0" y="83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D4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ru-RU" sz="1013" b="1">
                <a:latin typeface="Arial" charset="0"/>
              </a:endParaRPr>
            </a:p>
          </p:txBody>
        </p:sp>
        <p:sp>
          <p:nvSpPr>
            <p:cNvPr id="23" name="Прямоугольник 82"/>
            <p:cNvSpPr>
              <a:spLocks/>
            </p:cNvSpPr>
            <p:nvPr/>
          </p:nvSpPr>
          <p:spPr bwMode="auto">
            <a:xfrm>
              <a:off x="6744999" y="2897103"/>
              <a:ext cx="277200" cy="837000"/>
            </a:xfrm>
            <a:custGeom>
              <a:avLst/>
              <a:gdLst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7001"/>
                <a:gd name="connsiteY0" fmla="*/ 0 h 837000"/>
                <a:gd name="connsiteX1" fmla="*/ 837001 w 837001"/>
                <a:gd name="connsiteY1" fmla="*/ 0 h 837000"/>
                <a:gd name="connsiteX2" fmla="*/ 835744 w 837001"/>
                <a:gd name="connsiteY2" fmla="*/ 423312 h 837000"/>
                <a:gd name="connsiteX3" fmla="*/ 837001 w 837001"/>
                <a:gd name="connsiteY3" fmla="*/ 837000 h 837000"/>
                <a:gd name="connsiteX4" fmla="*/ 0 w 837001"/>
                <a:gd name="connsiteY4" fmla="*/ 837000 h 837000"/>
                <a:gd name="connsiteX5" fmla="*/ 0 w 837001"/>
                <a:gd name="connsiteY5" fmla="*/ 0 h 837000"/>
                <a:gd name="connsiteX0" fmla="*/ 0 w 837001"/>
                <a:gd name="connsiteY0" fmla="*/ 0 h 837000"/>
                <a:gd name="connsiteX1" fmla="*/ 835744 w 837001"/>
                <a:gd name="connsiteY1" fmla="*/ 423312 h 837000"/>
                <a:gd name="connsiteX2" fmla="*/ 837001 w 837001"/>
                <a:gd name="connsiteY2" fmla="*/ 837000 h 837000"/>
                <a:gd name="connsiteX3" fmla="*/ 0 w 837001"/>
                <a:gd name="connsiteY3" fmla="*/ 837000 h 837000"/>
                <a:gd name="connsiteX4" fmla="*/ 0 w 837001"/>
                <a:gd name="connsiteY4" fmla="*/ 0 h 837000"/>
                <a:gd name="connsiteX0" fmla="*/ 0 w 835744"/>
                <a:gd name="connsiteY0" fmla="*/ 0 h 837000"/>
                <a:gd name="connsiteX1" fmla="*/ 835744 w 835744"/>
                <a:gd name="connsiteY1" fmla="*/ 423312 h 837000"/>
                <a:gd name="connsiteX2" fmla="*/ 0 w 835744"/>
                <a:gd name="connsiteY2" fmla="*/ 837000 h 837000"/>
                <a:gd name="connsiteX3" fmla="*/ 0 w 835744"/>
                <a:gd name="connsiteY3" fmla="*/ 0 h 8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744" h="837000">
                  <a:moveTo>
                    <a:pt x="0" y="0"/>
                  </a:moveTo>
                  <a:lnTo>
                    <a:pt x="835744" y="423312"/>
                  </a:lnTo>
                  <a:lnTo>
                    <a:pt x="0" y="83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ru-RU" sz="1013" b="1">
                <a:latin typeface="Arial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 bwMode="auto">
          <a:xfrm>
            <a:off x="0" y="3123795"/>
            <a:ext cx="1566000" cy="1566000"/>
          </a:xfrm>
          <a:prstGeom prst="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5998"/>
            <a:ext cx="1566000" cy="15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75" y="162587"/>
            <a:ext cx="8426451" cy="672627"/>
          </a:xfrm>
        </p:spPr>
        <p:txBody>
          <a:bodyPr/>
          <a:lstStyle/>
          <a:p>
            <a:r>
              <a:rPr lang="ru-RU" dirty="0" smtClean="0"/>
              <a:t>Упруго-прочностные свойства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6340" y="3203283"/>
            <a:ext cx="2624504" cy="1488869"/>
          </a:xfrm>
        </p:spPr>
        <p:txBody>
          <a:bodyPr/>
          <a:lstStyle/>
          <a:p>
            <a:r>
              <a:rPr lang="ru-RU" sz="1050" dirty="0"/>
              <a:t>У</a:t>
            </a:r>
            <a:r>
              <a:rPr lang="ru-RU" sz="1050" dirty="0" smtClean="0"/>
              <a:t>словия испытания: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Тип образца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Ширина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Расчетная </a:t>
            </a:r>
            <a:r>
              <a:rPr lang="ru-RU" sz="1050" b="0" dirty="0"/>
              <a:t>и зажимная длина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Скорость испытания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0" dirty="0" smtClean="0"/>
              <a:t>Время выдержки</a:t>
            </a:r>
          </a:p>
          <a:p>
            <a:endParaRPr lang="en-US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83102" y="758801"/>
            <a:ext cx="35032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125" dirty="0"/>
              <a:t>Испытуемый образец зажимают с помощью специальных захватов, растягивают с постоянной </a:t>
            </a:r>
            <a:r>
              <a:rPr lang="ru-RU" sz="1125" dirty="0" smtClean="0"/>
              <a:t>скоростью до определенного удлинения и оставляют на заданное время, по истечении этого времени регистрируют остаточное усилие. Затем образец возвращают в начальное положение и по истечении заданного времени инициируют повторное растяжение. По завершении испытания регистрируют и рассчитывают </a:t>
            </a:r>
            <a:r>
              <a:rPr lang="ru-RU" sz="1125" dirty="0"/>
              <a:t>необходимые параметры.</a:t>
            </a:r>
            <a:r>
              <a:rPr lang="ru-RU" sz="1125" b="1" dirty="0"/>
              <a:t>                  </a:t>
            </a:r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2483102" y="2810837"/>
            <a:ext cx="461351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ASTM D</a:t>
            </a:r>
            <a:r>
              <a:rPr lang="ru-RU" sz="1125" dirty="0" smtClean="0"/>
              <a:t>5459</a:t>
            </a:r>
            <a:endParaRPr lang="ru-RU" sz="1125" dirty="0"/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 flipH="1">
            <a:off x="7587913" y="347048"/>
            <a:ext cx="10048" cy="321662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62092" y="2828083"/>
            <a:ext cx="10031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Заменить фото</a:t>
            </a:r>
          </a:p>
        </p:txBody>
      </p:sp>
      <p:sp>
        <p:nvSpPr>
          <p:cNvPr id="39" name="Блок-схема: узел 38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noFill/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995681" y="1254127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4" name="Прямоугольник 23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 rot="16200000">
            <a:off x="7995681" y="2297578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27" name="Прямоугольник 26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28" name="Стрелка вправо 27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398672" y="2059988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85426" y="2940395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41" name="Блок-схема: узел 40"/>
          <p:cNvSpPr/>
          <p:nvPr/>
        </p:nvSpPr>
        <p:spPr bwMode="auto">
          <a:xfrm>
            <a:off x="8475720" y="3321038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80237" y="3308160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pic>
        <p:nvPicPr>
          <p:cNvPr id="29" name="Picture 2" descr="C:\Users\schapovaea\Desktop\к презентахе\7_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874" y="917959"/>
            <a:ext cx="1616049" cy="16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572" y="1435082"/>
            <a:ext cx="2871583" cy="215368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673827" y="3626970"/>
            <a:ext cx="2772051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900" b="1" dirty="0" smtClean="0">
                <a:solidFill>
                  <a:srgbClr val="E04E39"/>
                </a:solidFill>
              </a:rPr>
              <a:t>Упругое </a:t>
            </a:r>
            <a:r>
              <a:rPr lang="ru-RU" sz="900" b="1" dirty="0">
                <a:solidFill>
                  <a:srgbClr val="E04E39"/>
                </a:solidFill>
              </a:rPr>
              <a:t>восстановление </a:t>
            </a:r>
            <a:r>
              <a:rPr lang="ru-RU" sz="900" b="1" dirty="0">
                <a:solidFill>
                  <a:prstClr val="black"/>
                </a:solidFill>
              </a:rPr>
              <a:t>– это способность пленки сжиматься после снятия растягивающего усилия. Данное свойство определяет </a:t>
            </a:r>
            <a:r>
              <a:rPr lang="ru-RU" sz="900" b="1" dirty="0">
                <a:solidFill>
                  <a:srgbClr val="E04E39"/>
                </a:solidFill>
              </a:rPr>
              <a:t>качество удержания груза пленкой</a:t>
            </a:r>
            <a:r>
              <a:rPr lang="ru-RU" sz="900" b="1" dirty="0">
                <a:solidFill>
                  <a:prstClr val="black"/>
                </a:solidFill>
              </a:rPr>
              <a:t>. Упругое восстановление измеряется в процентах от первоначальной длины и характеризует степень сжатия растянутого образца.</a:t>
            </a:r>
            <a:endParaRPr lang="en-US" sz="900" b="1" dirty="0">
              <a:solidFill>
                <a:prstClr val="black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5352137" y="3393617"/>
            <a:ext cx="360000" cy="360000"/>
            <a:chOff x="386907" y="4225589"/>
            <a:chExt cx="360000" cy="360000"/>
          </a:xfrm>
        </p:grpSpPr>
        <p:sp>
          <p:nvSpPr>
            <p:cNvPr id="32" name="Овал 31"/>
            <p:cNvSpPr/>
            <p:nvPr/>
          </p:nvSpPr>
          <p:spPr bwMode="auto">
            <a:xfrm>
              <a:off x="386907" y="4225589"/>
              <a:ext cx="360000" cy="360000"/>
            </a:xfrm>
            <a:prstGeom prst="ellipse">
              <a:avLst/>
            </a:prstGeom>
            <a:solidFill>
              <a:srgbClr val="00313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1" y="4256065"/>
              <a:ext cx="286691" cy="28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936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44602"/>
            <a:ext cx="7014738" cy="672627"/>
          </a:xfrm>
        </p:spPr>
        <p:txBody>
          <a:bodyPr/>
          <a:lstStyle/>
          <a:p>
            <a:r>
              <a:rPr lang="ru-RU" dirty="0" smtClean="0"/>
              <a:t>Ударная прочность методом свободно падающего бойка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0425" y="997155"/>
            <a:ext cx="6336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Сущность метода:</a:t>
            </a:r>
          </a:p>
          <a:p>
            <a:pPr algn="just" defTabSz="843588"/>
            <a:r>
              <a:rPr lang="ru-RU" sz="1000" dirty="0">
                <a:solidFill>
                  <a:prstClr val="black"/>
                </a:solidFill>
              </a:rPr>
              <a:t>В процессе испытания проводят равномерное изменение массы падающего груза, которую уменьшают или увеличивают на одинаковую величину после испытаний каждого образца в зависимости от результата (разрушился образец или не разрушился),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ru-RU" sz="1000" dirty="0">
                <a:solidFill>
                  <a:prstClr val="black"/>
                </a:solidFill>
              </a:rPr>
              <a:t>наблюдаемого для данного образца. Заполняется таблица и вычисляется средняя масса падающего груза при 5</a:t>
            </a:r>
            <a:r>
              <a:rPr lang="en-US" sz="1000" dirty="0">
                <a:solidFill>
                  <a:prstClr val="black"/>
                </a:solidFill>
              </a:rPr>
              <a:t>0% </a:t>
            </a:r>
            <a:r>
              <a:rPr lang="ru-RU" sz="1000" dirty="0">
                <a:solidFill>
                  <a:prstClr val="black"/>
                </a:solidFill>
              </a:rPr>
              <a:t> разрушенных </a:t>
            </a:r>
            <a:r>
              <a:rPr lang="ru-RU" sz="1000" dirty="0" smtClean="0">
                <a:solidFill>
                  <a:prstClr val="black"/>
                </a:solidFill>
              </a:rPr>
              <a:t>образцов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023" y="1864190"/>
            <a:ext cx="46135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Стандарт: </a:t>
            </a:r>
            <a:r>
              <a:rPr lang="en-US" sz="1000" dirty="0" smtClean="0"/>
              <a:t>ASTM D</a:t>
            </a:r>
            <a:r>
              <a:rPr lang="ru-RU" sz="1000" dirty="0" smtClean="0"/>
              <a:t>1709, </a:t>
            </a:r>
            <a:r>
              <a:rPr lang="en-US" sz="1000" dirty="0"/>
              <a:t>ISO </a:t>
            </a:r>
            <a:r>
              <a:rPr lang="en-US" sz="1000" dirty="0" smtClean="0"/>
              <a:t>7765</a:t>
            </a:r>
            <a:r>
              <a:rPr lang="ru-RU" sz="1000" dirty="0" smtClean="0"/>
              <a:t>-1</a:t>
            </a:r>
            <a:endParaRPr lang="ru-RU" sz="1000" dirty="0"/>
          </a:p>
        </p:txBody>
      </p:sp>
      <p:sp>
        <p:nvSpPr>
          <p:cNvPr id="20" name="Блок-схема: узел 19"/>
          <p:cNvSpPr/>
          <p:nvPr/>
        </p:nvSpPr>
        <p:spPr bwMode="auto">
          <a:xfrm>
            <a:off x="8834232" y="116597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372" y="478683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Достаточность:</a:t>
            </a:r>
          </a:p>
        </p:txBody>
      </p:sp>
      <p:sp>
        <p:nvSpPr>
          <p:cNvPr id="8" name="Вертикальный свиток 7"/>
          <p:cNvSpPr/>
          <p:nvPr/>
        </p:nvSpPr>
        <p:spPr bwMode="auto">
          <a:xfrm rot="10800000">
            <a:off x="7342203" y="781429"/>
            <a:ext cx="1552704" cy="1249578"/>
          </a:xfrm>
          <a:prstGeom prst="verticalScroll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Стрелка вправо 28"/>
          <p:cNvSpPr/>
          <p:nvPr/>
        </p:nvSpPr>
        <p:spPr bwMode="auto">
          <a:xfrm rot="16200000">
            <a:off x="8418929" y="1090696"/>
            <a:ext cx="363693" cy="82283"/>
          </a:xfrm>
          <a:prstGeom prst="rightArrow">
            <a:avLst/>
          </a:prstGeom>
          <a:solidFill>
            <a:srgbClr val="008CFA">
              <a:alpha val="50000"/>
            </a:srgbClr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834232" y="1481118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6041" y="1104421"/>
            <a:ext cx="35146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15" name="Правая фигурная скобка 14"/>
          <p:cNvSpPr/>
          <p:nvPr/>
        </p:nvSpPr>
        <p:spPr bwMode="auto">
          <a:xfrm rot="5400000">
            <a:off x="8029698" y="1515399"/>
            <a:ext cx="164872" cy="1241946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6811" y="2236339"/>
            <a:ext cx="9598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Вся ширина рулона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8027" cy="1931525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92407" y="1569086"/>
            <a:ext cx="10663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2"/>
                </a:solidFill>
              </a:rPr>
              <a:t>Не менее </a:t>
            </a:r>
            <a:r>
              <a:rPr lang="en-US" sz="900" dirty="0" smtClean="0">
                <a:solidFill>
                  <a:schemeClr val="tx2"/>
                </a:solidFill>
              </a:rPr>
              <a:t>5</a:t>
            </a:r>
            <a:r>
              <a:rPr lang="ru-RU" sz="900" dirty="0" smtClean="0">
                <a:solidFill>
                  <a:schemeClr val="tx2"/>
                </a:solidFill>
              </a:rPr>
              <a:t> метров</a:t>
            </a:r>
          </a:p>
        </p:txBody>
      </p:sp>
      <p:sp>
        <p:nvSpPr>
          <p:cNvPr id="38" name="Блок-схема: узел 37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Блок-схема: узел 38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noFill/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Объект 2"/>
          <p:cNvSpPr>
            <a:spLocks noGrp="1"/>
          </p:cNvSpPr>
          <p:nvPr>
            <p:ph idx="1"/>
          </p:nvPr>
        </p:nvSpPr>
        <p:spPr>
          <a:xfrm>
            <a:off x="449271" y="2159490"/>
            <a:ext cx="3860928" cy="695543"/>
          </a:xfrm>
        </p:spPr>
        <p:txBody>
          <a:bodyPr/>
          <a:lstStyle/>
          <a:p>
            <a:r>
              <a:rPr lang="ru-RU" sz="1000" dirty="0"/>
              <a:t>У</a:t>
            </a:r>
            <a:r>
              <a:rPr lang="ru-RU" sz="1000" dirty="0" smtClean="0"/>
              <a:t>словия испытания: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dirty="0" smtClean="0"/>
              <a:t>Сторона образца, предназначенная для воздействия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dirty="0" smtClean="0"/>
              <a:t>При наличии особых требований – место удара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368" y="2908031"/>
            <a:ext cx="2664539" cy="1505465"/>
          </a:xfrm>
          <a:prstGeom prst="rect">
            <a:avLst/>
          </a:prstGeom>
        </p:spPr>
      </p:pic>
      <p:pic>
        <p:nvPicPr>
          <p:cNvPr id="44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63"/>
          <a:stretch/>
        </p:blipFill>
        <p:spPr bwMode="auto">
          <a:xfrm>
            <a:off x="522429" y="2908031"/>
            <a:ext cx="4980738" cy="158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438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7" y="308771"/>
            <a:ext cx="8426451" cy="672627"/>
          </a:xfrm>
        </p:spPr>
        <p:txBody>
          <a:bodyPr/>
          <a:lstStyle/>
          <a:p>
            <a:r>
              <a:rPr lang="ru-RU" dirty="0" smtClean="0"/>
              <a:t>Определение </a:t>
            </a:r>
            <a:r>
              <a:rPr lang="ru-RU" dirty="0" err="1" smtClean="0"/>
              <a:t>самоадгезии</a:t>
            </a:r>
            <a:r>
              <a:rPr lang="ru-RU" dirty="0" smtClean="0"/>
              <a:t> (</a:t>
            </a:r>
            <a:r>
              <a:rPr lang="en-US" dirty="0" smtClean="0">
                <a:solidFill>
                  <a:schemeClr val="accent1"/>
                </a:solidFill>
              </a:rPr>
              <a:t>Peel-cling</a:t>
            </a:r>
            <a:r>
              <a:rPr lang="ru-RU" dirty="0" smtClean="0">
                <a:solidFill>
                  <a:schemeClr val="accent1"/>
                </a:solidFill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22</a:t>
            </a:fld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548214" y="491620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7959406" y="1217000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4" name="Прямоугольник 23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362397" y="2022861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29" name="Блок-схема: узел 28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492225" y="3552190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96742" y="3539312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61877" y="807783"/>
            <a:ext cx="3897751" cy="581179"/>
          </a:xfrm>
        </p:spPr>
        <p:txBody>
          <a:bodyPr/>
          <a:lstStyle/>
          <a:p>
            <a:pPr lvl="4" defTabSz="778986"/>
            <a:r>
              <a:rPr lang="ru-RU" sz="1125" b="1" kern="1200" dirty="0" smtClean="0">
                <a:solidFill>
                  <a:schemeClr val="tx1"/>
                </a:solidFill>
                <a:ea typeface="+mn-ea"/>
                <a:cs typeface="+mn-cs"/>
              </a:rPr>
              <a:t>Сущность </a:t>
            </a:r>
            <a:r>
              <a:rPr lang="ru-RU" sz="1125" b="1" kern="1200" dirty="0">
                <a:solidFill>
                  <a:schemeClr val="tx1"/>
                </a:solidFill>
                <a:ea typeface="+mn-ea"/>
                <a:cs typeface="+mn-cs"/>
              </a:rPr>
              <a:t>метода:</a:t>
            </a:r>
          </a:p>
          <a:p>
            <a:pPr lvl="4" defTabSz="778986"/>
            <a:r>
              <a:rPr lang="ru-RU" sz="1125" kern="1200" dirty="0">
                <a:solidFill>
                  <a:schemeClr val="tx1"/>
                </a:solidFill>
                <a:ea typeface="+mn-ea"/>
                <a:cs typeface="+mn-cs"/>
              </a:rPr>
              <a:t>Образец </a:t>
            </a:r>
            <a:r>
              <a:rPr lang="ru-RU" sz="1125" kern="1200" dirty="0" err="1">
                <a:solidFill>
                  <a:schemeClr val="tx1"/>
                </a:solidFill>
                <a:ea typeface="+mn-ea"/>
                <a:cs typeface="+mn-cs"/>
              </a:rPr>
              <a:t>стретч</a:t>
            </a:r>
            <a:r>
              <a:rPr lang="ru-RU" sz="1125" kern="1200" dirty="0">
                <a:solidFill>
                  <a:schemeClr val="tx1"/>
                </a:solidFill>
                <a:ea typeface="+mn-ea"/>
                <a:cs typeface="+mn-cs"/>
              </a:rPr>
              <a:t>-пленки закрепляют внешней стороной вверх и закрепляют зажимами. Сверху прикладывают полоску пленки шириной 1 дюйм внешней стороной вверх, прикатывают специальным валиком. Закрепляют свободный конец образца в зажим, начинают его отслаивание с постоянной скоростью. </a:t>
            </a:r>
            <a:endParaRPr lang="ru-RU" sz="1125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lvl="4" defTabSz="778986"/>
            <a:r>
              <a:rPr lang="ru-RU" sz="1125" kern="1200" dirty="0">
                <a:solidFill>
                  <a:schemeClr val="tx1"/>
                </a:solidFill>
              </a:rPr>
              <a:t>Фиксируют значение нагрузки в момент отрыва верхней полоски пленки, соответствующей значению угла 20° (cling </a:t>
            </a:r>
            <a:r>
              <a:rPr lang="ru-RU" sz="1125" kern="1200" dirty="0" err="1">
                <a:solidFill>
                  <a:schemeClr val="tx1"/>
                </a:solidFill>
              </a:rPr>
              <a:t>line</a:t>
            </a:r>
            <a:r>
              <a:rPr lang="ru-RU" sz="1125" kern="1200" dirty="0" smtClean="0">
                <a:solidFill>
                  <a:schemeClr val="tx1"/>
                </a:solidFill>
              </a:rPr>
              <a:t>).</a:t>
            </a:r>
            <a:endParaRPr lang="ru-RU" sz="1125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lvl="4" defTabSz="778986"/>
            <a:r>
              <a:rPr lang="ru-RU" sz="1200" dirty="0"/>
              <a:t>Метод позволяет определить способность </a:t>
            </a:r>
            <a:r>
              <a:rPr lang="ru-RU" sz="1200" dirty="0" err="1"/>
              <a:t>стретч</a:t>
            </a:r>
            <a:r>
              <a:rPr lang="ru-RU" sz="1200" dirty="0"/>
              <a:t>-плёнки прилипать к предыдущему </a:t>
            </a:r>
            <a:r>
              <a:rPr lang="ru-RU" sz="1200" dirty="0" smtClean="0"/>
              <a:t>слою</a:t>
            </a:r>
          </a:p>
          <a:p>
            <a:pPr lvl="4" defTabSz="778986"/>
            <a:endParaRPr lang="ru-RU" sz="1100" b="1" dirty="0" smtClean="0"/>
          </a:p>
          <a:p>
            <a:pPr lvl="4" defTabSz="778986"/>
            <a:r>
              <a:rPr lang="ru-RU" sz="1100" b="1" dirty="0" smtClean="0"/>
              <a:t>Практическое </a:t>
            </a:r>
            <a:r>
              <a:rPr lang="ru-RU" sz="1100" b="1" dirty="0"/>
              <a:t>значение:</a:t>
            </a:r>
          </a:p>
          <a:p>
            <a:pPr lvl="4" defTabSz="778986"/>
            <a:r>
              <a:rPr lang="ru-RU" sz="1200" dirty="0" smtClean="0"/>
              <a:t>Баланс </a:t>
            </a:r>
            <a:r>
              <a:rPr lang="ru-RU" sz="1200" dirty="0" err="1">
                <a:solidFill>
                  <a:srgbClr val="E04E39"/>
                </a:solidFill>
              </a:rPr>
              <a:t>самоадгезии</a:t>
            </a:r>
            <a:r>
              <a:rPr lang="ru-RU" sz="1200" dirty="0">
                <a:solidFill>
                  <a:srgbClr val="E04E39"/>
                </a:solidFill>
              </a:rPr>
              <a:t> и силы натяжения</a:t>
            </a:r>
            <a:r>
              <a:rPr lang="ru-RU" sz="1200" dirty="0"/>
              <a:t> должен быть таким, чтобы свободный конец полотна надежно крепился на предыдущем слое, чтобы материал не сжимался </a:t>
            </a:r>
            <a:r>
              <a:rPr lang="ru-RU" sz="1200" dirty="0" smtClean="0"/>
              <a:t>и не разматывался</a:t>
            </a:r>
          </a:p>
          <a:p>
            <a:pPr lvl="4" defTabSz="778986"/>
            <a:endParaRPr lang="ru-RU" sz="1200" dirty="0"/>
          </a:p>
          <a:p>
            <a:pPr lvl="4" defTabSz="778986"/>
            <a:endParaRPr lang="ru-RU" sz="1125" kern="1200" dirty="0">
              <a:solidFill>
                <a:schemeClr val="tx1"/>
              </a:solidFill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55" y="850151"/>
            <a:ext cx="2658771" cy="162462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44344" r="11190" b="12828"/>
          <a:stretch/>
        </p:blipFill>
        <p:spPr>
          <a:xfrm>
            <a:off x="4648455" y="2474774"/>
            <a:ext cx="2660031" cy="2128025"/>
          </a:xfrm>
          <a:prstGeom prst="rect">
            <a:avLst/>
          </a:prstGeom>
        </p:spPr>
      </p:pic>
      <p:sp>
        <p:nvSpPr>
          <p:cNvPr id="40" name="Блок-схема: узел 39"/>
          <p:cNvSpPr/>
          <p:nvPr/>
        </p:nvSpPr>
        <p:spPr bwMode="auto">
          <a:xfrm>
            <a:off x="8099820" y="10480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Блок-схема: узел 40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noFill/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71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55747"/>
            <a:ext cx="7014738" cy="672627"/>
          </a:xfrm>
        </p:spPr>
        <p:txBody>
          <a:bodyPr/>
          <a:lstStyle/>
          <a:p>
            <a:r>
              <a:rPr lang="ru-RU" dirty="0" smtClean="0"/>
              <a:t>Прочность пленки на прокол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82482" y="3530536"/>
            <a:ext cx="3856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Стандарт: </a:t>
            </a:r>
            <a:r>
              <a:rPr lang="en-US" sz="1200" dirty="0" smtClean="0"/>
              <a:t>ASTM D</a:t>
            </a:r>
            <a:r>
              <a:rPr lang="ru-RU" sz="1200" dirty="0" smtClean="0"/>
              <a:t> 5748</a:t>
            </a:r>
            <a:endParaRPr lang="ru-RU" sz="1200" dirty="0"/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0402" y="360603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узел 23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5999" y="1509700"/>
            <a:ext cx="21631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Количество образца</a:t>
            </a:r>
          </a:p>
        </p:txBody>
      </p:sp>
      <p:sp>
        <p:nvSpPr>
          <p:cNvPr id="26" name="Вертикальный свиток 25"/>
          <p:cNvSpPr/>
          <p:nvPr/>
        </p:nvSpPr>
        <p:spPr bwMode="auto">
          <a:xfrm rot="10800000">
            <a:off x="7303746" y="1817124"/>
            <a:ext cx="1552704" cy="1249578"/>
          </a:xfrm>
          <a:prstGeom prst="verticalScroll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Стрелка вправо 26"/>
          <p:cNvSpPr/>
          <p:nvPr/>
        </p:nvSpPr>
        <p:spPr bwMode="auto">
          <a:xfrm rot="16200000">
            <a:off x="8380472" y="2126391"/>
            <a:ext cx="363693" cy="82283"/>
          </a:xfrm>
          <a:prstGeom prst="rightArrow">
            <a:avLst/>
          </a:prstGeom>
          <a:solidFill>
            <a:srgbClr val="008CFA">
              <a:alpha val="50000"/>
            </a:srgbClr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8777484" y="2374598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67584" y="2140116"/>
            <a:ext cx="35146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3" name="Правая фигурная скобка 32"/>
          <p:cNvSpPr/>
          <p:nvPr/>
        </p:nvSpPr>
        <p:spPr bwMode="auto">
          <a:xfrm rot="5400000">
            <a:off x="7991241" y="2551094"/>
            <a:ext cx="164872" cy="1241946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08354" y="3272034"/>
            <a:ext cx="9598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Вся ширина рулона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53950" y="2604781"/>
            <a:ext cx="10663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2"/>
                </a:solidFill>
              </a:rPr>
              <a:t>Не менее 2 метров</a:t>
            </a:r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noFill/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Блок-схема: узел 43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" y="1021436"/>
            <a:ext cx="2474821" cy="32997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82482" y="1452904"/>
            <a:ext cx="39205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Сущность метода</a:t>
            </a:r>
            <a:r>
              <a:rPr lang="ru-RU" sz="1200" b="1" dirty="0" smtClean="0"/>
              <a:t>:</a:t>
            </a:r>
            <a:endParaRPr lang="ru-RU" sz="1200" dirty="0" smtClean="0"/>
          </a:p>
          <a:p>
            <a:pPr algn="just"/>
            <a:r>
              <a:rPr lang="ru-RU" sz="1200" dirty="0" err="1" smtClean="0"/>
              <a:t>Индентор</a:t>
            </a:r>
            <a:r>
              <a:rPr lang="ru-RU" sz="1200" dirty="0" smtClean="0"/>
              <a:t> </a:t>
            </a:r>
            <a:r>
              <a:rPr lang="ru-RU" sz="1200" dirty="0"/>
              <a:t>диаметром 19 мм</a:t>
            </a:r>
            <a:r>
              <a:rPr lang="ru-RU" sz="1200" dirty="0" smtClean="0"/>
              <a:t>, </a:t>
            </a:r>
            <a:r>
              <a:rPr lang="ru-RU" sz="1200" dirty="0"/>
              <a:t>покрытый слоем </a:t>
            </a:r>
            <a:r>
              <a:rPr lang="ru-RU" sz="1200" dirty="0" err="1"/>
              <a:t>тефлона</a:t>
            </a:r>
            <a:r>
              <a:rPr lang="ru-RU" sz="1200" dirty="0"/>
              <a:t> для сведения к минимуму </a:t>
            </a:r>
            <a:r>
              <a:rPr lang="ru-RU" sz="1200" dirty="0" smtClean="0"/>
              <a:t>трения, движущийся со скоростью </a:t>
            </a:r>
          </a:p>
          <a:p>
            <a:pPr algn="just"/>
            <a:r>
              <a:rPr lang="ru-RU" sz="1200" dirty="0" smtClean="0"/>
              <a:t>250 мм/мин, воздействует на пленку, прочно закрепленную в специальном зажиме, а затем рвет </a:t>
            </a:r>
            <a:r>
              <a:rPr lang="ru-RU" sz="1200" dirty="0"/>
              <a:t>ее. </a:t>
            </a:r>
            <a:r>
              <a:rPr lang="ru-RU" sz="1200" dirty="0" smtClean="0"/>
              <a:t>Определяют усилие </a:t>
            </a:r>
            <a:r>
              <a:rPr lang="ru-RU" sz="1200" dirty="0"/>
              <a:t>прокола </a:t>
            </a:r>
            <a:r>
              <a:rPr lang="ru-RU" sz="1200" dirty="0" smtClean="0"/>
              <a:t>и  деформацию (</a:t>
            </a:r>
            <a:r>
              <a:rPr lang="ru-RU" sz="1200" dirty="0" err="1" smtClean="0"/>
              <a:t>улинение</a:t>
            </a:r>
            <a:r>
              <a:rPr lang="ru-RU" sz="1200" dirty="0" smtClean="0"/>
              <a:t>) пленки.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945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8" y="91612"/>
            <a:ext cx="7014738" cy="672627"/>
          </a:xfrm>
        </p:spPr>
        <p:txBody>
          <a:bodyPr/>
          <a:lstStyle/>
          <a:p>
            <a:r>
              <a:rPr lang="ru-RU" dirty="0" smtClean="0"/>
              <a:t>Прочность пленки на прокол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81078" y="1457366"/>
            <a:ext cx="359309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r>
              <a:rPr lang="ru-RU" sz="1125" dirty="0"/>
              <a:t>Образец пленки закрепляется в специальном держателе разрывной машины, затем пленку прокалывают </a:t>
            </a:r>
            <a:r>
              <a:rPr lang="ru-RU" sz="1125" dirty="0" smtClean="0"/>
              <a:t>специальным </a:t>
            </a:r>
            <a:r>
              <a:rPr lang="ru-RU" sz="1125" dirty="0"/>
              <a:t>щупом с постоянной скоростью. </a:t>
            </a:r>
          </a:p>
          <a:p>
            <a:r>
              <a:rPr lang="ru-RU" sz="1125" dirty="0" smtClean="0"/>
              <a:t>Диаметр щупа – 0,8 мм, радиус закругления 0,4 мм</a:t>
            </a:r>
          </a:p>
          <a:p>
            <a:r>
              <a:rPr lang="ru-RU" sz="1125" dirty="0" smtClean="0"/>
              <a:t>Скорость испытания – 1, 5, 10, 50 или 100 мм/мин (в зависимости от материала). Испытанию подвергают не менее 5 образцов каждой серии.</a:t>
            </a:r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3281078" y="3369954"/>
            <a:ext cx="461351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EN 14477</a:t>
            </a:r>
            <a:endParaRPr lang="ru-RU" sz="1125" dirty="0"/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узел 23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53106" y="1015913"/>
            <a:ext cx="21631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Количество образца</a:t>
            </a:r>
          </a:p>
        </p:txBody>
      </p:sp>
      <p:sp>
        <p:nvSpPr>
          <p:cNvPr id="44" name="Блок-схема: узел 43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64" y="788227"/>
            <a:ext cx="2898082" cy="34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 bwMode="auto">
          <a:xfrm>
            <a:off x="7775147" y="1483026"/>
            <a:ext cx="720000" cy="1080000"/>
          </a:xfrm>
          <a:prstGeom prst="rect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latin typeface="Arial" charset="0"/>
              </a:rPr>
              <a:t>А4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49053" y="2997492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352950" y="3007564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Блок-схема: узел 34"/>
          <p:cNvSpPr/>
          <p:nvPr/>
        </p:nvSpPr>
        <p:spPr bwMode="auto">
          <a:xfrm>
            <a:off x="8352950" y="3369954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352950" y="3712910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57467" y="3357076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39" name="TextBox 38"/>
          <p:cNvSpPr txBox="1"/>
          <p:nvPr/>
        </p:nvSpPr>
        <p:spPr>
          <a:xfrm>
            <a:off x="7760165" y="3712910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5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783580" y="105167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37144"/>
            <a:ext cx="8426451" cy="672627"/>
          </a:xfrm>
        </p:spPr>
        <p:txBody>
          <a:bodyPr/>
          <a:lstStyle/>
          <a:p>
            <a:r>
              <a:rPr lang="ru-RU" dirty="0" smtClean="0"/>
              <a:t>Блокирующая сила пленок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7108" y="738767"/>
            <a:ext cx="4328490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pPr algn="just"/>
            <a:r>
              <a:rPr lang="ru-RU" sz="1200" dirty="0"/>
              <a:t>Подготовленный образец помещают между верхней и нижней плитами разрывной машины, фиксируя скотчем. </a:t>
            </a:r>
          </a:p>
          <a:p>
            <a:pPr algn="just"/>
            <a:r>
              <a:rPr lang="ru-RU" sz="1200" dirty="0"/>
              <a:t>Затем проводят испытание со скоростью раздвижения зажимов 5 мм/мин</a:t>
            </a:r>
          </a:p>
          <a:p>
            <a:pPr algn="just"/>
            <a:r>
              <a:rPr lang="ru-RU" sz="1200" dirty="0"/>
              <a:t>За результат испытания принимают среднее значение максимальной нагрузки </a:t>
            </a:r>
            <a:r>
              <a:rPr lang="en-US" sz="1200" b="1" dirty="0"/>
              <a:t>F</a:t>
            </a:r>
            <a:r>
              <a:rPr lang="ru-RU" sz="1200" b="1" dirty="0"/>
              <a:t>, Н, </a:t>
            </a:r>
            <a:r>
              <a:rPr lang="ru-RU" sz="1200" dirty="0"/>
              <a:t>необходимое для разделения 5 пар образцов  </a:t>
            </a:r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1705570" y="2263334"/>
            <a:ext cx="4613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200" dirty="0" smtClean="0"/>
              <a:t>ISO</a:t>
            </a:r>
            <a:r>
              <a:rPr lang="ru-RU" sz="1200" dirty="0" smtClean="0"/>
              <a:t> 11502</a:t>
            </a:r>
            <a:endParaRPr lang="ru-RU" sz="1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9" name="Блок-схема: узел 48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Блок-схема: узел 49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Блок-схема: узел 50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7894457" y="1284741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53" name="Прямоугольник 52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54" name="Стрелка вправо 53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 rot="16200000">
            <a:off x="7894457" y="2328192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56" name="Прямоугольник 55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57" name="Стрелка вправо 56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297448" y="2090602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84202" y="2971009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60" name="Блок-схема: узел 59"/>
          <p:cNvSpPr/>
          <p:nvPr/>
        </p:nvSpPr>
        <p:spPr bwMode="auto">
          <a:xfrm>
            <a:off x="8381433" y="3569223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85950" y="3556345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20Х</a:t>
            </a:r>
            <a:endParaRPr lang="ru-RU" sz="1125" dirty="0"/>
          </a:p>
        </p:txBody>
      </p:sp>
      <p:cxnSp>
        <p:nvCxnSpPr>
          <p:cNvPr id="62" name="Прямая соединительная линия 61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5021167" y="546209"/>
            <a:ext cx="1801136" cy="1787622"/>
            <a:chOff x="264285" y="2603486"/>
            <a:chExt cx="1659762" cy="182230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4" t="7627" r="39850"/>
            <a:stretch/>
          </p:blipFill>
          <p:spPr bwMode="auto">
            <a:xfrm>
              <a:off x="264285" y="2838748"/>
              <a:ext cx="1623869" cy="158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598095" y="2936130"/>
              <a:ext cx="325952" cy="20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1950" dirty="0"/>
            </a:p>
          </p:txBody>
        </p:sp>
        <p:sp>
          <p:nvSpPr>
            <p:cNvPr id="26" name="Стрелка вправо 25"/>
            <p:cNvSpPr/>
            <p:nvPr/>
          </p:nvSpPr>
          <p:spPr bwMode="auto">
            <a:xfrm rot="16200000">
              <a:off x="926797" y="2724015"/>
              <a:ext cx="258764" cy="9749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060" tIns="49530" rIns="99060" bIns="49530" numCol="1" rtlCol="0" anchor="t" anchorCtr="0" compatLnSpc="1">
              <a:prstTxWarp prst="textNoShape">
                <a:avLst/>
              </a:prstTxWarp>
            </a:bodyPr>
            <a:lstStyle/>
            <a:p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endParaRPr lang="ru-RU" sz="1950" b="1">
                <a:latin typeface="Arial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20615" y="2603486"/>
              <a:ext cx="161426" cy="190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733" b="1" dirty="0"/>
                <a:t>F</a:t>
              </a:r>
              <a:endParaRPr lang="ru-RU" sz="1733" b="1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637062" y="2599968"/>
            <a:ext cx="1737920" cy="277611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pPr algn="ctr"/>
            <a:r>
              <a:rPr lang="ru-RU" sz="1100" b="1" dirty="0"/>
              <a:t>Подготовка образцов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4761678" y="2866742"/>
            <a:ext cx="2303541" cy="1514116"/>
            <a:chOff x="1053939" y="1413902"/>
            <a:chExt cx="5911927" cy="2469123"/>
          </a:xfrm>
        </p:grpSpPr>
        <p:sp>
          <p:nvSpPr>
            <p:cNvPr id="30" name="TextBox 29"/>
            <p:cNvSpPr txBox="1"/>
            <p:nvPr/>
          </p:nvSpPr>
          <p:spPr>
            <a:xfrm>
              <a:off x="5210174" y="2539397"/>
              <a:ext cx="1755692" cy="60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/>
                <a:t>Образцы пленки</a:t>
              </a: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1053939" y="1413902"/>
              <a:ext cx="5348119" cy="2469123"/>
              <a:chOff x="1066632" y="1413902"/>
              <a:chExt cx="5521311" cy="2469123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54" t="26947" r="40342" b="12522"/>
              <a:stretch/>
            </p:blipFill>
            <p:spPr bwMode="auto">
              <a:xfrm>
                <a:off x="1066632" y="1749766"/>
                <a:ext cx="4286418" cy="2133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276846" y="1749766"/>
                <a:ext cx="1311097" cy="4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dirty="0"/>
                  <a:t>Бумага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429000" y="1413902"/>
                <a:ext cx="1676166" cy="4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dirty="0"/>
                  <a:t>Стекло</a:t>
                </a: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2828366" y="3296352"/>
            <a:ext cx="1991391" cy="785442"/>
          </a:xfrm>
          <a:prstGeom prst="rect">
            <a:avLst/>
          </a:prstGeom>
          <a:noFill/>
          <a:ln>
            <a:noFill/>
          </a:ln>
        </p:spPr>
        <p:txBody>
          <a:bodyPr wrap="square" lIns="107287" tIns="53643" rIns="107287" bIns="53643" rtlCol="0">
            <a:spAutoFit/>
          </a:bodyPr>
          <a:lstStyle/>
          <a:p>
            <a:pPr algn="just"/>
            <a:r>
              <a:rPr lang="ru-RU" sz="1100" dirty="0"/>
              <a:t>«Сэндвич» выдерживают под нагрузкой </a:t>
            </a:r>
            <a:r>
              <a:rPr lang="ru-RU" sz="1100" dirty="0" smtClean="0"/>
              <a:t>2,3 кг при </a:t>
            </a:r>
            <a:r>
              <a:rPr lang="ru-RU" sz="1100" dirty="0"/>
              <a:t>температуре 50 </a:t>
            </a:r>
            <a:r>
              <a:rPr lang="ru-RU" sz="1100" baseline="30000" dirty="0" err="1" smtClean="0"/>
              <a:t>о</a:t>
            </a:r>
            <a:r>
              <a:rPr lang="ru-RU" sz="1100" dirty="0" err="1" smtClean="0"/>
              <a:t>С</a:t>
            </a:r>
            <a:r>
              <a:rPr lang="ru-RU" sz="1100" dirty="0" smtClean="0"/>
              <a:t> в течение 3 часов</a:t>
            </a:r>
            <a:endParaRPr lang="ru-RU" sz="1100" dirty="0"/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377444" y="4074986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85950" y="4115401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20Х</a:t>
            </a:r>
            <a:endParaRPr lang="ru-RU" sz="1125" dirty="0"/>
          </a:p>
        </p:txBody>
      </p:sp>
      <p:sp>
        <p:nvSpPr>
          <p:cNvPr id="39" name="TextBox 38"/>
          <p:cNvSpPr txBox="1"/>
          <p:nvPr/>
        </p:nvSpPr>
        <p:spPr>
          <a:xfrm>
            <a:off x="7172872" y="750089"/>
            <a:ext cx="21631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образца: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1" y="2650472"/>
            <a:ext cx="2422035" cy="16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27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78" y="91612"/>
            <a:ext cx="7014738" cy="672627"/>
          </a:xfrm>
        </p:spPr>
        <p:txBody>
          <a:bodyPr/>
          <a:lstStyle/>
          <a:p>
            <a:r>
              <a:rPr lang="ru-RU" dirty="0" smtClean="0"/>
              <a:t>Прочность на раздир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8888" y="614895"/>
            <a:ext cx="6369507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метода: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С</a:t>
            </a:r>
            <a:r>
              <a:rPr lang="ru-RU" sz="1200" dirty="0"/>
              <a:t>опротивление </a:t>
            </a:r>
            <a:r>
              <a:rPr lang="ru-RU" sz="1200" dirty="0" err="1"/>
              <a:t>раздиру</a:t>
            </a:r>
            <a:r>
              <a:rPr lang="ru-RU" sz="1200" dirty="0"/>
              <a:t> по методу Эльмендорфа разработано для измерения прочности на разрыв образцов. Измерение основано на теории преобразования потенциальной энергии в кинетическую.</a:t>
            </a:r>
          </a:p>
          <a:p>
            <a:pPr algn="just"/>
            <a:r>
              <a:rPr lang="ru-RU" sz="1200" dirty="0"/>
              <a:t>Работа, совершаемая при раздирании испытуемого образца, измеряется потерей потенциальной энергии маятника. </a:t>
            </a:r>
            <a:r>
              <a:rPr lang="ru-RU" sz="1200" dirty="0" smtClean="0"/>
              <a:t>Определяют</a:t>
            </a:r>
            <a:r>
              <a:rPr lang="en-US" sz="1200" dirty="0" smtClean="0"/>
              <a:t> </a:t>
            </a:r>
            <a:r>
              <a:rPr lang="ru-RU" sz="1200" dirty="0" smtClean="0"/>
              <a:t>усилие в Ньютонах, затраченную </a:t>
            </a:r>
            <a:r>
              <a:rPr lang="ru-RU" sz="1200" dirty="0"/>
              <a:t>на </a:t>
            </a:r>
            <a:r>
              <a:rPr lang="ru-RU" sz="1200" dirty="0" smtClean="0"/>
              <a:t>раздир образца.</a:t>
            </a:r>
            <a:endParaRPr lang="ru-RU" sz="1200" dirty="0"/>
          </a:p>
          <a:p>
            <a:r>
              <a:rPr lang="ru-RU" sz="1125" dirty="0" smtClean="0"/>
              <a:t> </a:t>
            </a:r>
            <a:endParaRPr lang="ru-RU" sz="1125" b="1" dirty="0"/>
          </a:p>
          <a:p>
            <a:endParaRPr lang="ru-RU" sz="1125" dirty="0"/>
          </a:p>
        </p:txBody>
      </p:sp>
      <p:sp>
        <p:nvSpPr>
          <p:cNvPr id="12" name="TextBox 11"/>
          <p:cNvSpPr txBox="1"/>
          <p:nvPr/>
        </p:nvSpPr>
        <p:spPr>
          <a:xfrm>
            <a:off x="308548" y="2530894"/>
            <a:ext cx="284484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ASTM D</a:t>
            </a:r>
            <a:r>
              <a:rPr lang="ru-RU" sz="1125" dirty="0" smtClean="0"/>
              <a:t>1922, </a:t>
            </a:r>
            <a:r>
              <a:rPr lang="en-US" sz="1125" dirty="0"/>
              <a:t>ISO </a:t>
            </a:r>
            <a:r>
              <a:rPr lang="en-US" sz="1125" dirty="0" smtClean="0"/>
              <a:t>6383</a:t>
            </a:r>
            <a:r>
              <a:rPr lang="ru-RU" sz="1125" dirty="0" smtClean="0"/>
              <a:t>-2</a:t>
            </a:r>
            <a:endParaRPr lang="ru-RU" sz="1125" dirty="0"/>
          </a:p>
        </p:txBody>
      </p:sp>
      <p:sp>
        <p:nvSpPr>
          <p:cNvPr id="7" name="TextBox 6"/>
          <p:cNvSpPr txBox="1"/>
          <p:nvPr/>
        </p:nvSpPr>
        <p:spPr>
          <a:xfrm>
            <a:off x="7179372" y="478683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Достаточность: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Блок-схема: узел 37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Блок-схема: узел 38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noFill/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7901394" y="934128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7" name="Прямоугольник 26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33" name="Стрелка вправо 32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 rot="16200000">
            <a:off x="7901394" y="1977579"/>
            <a:ext cx="720000" cy="1080000"/>
            <a:chOff x="7458628" y="1115696"/>
            <a:chExt cx="1178169" cy="1793631"/>
          </a:xfrm>
          <a:solidFill>
            <a:srgbClr val="008CFA">
              <a:alpha val="30000"/>
            </a:srgbClr>
          </a:solidFill>
        </p:grpSpPr>
        <p:sp>
          <p:nvSpPr>
            <p:cNvPr id="35" name="Прямоугольник 34"/>
            <p:cNvSpPr/>
            <p:nvPr/>
          </p:nvSpPr>
          <p:spPr bwMode="auto">
            <a:xfrm>
              <a:off x="7458628" y="1115696"/>
              <a:ext cx="1178169" cy="1793631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41" name="Стрелка вправо 40"/>
            <p:cNvSpPr/>
            <p:nvPr/>
          </p:nvSpPr>
          <p:spPr bwMode="auto">
            <a:xfrm rot="5400000">
              <a:off x="7313810" y="1454437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790921" y="332969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43" name="Блок-схема: узел 42"/>
          <p:cNvSpPr/>
          <p:nvPr/>
        </p:nvSpPr>
        <p:spPr bwMode="auto">
          <a:xfrm>
            <a:off x="8394818" y="3339769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04385" y="173998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1139" y="2620396"/>
            <a:ext cx="1362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latin typeface="Arial" charset="0"/>
              </a:rPr>
              <a:t>T</a:t>
            </a:r>
            <a:r>
              <a:rPr lang="en-US" sz="800" b="1" dirty="0" smtClean="0">
                <a:latin typeface="Arial" charset="0"/>
              </a:rPr>
              <a:t>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46" name="Блок-схема: узел 45"/>
          <p:cNvSpPr/>
          <p:nvPr/>
        </p:nvSpPr>
        <p:spPr bwMode="auto">
          <a:xfrm>
            <a:off x="8394818" y="3702159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Блок-схема: узел 46"/>
          <p:cNvSpPr/>
          <p:nvPr/>
        </p:nvSpPr>
        <p:spPr bwMode="auto">
          <a:xfrm>
            <a:off x="8394818" y="4045115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99335" y="3689281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49" name="TextBox 48"/>
          <p:cNvSpPr txBox="1"/>
          <p:nvPr/>
        </p:nvSpPr>
        <p:spPr>
          <a:xfrm>
            <a:off x="7802033" y="4045115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365219" y="2157579"/>
            <a:ext cx="3314960" cy="2506757"/>
            <a:chOff x="-2819774" y="1099019"/>
            <a:chExt cx="3696317" cy="329732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1"/>
            <a:stretch/>
          </p:blipFill>
          <p:spPr>
            <a:xfrm rot="5400000">
              <a:off x="-3540829" y="1820074"/>
              <a:ext cx="3288973" cy="184686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690681" y="1829114"/>
              <a:ext cx="3284996" cy="184945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96038" y="3219202"/>
            <a:ext cx="21773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О</a:t>
            </a:r>
            <a:r>
              <a:rPr lang="ru-RU" sz="1200" b="1" dirty="0" smtClean="0">
                <a:solidFill>
                  <a:srgbClr val="FF0000"/>
                </a:solidFill>
              </a:rPr>
              <a:t>бновление стандарта в мае 2023!</a:t>
            </a:r>
          </a:p>
        </p:txBody>
      </p:sp>
    </p:spTree>
    <p:extLst>
      <p:ext uri="{BB962C8B-B14F-4D97-AF65-F5344CB8AC3E}">
        <p14:creationId xmlns:p14="http://schemas.microsoft.com/office/powerpoint/2010/main" val="69149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89750" y="4431941"/>
            <a:ext cx="360000" cy="360000"/>
            <a:chOff x="5471062" y="3468414"/>
            <a:chExt cx="1478378" cy="1422899"/>
          </a:xfrm>
        </p:grpSpPr>
        <p:sp>
          <p:nvSpPr>
            <p:cNvPr id="13" name="Овал 12"/>
            <p:cNvSpPr/>
            <p:nvPr/>
          </p:nvSpPr>
          <p:spPr bwMode="auto">
            <a:xfrm>
              <a:off x="5471062" y="3468414"/>
              <a:ext cx="1478378" cy="1422899"/>
            </a:xfrm>
            <a:prstGeom prst="ellipse">
              <a:avLst/>
            </a:prstGeom>
            <a:solidFill>
              <a:srgbClr val="00313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071" y="3497461"/>
              <a:ext cx="1358359" cy="1358359"/>
            </a:xfrm>
            <a:prstGeom prst="rect">
              <a:avLst/>
            </a:prstGeom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80906" y="800140"/>
            <a:ext cx="3604922" cy="1727907"/>
          </a:xfrm>
        </p:spPr>
        <p:txBody>
          <a:bodyPr/>
          <a:lstStyle/>
          <a:p>
            <a:r>
              <a:rPr lang="ru-RU" sz="1050" dirty="0" smtClean="0"/>
              <a:t>Сущность метода:</a:t>
            </a:r>
          </a:p>
          <a:p>
            <a:r>
              <a:rPr lang="ru-RU" sz="1050" b="0" dirty="0" smtClean="0"/>
              <a:t>На первом участке пленки с релиз-эффектом распределяют клей холодной сварки, высушивают его и покрывают вторым участком пленки. Затем полученный образец выдерживают под прессом при заданных условиях, разрезают на полоски стандартной ширины и определяют на универсальной разрывной машине усилие расслоения.</a:t>
            </a:r>
            <a:endParaRPr lang="ru-RU" sz="1050" b="0" dirty="0"/>
          </a:p>
          <a:p>
            <a:r>
              <a:rPr lang="ru-RU" sz="1100" dirty="0"/>
              <a:t>Методика: </a:t>
            </a:r>
            <a:r>
              <a:rPr lang="ru-RU" sz="1100" b="0" dirty="0"/>
              <a:t>Внутренняя </a:t>
            </a:r>
            <a:r>
              <a:rPr lang="ru-RU" sz="1100" b="0" dirty="0" smtClean="0"/>
              <a:t>методика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3636" y="3830667"/>
            <a:ext cx="15322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2"/>
                </a:solidFill>
              </a:rPr>
              <a:t>Испытание на усилие расслоения</a:t>
            </a:r>
          </a:p>
        </p:txBody>
      </p:sp>
      <p:pic>
        <p:nvPicPr>
          <p:cNvPr id="939010" name="Picture 2" descr="7700694705364608350362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234" r="12454" b="101"/>
          <a:stretch/>
        </p:blipFill>
        <p:spPr bwMode="auto">
          <a:xfrm rot="5400000">
            <a:off x="5446227" y="2468846"/>
            <a:ext cx="1656000" cy="160450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011" name="Picture 3" descr="626509470962087015440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/>
          <a:stretch/>
        </p:blipFill>
        <p:spPr bwMode="auto">
          <a:xfrm>
            <a:off x="844130" y="2537076"/>
            <a:ext cx="1506446" cy="158999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5576" y="3757584"/>
            <a:ext cx="153222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2"/>
                </a:solidFill>
              </a:rPr>
              <a:t>Нанесение клея холодной сварки на образец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6886" y="4396498"/>
            <a:ext cx="267943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tx2"/>
                </a:solidFill>
              </a:rPr>
              <a:t>Релиз-свойства – способность пленки удерживать клеевое соединение под воздействием клея холодной сварки, что позволяет отказаться от горячей сварки и открывать </a:t>
            </a:r>
            <a:r>
              <a:rPr lang="ru-RU" sz="700" dirty="0" smtClean="0">
                <a:solidFill>
                  <a:schemeClr val="tx2"/>
                </a:solidFill>
              </a:rPr>
              <a:t>упаковку.</a:t>
            </a:r>
          </a:p>
          <a:p>
            <a:r>
              <a:rPr lang="ru-RU" sz="700" dirty="0" smtClean="0">
                <a:solidFill>
                  <a:schemeClr val="tx2"/>
                </a:solidFill>
              </a:rPr>
              <a:t>Наиболее актуально при упаковке мороженого и шоколада, которые боятся высоких температур.</a:t>
            </a:r>
          </a:p>
        </p:txBody>
      </p:sp>
      <p:pic>
        <p:nvPicPr>
          <p:cNvPr id="937986" name="Picture 2" descr="https://i.pinimg.com/originals/0d/4c/c7/0d4cc74b8e63cd9a390f789add77261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 t="17869" r="4736" b="4733"/>
          <a:stretch/>
        </p:blipFill>
        <p:spPr bwMode="auto">
          <a:xfrm>
            <a:off x="5769667" y="339725"/>
            <a:ext cx="1263418" cy="1149283"/>
          </a:xfrm>
          <a:prstGeom prst="parallelogram">
            <a:avLst>
              <a:gd name="adj" fmla="val 123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5564" y="2805129"/>
            <a:ext cx="216047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2"/>
                </a:solidFill>
              </a:rPr>
              <a:t>Сушка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2"/>
                </a:solidFill>
              </a:rPr>
              <a:t>Выдерживание под прессом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2"/>
                </a:solidFill>
              </a:rPr>
              <a:t>Кондиционирование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0978" y="1499421"/>
            <a:ext cx="198171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chemeClr val="tx2"/>
                </a:solidFill>
              </a:rPr>
              <a:t>Упаковка с повторно открывающимся швом холодной сварки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417734" y="1532572"/>
            <a:ext cx="360000" cy="360000"/>
            <a:chOff x="6264242" y="3064097"/>
            <a:chExt cx="360000" cy="360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6264242" y="3064097"/>
              <a:ext cx="360000" cy="360000"/>
            </a:xfrm>
            <a:prstGeom prst="ellipse">
              <a:avLst/>
            </a:prstGeom>
            <a:solidFill>
              <a:srgbClr val="FABE1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008CF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594" y="3106449"/>
              <a:ext cx="275295" cy="275295"/>
            </a:xfrm>
            <a:prstGeom prst="rect">
              <a:avLst/>
            </a:prstGeom>
          </p:spPr>
        </p:pic>
      </p:grpSp>
      <p:cxnSp>
        <p:nvCxnSpPr>
          <p:cNvPr id="15" name="Прямая со стрелкой 14"/>
          <p:cNvCxnSpPr/>
          <p:nvPr/>
        </p:nvCxnSpPr>
        <p:spPr bwMode="auto">
          <a:xfrm flipV="1">
            <a:off x="2507712" y="3358971"/>
            <a:ext cx="2718769" cy="121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358775" y="105457"/>
            <a:ext cx="5069436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dirty="0" smtClean="0"/>
              <a:t>Определение релиз-свойств</a:t>
            </a:r>
            <a:endParaRPr lang="ru-RU" kern="0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7936055" y="1410156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31" name="Прямоугольник 30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32" name="Стрелка вправо 31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824753" y="301438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10Х</a:t>
            </a:r>
            <a:endParaRPr lang="ru-RU" sz="1125" dirty="0"/>
          </a:p>
        </p:txBody>
      </p:sp>
      <p:sp>
        <p:nvSpPr>
          <p:cNvPr id="34" name="Блок-схема: узел 33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Блок-схема: узел 34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4470" y="1060768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37" name="Блок-схема: узел 36"/>
          <p:cNvSpPr/>
          <p:nvPr/>
        </p:nvSpPr>
        <p:spPr bwMode="auto">
          <a:xfrm>
            <a:off x="8428650" y="3024459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Блок-схема: узел 37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9046" y="2216017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 bwMode="auto">
          <a:xfrm>
            <a:off x="7331396" y="419266"/>
            <a:ext cx="8037" cy="417404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14470" y="2668627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42" name="Блок-схема: узел 41"/>
          <p:cNvSpPr/>
          <p:nvPr/>
        </p:nvSpPr>
        <p:spPr bwMode="auto">
          <a:xfrm>
            <a:off x="8428650" y="3386849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33167" y="3373971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 smtClean="0"/>
              <a:t>10Х</a:t>
            </a:r>
            <a:endParaRPr lang="ru-RU" sz="1125" dirty="0"/>
          </a:p>
        </p:txBody>
      </p:sp>
    </p:spTree>
    <p:extLst>
      <p:ext uri="{BB962C8B-B14F-4D97-AF65-F5344CB8AC3E}">
        <p14:creationId xmlns:p14="http://schemas.microsoft.com/office/powerpoint/2010/main" val="76131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28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3055327" y="2212404"/>
            <a:ext cx="3707213" cy="2081377"/>
            <a:chOff x="3449304" y="1567833"/>
            <a:chExt cx="3707213" cy="208137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782" t="9549" b="-9549"/>
            <a:stretch/>
          </p:blipFill>
          <p:spPr bwMode="auto">
            <a:xfrm>
              <a:off x="4063568" y="1771877"/>
              <a:ext cx="2467922" cy="187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65797" y="3369422"/>
              <a:ext cx="745865" cy="2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12" b="1" dirty="0">
                  <a:solidFill>
                    <a:srgbClr val="FF0000"/>
                  </a:solidFill>
                </a:rPr>
                <a:t>К датчику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4023" y="1567833"/>
              <a:ext cx="900518" cy="34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12" b="1" dirty="0">
                  <a:solidFill>
                    <a:srgbClr val="FF0000"/>
                  </a:solidFill>
                </a:rPr>
                <a:t>Источник </a:t>
              </a:r>
            </a:p>
            <a:p>
              <a:pPr algn="ctr"/>
              <a:r>
                <a:rPr lang="ru-RU" sz="812" b="1" dirty="0">
                  <a:solidFill>
                    <a:srgbClr val="FF0000"/>
                  </a:solidFill>
                </a:rPr>
                <a:t>влаги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49304" y="3306937"/>
              <a:ext cx="673417" cy="34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12" b="1" dirty="0">
                  <a:solidFill>
                    <a:srgbClr val="FF0000"/>
                  </a:solidFill>
                </a:rPr>
                <a:t>Газ–</a:t>
              </a:r>
            </a:p>
            <a:p>
              <a:pPr algn="ctr"/>
              <a:r>
                <a:rPr lang="ru-RU" sz="812" b="1" dirty="0">
                  <a:solidFill>
                    <a:srgbClr val="FF0000"/>
                  </a:solidFill>
                </a:rPr>
                <a:t>носитель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3100" y="2830648"/>
              <a:ext cx="673417" cy="2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12" b="1" dirty="0">
                  <a:solidFill>
                    <a:srgbClr val="FF0000"/>
                  </a:solidFill>
                </a:rPr>
                <a:t>Образец</a:t>
              </a: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 bwMode="auto">
          <a:xfrm>
            <a:off x="6133859" y="2907924"/>
            <a:ext cx="294570" cy="11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17" y="136795"/>
            <a:ext cx="8426451" cy="348629"/>
          </a:xfrm>
        </p:spPr>
        <p:txBody>
          <a:bodyPr/>
          <a:lstStyle/>
          <a:p>
            <a:r>
              <a:rPr lang="ru-RU" dirty="0" smtClean="0"/>
              <a:t>Определение барьерных характеристик</a:t>
            </a:r>
            <a:br>
              <a:rPr lang="ru-RU" dirty="0" smtClean="0"/>
            </a:br>
            <a:r>
              <a:rPr lang="ru-RU" dirty="0" smtClean="0"/>
              <a:t>Паропроницаемость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7871506" y="1363037"/>
            <a:ext cx="720000" cy="1080000"/>
          </a:xfrm>
          <a:prstGeom prst="rect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latin typeface="Arial" charset="0"/>
              </a:rPr>
              <a:t>А4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64507" y="3276643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49921" y="1013649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34" name="Блок-схема: узел 33"/>
          <p:cNvSpPr/>
          <p:nvPr/>
        </p:nvSpPr>
        <p:spPr bwMode="auto">
          <a:xfrm>
            <a:off x="8368404" y="3286715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Блок-схема: узел 34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62370" y="2807022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40" name="Блок-схема: узел 39"/>
          <p:cNvSpPr/>
          <p:nvPr/>
        </p:nvSpPr>
        <p:spPr bwMode="auto">
          <a:xfrm>
            <a:off x="8368404" y="3649105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Блок-схема: узел 40"/>
          <p:cNvSpPr/>
          <p:nvPr/>
        </p:nvSpPr>
        <p:spPr bwMode="auto">
          <a:xfrm>
            <a:off x="8368404" y="399206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72921" y="3636227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43" name="TextBox 42"/>
          <p:cNvSpPr txBox="1"/>
          <p:nvPr/>
        </p:nvSpPr>
        <p:spPr>
          <a:xfrm>
            <a:off x="7775619" y="3992061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37" name="TextBox 36"/>
          <p:cNvSpPr txBox="1"/>
          <p:nvPr/>
        </p:nvSpPr>
        <p:spPr>
          <a:xfrm>
            <a:off x="3517461" y="4445895"/>
            <a:ext cx="262574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ASTM F1249, ISO 15106</a:t>
            </a:r>
            <a:endParaRPr lang="ru-RU" sz="1125" dirty="0"/>
          </a:p>
        </p:txBody>
      </p:sp>
      <p:sp>
        <p:nvSpPr>
          <p:cNvPr id="45" name="TextBox 44"/>
          <p:cNvSpPr txBox="1"/>
          <p:nvPr/>
        </p:nvSpPr>
        <p:spPr>
          <a:xfrm>
            <a:off x="3055327" y="794248"/>
            <a:ext cx="407957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</a:t>
            </a:r>
            <a:r>
              <a:rPr lang="ru-RU" sz="1125" b="1" dirty="0" smtClean="0"/>
              <a:t>:</a:t>
            </a:r>
          </a:p>
          <a:p>
            <a:r>
              <a:rPr lang="ru-RU" sz="1125" dirty="0" smtClean="0"/>
              <a:t>Образец пленки заданной площад</a:t>
            </a:r>
            <a:r>
              <a:rPr lang="ru-RU" sz="1125" dirty="0"/>
              <a:t>и</a:t>
            </a:r>
            <a:r>
              <a:rPr lang="ru-RU" sz="1125" dirty="0" smtClean="0"/>
              <a:t> помещают в испытательную ячейку, где происходит диффузия из одной полусферы ячейки в другую. </a:t>
            </a:r>
          </a:p>
          <a:p>
            <a:r>
              <a:rPr lang="ru-RU" sz="1125" dirty="0" smtClean="0"/>
              <a:t>Количество молекул, диффундировавших сквозь </a:t>
            </a:r>
            <a:r>
              <a:rPr lang="ru-RU" sz="1125" dirty="0"/>
              <a:t>п</a:t>
            </a:r>
            <a:r>
              <a:rPr lang="ru-RU" sz="1125" dirty="0" smtClean="0"/>
              <a:t>ленку, подсчитывается ИК-датчиком.</a:t>
            </a:r>
            <a:endParaRPr lang="ru-RU" sz="1125" dirty="0"/>
          </a:p>
          <a:p>
            <a:r>
              <a:rPr lang="ru-RU" sz="1125" dirty="0" smtClean="0"/>
              <a:t>Скорость </a:t>
            </a:r>
            <a:r>
              <a:rPr lang="ru-RU" sz="1125" dirty="0"/>
              <a:t>проникновения водяного </a:t>
            </a:r>
            <a:r>
              <a:rPr lang="ru-RU" sz="1125" dirty="0" smtClean="0"/>
              <a:t>пара (г/м2*24ч) </a:t>
            </a:r>
            <a:endParaRPr lang="ru-RU" sz="1125" dirty="0"/>
          </a:p>
          <a:p>
            <a:endParaRPr lang="ru-RU" sz="1125" dirty="0" smtClean="0"/>
          </a:p>
          <a:p>
            <a:pPr algn="just"/>
            <a:endParaRPr lang="ru-RU" sz="1125" b="1" dirty="0"/>
          </a:p>
          <a:p>
            <a:endParaRPr lang="ru-RU" sz="1125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r="5103"/>
          <a:stretch/>
        </p:blipFill>
        <p:spPr>
          <a:xfrm rot="5400000">
            <a:off x="-224054" y="1577263"/>
            <a:ext cx="3454717" cy="23297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 rot="20295008">
            <a:off x="1963597" y="2739712"/>
            <a:ext cx="390618" cy="18623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9" name="Объект 5"/>
          <p:cNvSpPr txBox="1">
            <a:spLocks/>
          </p:cNvSpPr>
          <p:nvPr/>
        </p:nvSpPr>
        <p:spPr>
          <a:xfrm>
            <a:off x="3880661" y="849936"/>
            <a:ext cx="3282653" cy="2486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01688" indent="-1079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165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143192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55450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6pPr>
            <a:lvl7pPr marL="2512570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7pPr>
            <a:lvl8pPr marL="2969689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8pPr>
            <a:lvl9pPr marL="3426808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ru-RU" sz="150" kern="0" dirty="0"/>
          </a:p>
          <a:p>
            <a:pPr algn="ctr"/>
            <a:endParaRPr lang="ru-RU" sz="1125" kern="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848" y="2301847"/>
            <a:ext cx="3173595" cy="18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17" y="136795"/>
            <a:ext cx="8426451" cy="348629"/>
          </a:xfrm>
        </p:spPr>
        <p:txBody>
          <a:bodyPr/>
          <a:lstStyle/>
          <a:p>
            <a:r>
              <a:rPr lang="ru-RU" dirty="0" smtClean="0"/>
              <a:t>Определение барьерных характеристик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Кислородопроницаемость</a:t>
            </a:r>
            <a:endParaRPr lang="ru-RU" dirty="0"/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Блок-схема: узел 34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 bwMode="auto">
          <a:xfrm>
            <a:off x="7162370" y="427925"/>
            <a:ext cx="2418" cy="428342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870697" y="4239170"/>
            <a:ext cx="299414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 smtClean="0"/>
              <a:t>Стандарт: </a:t>
            </a:r>
            <a:r>
              <a:rPr lang="en-US" sz="1125" dirty="0" smtClean="0"/>
              <a:t>ASTM D</a:t>
            </a:r>
            <a:r>
              <a:rPr lang="ru-RU" sz="1125" dirty="0" smtClean="0"/>
              <a:t>3985</a:t>
            </a:r>
            <a:endParaRPr lang="ru-RU" sz="1125" dirty="0"/>
          </a:p>
        </p:txBody>
      </p:sp>
      <p:sp>
        <p:nvSpPr>
          <p:cNvPr id="45" name="TextBox 44"/>
          <p:cNvSpPr txBox="1"/>
          <p:nvPr/>
        </p:nvSpPr>
        <p:spPr>
          <a:xfrm>
            <a:off x="2982897" y="722943"/>
            <a:ext cx="414648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/>
              <a:t>Сущность метода</a:t>
            </a:r>
            <a:r>
              <a:rPr lang="ru-RU" sz="1125" b="1" dirty="0" smtClean="0"/>
              <a:t>:</a:t>
            </a:r>
          </a:p>
          <a:p>
            <a:r>
              <a:rPr lang="ru-RU" sz="1125" dirty="0" smtClean="0"/>
              <a:t>Образец пленки заданной площади поверхности помещают в испытательную ячейку, где на него воздействует испытательный газ</a:t>
            </a:r>
            <a:r>
              <a:rPr lang="ru-RU" sz="1125" dirty="0"/>
              <a:t>. </a:t>
            </a:r>
            <a:r>
              <a:rPr lang="ru-RU" sz="1125" dirty="0" smtClean="0"/>
              <a:t>Количество молекул, диффундировавших сквозь пленку, определяется кулонометрическим датчиком в соответствии с Законом Фарадея. </a:t>
            </a:r>
            <a:endParaRPr lang="ru-RU" sz="1125" dirty="0"/>
          </a:p>
          <a:p>
            <a:r>
              <a:rPr lang="ru-RU" sz="1125" dirty="0"/>
              <a:t>Скорость проникновения кислорода (</a:t>
            </a:r>
            <a:r>
              <a:rPr lang="en-US" sz="1125" dirty="0"/>
              <a:t>c</a:t>
            </a:r>
            <a:r>
              <a:rPr lang="ru-RU" sz="1125" dirty="0"/>
              <a:t>м3/м2*24ч) </a:t>
            </a:r>
            <a:endParaRPr lang="ru-RU" sz="1125" dirty="0" smtClean="0"/>
          </a:p>
          <a:p>
            <a:pPr algn="just"/>
            <a:endParaRPr lang="ru-RU" sz="1125" b="1" dirty="0"/>
          </a:p>
          <a:p>
            <a:endParaRPr lang="ru-RU" sz="1125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r="5103"/>
          <a:stretch/>
        </p:blipFill>
        <p:spPr>
          <a:xfrm rot="5400000">
            <a:off x="-224054" y="1577263"/>
            <a:ext cx="3454717" cy="232972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 bwMode="auto">
          <a:xfrm>
            <a:off x="7871506" y="1363037"/>
            <a:ext cx="720000" cy="1080000"/>
          </a:xfrm>
          <a:prstGeom prst="rect">
            <a:avLst/>
          </a:prstGeom>
          <a:solidFill>
            <a:srgbClr val="008CFA">
              <a:alpha val="3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latin typeface="Arial" charset="0"/>
              </a:rPr>
              <a:t>А4</a:t>
            </a:r>
            <a:endParaRPr lang="ru-RU" sz="1000" b="1" dirty="0"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64507" y="3276643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24" name="TextBox 23"/>
          <p:cNvSpPr txBox="1"/>
          <p:nvPr/>
        </p:nvSpPr>
        <p:spPr>
          <a:xfrm>
            <a:off x="7149921" y="1013649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образца:</a:t>
            </a:r>
          </a:p>
        </p:txBody>
      </p:sp>
      <p:sp>
        <p:nvSpPr>
          <p:cNvPr id="26" name="Блок-схема: узел 25"/>
          <p:cNvSpPr/>
          <p:nvPr/>
        </p:nvSpPr>
        <p:spPr bwMode="auto">
          <a:xfrm>
            <a:off x="8368404" y="3286715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2370" y="2807022"/>
            <a:ext cx="21631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Количество листов:</a:t>
            </a:r>
          </a:p>
        </p:txBody>
      </p:sp>
      <p:sp>
        <p:nvSpPr>
          <p:cNvPr id="29" name="Блок-схема: узел 28"/>
          <p:cNvSpPr/>
          <p:nvPr/>
        </p:nvSpPr>
        <p:spPr bwMode="auto">
          <a:xfrm>
            <a:off x="8368404" y="3649105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Блок-схема: узел 35"/>
          <p:cNvSpPr/>
          <p:nvPr/>
        </p:nvSpPr>
        <p:spPr bwMode="auto">
          <a:xfrm>
            <a:off x="8368404" y="3992061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72921" y="3636227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  <p:sp>
        <p:nvSpPr>
          <p:cNvPr id="46" name="TextBox 45"/>
          <p:cNvSpPr txBox="1"/>
          <p:nvPr/>
        </p:nvSpPr>
        <p:spPr>
          <a:xfrm>
            <a:off x="7775619" y="3992061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4</a:t>
            </a:r>
            <a:r>
              <a:rPr lang="ru-RU" sz="1125" dirty="0" smtClean="0"/>
              <a:t>Х</a:t>
            </a:r>
            <a:endParaRPr lang="ru-RU" sz="1125" dirty="0"/>
          </a:p>
        </p:txBody>
      </p:sp>
    </p:spTree>
    <p:extLst>
      <p:ext uri="{BB962C8B-B14F-4D97-AF65-F5344CB8AC3E}">
        <p14:creationId xmlns:p14="http://schemas.microsoft.com/office/powerpoint/2010/main" val="40716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067500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ПОДГОТОВКА ОБРАЗЦОВ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3"/>
          </p:nvPr>
        </p:nvSpPr>
        <p:spPr>
          <a:xfrm>
            <a:off x="340607" y="931552"/>
            <a:ext cx="2868256" cy="2458389"/>
          </a:xfrm>
        </p:spPr>
        <p:txBody>
          <a:bodyPr/>
          <a:lstStyle/>
          <a:p>
            <a:r>
              <a:rPr lang="ru-RU" sz="1100" dirty="0"/>
              <a:t>Методика: </a:t>
            </a:r>
            <a:r>
              <a:rPr lang="ru-RU" sz="1100" b="0" dirty="0"/>
              <a:t>Внутренняя методика</a:t>
            </a:r>
          </a:p>
          <a:p>
            <a:r>
              <a:rPr lang="ru-RU" sz="1100" dirty="0"/>
              <a:t>Применение:</a:t>
            </a:r>
          </a:p>
          <a:p>
            <a:r>
              <a:rPr lang="ru-RU" sz="1100" b="0" dirty="0" smtClean="0"/>
              <a:t>Оценка качества ламината </a:t>
            </a:r>
          </a:p>
          <a:p>
            <a:r>
              <a:rPr lang="ru-RU" sz="1100" dirty="0" smtClean="0"/>
              <a:t>Описание </a:t>
            </a:r>
            <a:r>
              <a:rPr lang="ru-RU" sz="1100" dirty="0"/>
              <a:t>методики</a:t>
            </a:r>
            <a:r>
              <a:rPr lang="ru-RU" sz="1100" dirty="0" smtClean="0"/>
              <a:t>:</a:t>
            </a:r>
          </a:p>
          <a:p>
            <a:r>
              <a:rPr lang="ru-RU" sz="1100" b="0" dirty="0" smtClean="0"/>
              <a:t>На испытуемом образце инициируют расслоение плёнок в структуре ламината, а затем измеряют усилие расслоения (</a:t>
            </a:r>
            <a:r>
              <a:rPr lang="ru-RU" sz="1100" b="0" dirty="0" err="1" smtClean="0"/>
              <a:t>деламинации</a:t>
            </a:r>
            <a:r>
              <a:rPr lang="ru-RU" sz="1100" b="0" dirty="0" smtClean="0"/>
              <a:t>) на универсальной испытательной машине. </a:t>
            </a:r>
          </a:p>
          <a:p>
            <a:r>
              <a:rPr lang="ru-RU" sz="1100" b="0" dirty="0" smtClean="0"/>
              <a:t>По завершении испытания производят внешнюю оценку отслоения.</a:t>
            </a:r>
          </a:p>
          <a:p>
            <a:r>
              <a:rPr lang="ru-RU" sz="1100" dirty="0" smtClean="0"/>
              <a:t>Результаты:</a:t>
            </a:r>
            <a:endParaRPr lang="ru-RU" sz="1100" dirty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9142" y="311551"/>
            <a:ext cx="5069436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Оценка </a:t>
            </a:r>
            <a:r>
              <a:rPr lang="ru-RU" kern="0" dirty="0"/>
              <a:t>качества ламинатов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3118" y="3313589"/>
            <a:ext cx="12267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err="1" smtClean="0">
                <a:solidFill>
                  <a:schemeClr val="tx2"/>
                </a:solidFill>
              </a:rPr>
              <a:t>Деламинированная</a:t>
            </a:r>
            <a:r>
              <a:rPr lang="ru-RU" sz="1000" dirty="0" smtClean="0">
                <a:solidFill>
                  <a:schemeClr val="tx2"/>
                </a:solidFill>
              </a:rPr>
              <a:t> плёнка</a:t>
            </a:r>
          </a:p>
        </p:txBody>
      </p:sp>
      <p:pic>
        <p:nvPicPr>
          <p:cNvPr id="937986" name="Picture 2" descr="1831756bbf066e361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5" y="676359"/>
            <a:ext cx="2433382" cy="243338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854215" y="3651021"/>
            <a:ext cx="309115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en-US" sz="1100" dirty="0" smtClean="0">
                <a:solidFill>
                  <a:schemeClr val="tx2"/>
                </a:solidFill>
              </a:rPr>
              <a:t>Наибольшее </a:t>
            </a:r>
            <a:r>
              <a:rPr lang="ru-RU" altLang="en-US" sz="1100" dirty="0">
                <a:solidFill>
                  <a:schemeClr val="tx2"/>
                </a:solidFill>
              </a:rPr>
              <a:t>усилие </a:t>
            </a:r>
            <a:r>
              <a:rPr lang="ru-RU" altLang="en-US" sz="1100" dirty="0" err="1" smtClean="0">
                <a:solidFill>
                  <a:schemeClr val="tx2"/>
                </a:solidFill>
              </a:rPr>
              <a:t>деламинации</a:t>
            </a:r>
            <a:r>
              <a:rPr lang="ru-RU" altLang="en-US" sz="1100" dirty="0" smtClean="0">
                <a:solidFill>
                  <a:schemeClr val="tx2"/>
                </a:solidFill>
              </a:rPr>
              <a:t>, </a:t>
            </a:r>
            <a:r>
              <a:rPr lang="ru-RU" altLang="en-US" sz="1100" dirty="0">
                <a:solidFill>
                  <a:schemeClr val="tx2"/>
                </a:solidFill>
              </a:rPr>
              <a:t>Н.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en-US" sz="1100" dirty="0">
                <a:solidFill>
                  <a:schemeClr val="tx2"/>
                </a:solidFill>
              </a:rPr>
              <a:t>Х</a:t>
            </a:r>
            <a:r>
              <a:rPr lang="ru-RU" altLang="en-US" sz="1100" dirty="0" smtClean="0">
                <a:solidFill>
                  <a:schemeClr val="tx2"/>
                </a:solidFill>
              </a:rPr>
              <a:t>арактер расслоения</a:t>
            </a:r>
            <a:endParaRPr lang="ru-RU" altLang="en-US" sz="1100" dirty="0">
              <a:solidFill>
                <a:schemeClr val="tx2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0604" y="3633134"/>
            <a:ext cx="360000" cy="360000"/>
            <a:chOff x="386907" y="4225589"/>
            <a:chExt cx="360000" cy="360000"/>
          </a:xfrm>
        </p:grpSpPr>
        <p:sp>
          <p:nvSpPr>
            <p:cNvPr id="14" name="Овал 13"/>
            <p:cNvSpPr/>
            <p:nvPr/>
          </p:nvSpPr>
          <p:spPr bwMode="auto">
            <a:xfrm>
              <a:off x="386907" y="4225589"/>
              <a:ext cx="360000" cy="360000"/>
            </a:xfrm>
            <a:prstGeom prst="ellipse">
              <a:avLst/>
            </a:prstGeom>
            <a:solidFill>
              <a:srgbClr val="00313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1" y="4256065"/>
              <a:ext cx="286691" cy="286691"/>
            </a:xfrm>
            <a:prstGeom prst="rect">
              <a:avLst/>
            </a:prstGeom>
          </p:spPr>
        </p:pic>
      </p:grpSp>
      <p:sp>
        <p:nvSpPr>
          <p:cNvPr id="19" name="Блок-схема: узел 18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Блок-схема: узел 19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Блок-схема: узел 20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7528292" y="573993"/>
            <a:ext cx="1" cy="396609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8082518" y="1873835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4" name="Прямоугольник 23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946805" y="3124484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27" name="Блок-схема: узел 26"/>
          <p:cNvSpPr/>
          <p:nvPr/>
        </p:nvSpPr>
        <p:spPr bwMode="auto">
          <a:xfrm>
            <a:off x="8550702" y="3134556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85509" y="2679696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550702" y="3594674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55945" y="360691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34" name="TextBox 33"/>
          <p:cNvSpPr txBox="1"/>
          <p:nvPr/>
        </p:nvSpPr>
        <p:spPr>
          <a:xfrm>
            <a:off x="7503784" y="1169880"/>
            <a:ext cx="16586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образца:</a:t>
            </a:r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082064" y="104052"/>
            <a:ext cx="252990" cy="255436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1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9740"/>
              </p:ext>
            </p:extLst>
          </p:nvPr>
        </p:nvGraphicFramePr>
        <p:xfrm>
          <a:off x="279310" y="775093"/>
          <a:ext cx="7245873" cy="396609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43751">
                  <a:extLst>
                    <a:ext uri="{9D8B030D-6E8A-4147-A177-3AD203B41FA5}">
                      <a16:colId xmlns:a16="http://schemas.microsoft.com/office/drawing/2014/main" val="1467720714"/>
                    </a:ext>
                  </a:extLst>
                </a:gridCol>
                <a:gridCol w="1697231">
                  <a:extLst>
                    <a:ext uri="{9D8B030D-6E8A-4147-A177-3AD203B41FA5}">
                      <a16:colId xmlns:a16="http://schemas.microsoft.com/office/drawing/2014/main" val="1240139450"/>
                    </a:ext>
                  </a:extLst>
                </a:gridCol>
                <a:gridCol w="1441199">
                  <a:extLst>
                    <a:ext uri="{9D8B030D-6E8A-4147-A177-3AD203B41FA5}">
                      <a16:colId xmlns:a16="http://schemas.microsoft.com/office/drawing/2014/main" val="2441817375"/>
                    </a:ext>
                  </a:extLst>
                </a:gridCol>
                <a:gridCol w="3163692">
                  <a:extLst>
                    <a:ext uri="{9D8B030D-6E8A-4147-A177-3AD203B41FA5}">
                      <a16:colId xmlns:a16="http://schemas.microsoft.com/office/drawing/2014/main" val="750231393"/>
                    </a:ext>
                  </a:extLst>
                </a:gridCol>
              </a:tblGrid>
              <a:tr h="25308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Метод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Описание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Результат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Испытанные образцы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4364755"/>
                  </a:ext>
                </a:extLst>
              </a:tr>
              <a:tr h="1290650">
                <a:tc>
                  <a:txBody>
                    <a:bodyPr/>
                    <a:lstStyle/>
                    <a:p>
                      <a:pPr marL="0" marR="0" lvl="0" indent="0" algn="l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+mn-lt"/>
                          <a:cs typeface="Calibri" panose="020F0502020204030204" pitchFamily="34" charset="0"/>
                        </a:rPr>
                        <a:t>Скотч-тест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Полоску клейкой ленты прикладывают липкой стороной к окрашенной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стороне образца,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и за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тем половину ленты отрывают от образца медленным плавным движением, а вторую ее часть отрывают резким движением.</a:t>
                      </a:r>
                      <a:endParaRPr lang="ru-RU" sz="9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Оценка:</a:t>
                      </a:r>
                    </a:p>
                    <a:p>
                      <a:r>
                        <a:rPr lang="ru-RU" sz="900" b="1" dirty="0" smtClean="0">
                          <a:latin typeface="+mn-lt"/>
                          <a:cs typeface="Calibri" panose="020F0502020204030204" pitchFamily="34" charset="0"/>
                        </a:rPr>
                        <a:t>5/5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 – хорошая адгезия (100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% поверхности пленки осталось окрашенной)</a:t>
                      </a:r>
                      <a:endParaRPr lang="ru-RU" sz="9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900" b="1" dirty="0" smtClean="0">
                          <a:latin typeface="+mn-lt"/>
                          <a:cs typeface="Calibri" panose="020F0502020204030204" pitchFamily="34" charset="0"/>
                        </a:rPr>
                        <a:t>0/5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 – плохая адгезия (0% 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поверхности пленки осталось окрашенной)</a:t>
                      </a:r>
                      <a:endParaRPr lang="en-US" sz="900" dirty="0" smtClean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508672"/>
                  </a:ext>
                </a:extLst>
              </a:tr>
              <a:tr h="924098">
                <a:tc>
                  <a:txBody>
                    <a:bodyPr/>
                    <a:lstStyle/>
                    <a:p>
                      <a:pPr marL="0" marR="0" lvl="0" indent="0" algn="l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+mn-lt"/>
                          <a:cs typeface="Calibri" panose="020F0502020204030204" pitchFamily="34" charset="0"/>
                        </a:rPr>
                        <a:t>Устойчивость к этанолу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Выбранный участок окрашенного образца протирают круговыми движениями бумажным полотенцем, смоченным в этаноле</a:t>
                      </a:r>
                      <a:endParaRPr lang="en-US" sz="9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Количество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с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екунд до начального полного истирания</a:t>
                      </a:r>
                      <a:endParaRPr lang="ru-RU" sz="9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140371"/>
                  </a:ext>
                </a:extLst>
              </a:tr>
              <a:tr h="1280389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+mn-lt"/>
                          <a:cs typeface="Calibri" panose="020F0502020204030204" pitchFamily="34" charset="0"/>
                        </a:rPr>
                        <a:t>Устойчивость</a:t>
                      </a:r>
                      <a:r>
                        <a:rPr lang="ru-RU" sz="900" b="0" baseline="0" dirty="0" smtClean="0">
                          <a:latin typeface="+mn-lt"/>
                          <a:cs typeface="Calibri" panose="020F0502020204030204" pitchFamily="34" charset="0"/>
                        </a:rPr>
                        <a:t> к мокрому истиранию</a:t>
                      </a:r>
                      <a:endParaRPr lang="ru-RU" sz="9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Окрашенный образец выдерживают в воде комнатной температуры определенное время, извлекают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из емкости, 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удаляют крупные капли воды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протирают 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в</a:t>
                      </a:r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ыбранный участок круговыми движениями бумажным полотенцем.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Calibri" panose="020F0502020204030204" pitchFamily="34" charset="0"/>
                        </a:rPr>
                        <a:t>Наличие</a:t>
                      </a:r>
                      <a:r>
                        <a:rPr lang="ru-RU" sz="900" baseline="0" dirty="0" smtClean="0">
                          <a:latin typeface="+mn-lt"/>
                          <a:cs typeface="Calibri" panose="020F0502020204030204" pitchFamily="34" charset="0"/>
                        </a:rPr>
                        <a:t> или отсутствие истирания краски</a:t>
                      </a:r>
                      <a:endParaRPr lang="ru-RU" sz="9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81392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8775" y="522998"/>
            <a:ext cx="4536036" cy="319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endParaRPr lang="ru-RU" sz="1600" b="0" kern="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73" y="2373268"/>
            <a:ext cx="3148351" cy="836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73" y="1157867"/>
            <a:ext cx="3148351" cy="928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72" y="3475987"/>
            <a:ext cx="3148351" cy="106396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05892" y="202927"/>
            <a:ext cx="8426451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Оценка </a:t>
            </a:r>
            <a:r>
              <a:rPr lang="ru-RU" kern="0" dirty="0"/>
              <a:t>адгезии </a:t>
            </a:r>
            <a:r>
              <a:rPr lang="ru-RU" kern="0" dirty="0" smtClean="0"/>
              <a:t>краски</a:t>
            </a:r>
            <a:endParaRPr lang="ru-RU" kern="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 bwMode="auto">
          <a:xfrm>
            <a:off x="7650808" y="775093"/>
            <a:ext cx="1" cy="396609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8091395" y="1833268"/>
            <a:ext cx="720000" cy="1080000"/>
            <a:chOff x="7842739" y="1256345"/>
            <a:chExt cx="1077091" cy="1697093"/>
          </a:xfrm>
          <a:solidFill>
            <a:srgbClr val="008CFA">
              <a:alpha val="30000"/>
            </a:srgbClr>
          </a:solidFill>
        </p:grpSpPr>
        <p:sp>
          <p:nvSpPr>
            <p:cNvPr id="25" name="Прямоугольник 24"/>
            <p:cNvSpPr/>
            <p:nvPr/>
          </p:nvSpPr>
          <p:spPr bwMode="auto">
            <a:xfrm>
              <a:off x="7842739" y="1256345"/>
              <a:ext cx="1077091" cy="169709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latin typeface="Arial" charset="0"/>
                </a:rPr>
                <a:t>А4</a:t>
              </a:r>
              <a:endParaRPr lang="ru-RU" sz="1000" b="1" dirty="0">
                <a:latin typeface="Arial" charset="0"/>
              </a:endParaRPr>
            </a:p>
          </p:txBody>
        </p:sp>
        <p:sp>
          <p:nvSpPr>
            <p:cNvPr id="26" name="Стрелка вправо 25"/>
            <p:cNvSpPr/>
            <p:nvPr/>
          </p:nvSpPr>
          <p:spPr bwMode="auto">
            <a:xfrm rot="16200000">
              <a:off x="8508150" y="2532192"/>
              <a:ext cx="571501" cy="123092"/>
            </a:xfrm>
            <a:prstGeom prst="rightArrow">
              <a:avLst/>
            </a:prstGeom>
            <a:grpFill/>
            <a:ln>
              <a:solidFill>
                <a:srgbClr val="008CFA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55682" y="3083917"/>
            <a:ext cx="44114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1</a:t>
            </a:r>
            <a:r>
              <a:rPr lang="ru-RU" sz="1125" dirty="0" smtClean="0"/>
              <a:t>0Х</a:t>
            </a:r>
            <a:endParaRPr lang="ru-RU" sz="1125" dirty="0"/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8559579" y="3093989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94386" y="263912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latin typeface="Arial" charset="0"/>
              </a:rPr>
              <a:t>MD</a:t>
            </a:r>
            <a:endParaRPr lang="ru-RU" sz="800" b="1" dirty="0">
              <a:latin typeface="Arial" charset="0"/>
            </a:endParaRPr>
          </a:p>
        </p:txBody>
      </p:sp>
      <p:sp>
        <p:nvSpPr>
          <p:cNvPr id="30" name="Блок-схема: узел 29"/>
          <p:cNvSpPr/>
          <p:nvPr/>
        </p:nvSpPr>
        <p:spPr bwMode="auto">
          <a:xfrm>
            <a:off x="8434213" y="91612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Блок-схема: узел 30"/>
          <p:cNvSpPr/>
          <p:nvPr/>
        </p:nvSpPr>
        <p:spPr bwMode="auto">
          <a:xfrm>
            <a:off x="8777484" y="91612"/>
            <a:ext cx="252990" cy="255436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Блок-схема: узел 31"/>
          <p:cNvSpPr/>
          <p:nvPr/>
        </p:nvSpPr>
        <p:spPr bwMode="auto">
          <a:xfrm>
            <a:off x="8080098" y="105167"/>
            <a:ext cx="252990" cy="255436"/>
          </a:xfrm>
          <a:prstGeom prst="flowChartConnector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40974" y="1080460"/>
            <a:ext cx="20208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Вид и количество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</a:rPr>
              <a:t>образца:</a:t>
            </a:r>
          </a:p>
        </p:txBody>
      </p:sp>
    </p:spTree>
    <p:extLst>
      <p:ext uri="{BB962C8B-B14F-4D97-AF65-F5344CB8AC3E}">
        <p14:creationId xmlns:p14="http://schemas.microsoft.com/office/powerpoint/2010/main" val="1364054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326532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Вопрос: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04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Рисунок 34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26" y="2517177"/>
            <a:ext cx="1044000" cy="1044000"/>
          </a:xfrm>
        </p:spPr>
      </p:pic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679474" y="3561177"/>
            <a:ext cx="1052504" cy="274426"/>
          </a:xfrm>
        </p:spPr>
        <p:txBody>
          <a:bodyPr/>
          <a:lstStyle/>
          <a:p>
            <a:pPr lvl="3" algn="ctr"/>
            <a:r>
              <a:rPr lang="en-US" sz="1200" b="1" dirty="0"/>
              <a:t>www.sibur.ru</a:t>
            </a:r>
            <a:endParaRPr lang="ru-RU" sz="1200" b="1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4739068" y="3551442"/>
            <a:ext cx="1243535" cy="284162"/>
          </a:xfrm>
        </p:spPr>
        <p:txBody>
          <a:bodyPr/>
          <a:lstStyle/>
          <a:p>
            <a:pPr lvl="3" algn="ctr"/>
            <a:r>
              <a:rPr lang="ru-RU" sz="1200" b="1" dirty="0" err="1"/>
              <a:t>Сибур</a:t>
            </a:r>
            <a:r>
              <a:rPr lang="ru-RU" sz="1200" b="1" dirty="0"/>
              <a:t> </a:t>
            </a:r>
            <a:r>
              <a:rPr lang="ru-RU" sz="1200" b="1" dirty="0" err="1"/>
              <a:t>Полилаб</a:t>
            </a:r>
            <a:endParaRPr lang="en-US" sz="1200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6"/>
          </p:nvPr>
        </p:nvSpPr>
        <p:spPr>
          <a:xfrm>
            <a:off x="2765534" y="3574651"/>
            <a:ext cx="1044000" cy="284162"/>
          </a:xfrm>
        </p:spPr>
        <p:txBody>
          <a:bodyPr/>
          <a:lstStyle/>
          <a:p>
            <a:pPr lvl="3" algn="ctr"/>
            <a:r>
              <a:rPr lang="en-US" sz="1200" b="1" dirty="0"/>
              <a:t>siburpolylab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2"/>
          </p:nvPr>
        </p:nvSpPr>
        <p:spPr>
          <a:xfrm>
            <a:off x="6433741" y="3551442"/>
            <a:ext cx="2042430" cy="284162"/>
          </a:xfrm>
        </p:spPr>
        <p:txBody>
          <a:bodyPr/>
          <a:lstStyle/>
          <a:p>
            <a:pPr lvl="3" algn="ctr"/>
            <a:r>
              <a:rPr lang="en-US" sz="1200" b="1" dirty="0"/>
              <a:t>https://businesspractices.ru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+7 (495</a:t>
            </a:r>
            <a:r>
              <a:rPr lang="ru-RU" dirty="0" smtClean="0"/>
              <a:t>) 280 72 84</a:t>
            </a:r>
            <a:endParaRPr lang="ru-RU" dirty="0"/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31"/>
          </p:nvPr>
        </p:nvSpPr>
        <p:spPr>
          <a:xfrm>
            <a:off x="2192315" y="1131889"/>
            <a:ext cx="3960000" cy="284162"/>
          </a:xfrm>
        </p:spPr>
        <p:txBody>
          <a:bodyPr/>
          <a:lstStyle/>
          <a:p>
            <a:r>
              <a:rPr lang="en-US" dirty="0"/>
              <a:t>E-mail: </a:t>
            </a:r>
            <a:r>
              <a:rPr lang="en-US" dirty="0" smtClean="0"/>
              <a:t>polylab@sibur.ru</a:t>
            </a:r>
            <a:endParaRPr lang="en-US" dirty="0"/>
          </a:p>
        </p:txBody>
      </p:sp>
      <p:sp>
        <p:nvSpPr>
          <p:cNvPr id="44" name="Заголовок 12"/>
          <p:cNvSpPr>
            <a:spLocks noGrp="1"/>
          </p:cNvSpPr>
          <p:nvPr>
            <p:ph type="title"/>
          </p:nvPr>
        </p:nvSpPr>
        <p:spPr>
          <a:xfrm>
            <a:off x="358772" y="353119"/>
            <a:ext cx="8726022" cy="716097"/>
          </a:xfrm>
        </p:spPr>
        <p:txBody>
          <a:bodyPr vert="horz"/>
          <a:lstStyle/>
          <a:p>
            <a:r>
              <a:rPr lang="ru-RU" dirty="0"/>
              <a:t>Ждем Вас на страницах официальных аккаунтов </a:t>
            </a:r>
            <a:r>
              <a:rPr lang="ru-RU" dirty="0" smtClean="0"/>
              <a:t>СИБУР </a:t>
            </a:r>
            <a:r>
              <a:rPr lang="ru-RU" dirty="0" err="1" smtClean="0"/>
              <a:t>ПолиЛаб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7" name="Рисунок 46"/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5534" y="2528565"/>
            <a:ext cx="1044000" cy="1044000"/>
          </a:xfrm>
        </p:spPr>
      </p:pic>
      <p:pic>
        <p:nvPicPr>
          <p:cNvPr id="46" name="Picture 4" descr="http://qrcoder.ru/code/?https%3A%2F%2Ft.me%2Fsiburpolylab&amp;4&amp;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1382" r="11064" b="11015"/>
          <a:stretch/>
        </p:blipFill>
        <p:spPr bwMode="auto">
          <a:xfrm>
            <a:off x="2859027" y="2620221"/>
            <a:ext cx="857014" cy="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qrcoder.ru/code/?https%3A%2F%2Fbusinesspractices.ru%2F&amp;4&amp;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3985" r="4317" b="4981"/>
          <a:stretch/>
        </p:blipFill>
        <p:spPr bwMode="auto">
          <a:xfrm>
            <a:off x="6932956" y="2507441"/>
            <a:ext cx="1044000" cy="10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екст 10"/>
          <p:cNvSpPr txBox="1">
            <a:spLocks/>
          </p:cNvSpPr>
          <p:nvPr/>
        </p:nvSpPr>
        <p:spPr>
          <a:xfrm>
            <a:off x="260193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378"/>
            <a:r>
              <a:rPr lang="ru-RU" altLang="en-US" sz="1200" dirty="0"/>
              <a:t>Электронный журнал СИБУР Клиентам</a:t>
            </a:r>
          </a:p>
        </p:txBody>
      </p:sp>
      <p:sp>
        <p:nvSpPr>
          <p:cNvPr id="24" name="Текст 10"/>
          <p:cNvSpPr txBox="1">
            <a:spLocks/>
          </p:cNvSpPr>
          <p:nvPr/>
        </p:nvSpPr>
        <p:spPr>
          <a:xfrm>
            <a:off x="6509424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378"/>
            <a:r>
              <a:rPr lang="ru-RU" altLang="en-US" sz="1200" dirty="0"/>
              <a:t>Бизнес-практики </a:t>
            </a:r>
            <a:r>
              <a:rPr lang="ru-RU" altLang="en-US" sz="1200" dirty="0" err="1"/>
              <a:t>СИБУРа</a:t>
            </a:r>
            <a:endParaRPr lang="en-US" kern="0" dirty="0"/>
          </a:p>
        </p:txBody>
      </p:sp>
      <p:sp>
        <p:nvSpPr>
          <p:cNvPr id="26" name="Текст 10"/>
          <p:cNvSpPr txBox="1">
            <a:spLocks/>
          </p:cNvSpPr>
          <p:nvPr/>
        </p:nvSpPr>
        <p:spPr>
          <a:xfrm>
            <a:off x="2342001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378"/>
            <a:r>
              <a:rPr lang="ru-RU" altLang="en-US" sz="1200" dirty="0" err="1"/>
              <a:t>Телеграм</a:t>
            </a:r>
            <a:endParaRPr lang="ru-RU" altLang="en-US" sz="1200" dirty="0"/>
          </a:p>
        </p:txBody>
      </p:sp>
      <p:sp>
        <p:nvSpPr>
          <p:cNvPr id="27" name="Текст 10"/>
          <p:cNvSpPr txBox="1">
            <a:spLocks/>
          </p:cNvSpPr>
          <p:nvPr/>
        </p:nvSpPr>
        <p:spPr>
          <a:xfrm>
            <a:off x="4423809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378"/>
            <a:r>
              <a:rPr lang="ru-RU" altLang="en-US" sz="1200" dirty="0" err="1"/>
              <a:t>Вконтакте</a:t>
            </a:r>
            <a:endParaRPr lang="ru-RU" altLang="en-US" sz="1200" dirty="0"/>
          </a:p>
        </p:txBody>
      </p:sp>
      <p:pic>
        <p:nvPicPr>
          <p:cNvPr id="927794" name="Picture 50" descr="http://qrcoder.ru/code/?https%3A%2F%2Fvk.com%2Fid710158666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36" y="2517177"/>
            <a:ext cx="1043999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797" name="Picture 53" descr="в WhatsApp. в Telegram. 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7188" l="9549" r="89655">
                        <a14:foregroundMark x1="29708" y1="53750" x2="71618" y2="28438"/>
                        <a14:foregroundMark x1="39788" y1="69688" x2="68170" y2="32813"/>
                        <a14:foregroundMark x1="52520" y1="75625" x2="67109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4573" r="11660" b="5090"/>
          <a:stretch/>
        </p:blipFill>
        <p:spPr bwMode="auto">
          <a:xfrm>
            <a:off x="30895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801" name="Picture 57" descr="https://www.sostav.ru/images/news/2020/11/03/nixxjpl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40398" r="71278" b="40713"/>
          <a:stretch/>
        </p:blipFill>
        <p:spPr bwMode="auto">
          <a:xfrm>
            <a:off x="51628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0" y="0"/>
            <a:ext cx="9144000" cy="27326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 b="1">
              <a:solidFill>
                <a:srgbClr val="003D4C"/>
              </a:solidFill>
              <a:latin typeface="Arial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2193206" y="1581282"/>
            <a:ext cx="1944000" cy="1589576"/>
          </a:xfrm>
        </p:spPr>
        <p:txBody>
          <a:bodyPr/>
          <a:lstStyle/>
          <a:p>
            <a:r>
              <a:rPr lang="ru-RU" altLang="en-US" sz="1350" dirty="0" smtClean="0">
                <a:solidFill>
                  <a:schemeClr val="bg1"/>
                </a:solidFill>
              </a:rPr>
              <a:t>Елена Щапова</a:t>
            </a:r>
            <a:endParaRPr lang="ru-RU" altLang="en-US" sz="1350" dirty="0">
              <a:solidFill>
                <a:schemeClr val="bg1"/>
              </a:solidFill>
            </a:endParaRPr>
          </a:p>
          <a:p>
            <a:r>
              <a:rPr lang="ru-RU" altLang="en-US" sz="1125" dirty="0" smtClean="0">
                <a:solidFill>
                  <a:schemeClr val="bg1"/>
                </a:solidFill>
              </a:rPr>
              <a:t>Главный Эксперт</a:t>
            </a:r>
            <a:endParaRPr lang="ru-RU" altLang="en-US" sz="1125" dirty="0">
              <a:solidFill>
                <a:schemeClr val="bg1"/>
              </a:solidFill>
            </a:endParaRPr>
          </a:p>
          <a:p>
            <a:r>
              <a:rPr lang="en-US" altLang="en-US" sz="1125" dirty="0" err="1" smtClean="0">
                <a:solidFill>
                  <a:schemeClr val="bg1"/>
                </a:solidFill>
              </a:rPr>
              <a:t>schapovaea</a:t>
            </a:r>
            <a:r>
              <a:rPr lang="ru-RU" altLang="en-US" sz="1125" dirty="0" smtClean="0">
                <a:solidFill>
                  <a:schemeClr val="bg1"/>
                </a:solidFill>
              </a:rPr>
              <a:t>@sibur.ru</a:t>
            </a:r>
            <a:endParaRPr lang="ru-RU" altLang="en-US" sz="1125" dirty="0">
              <a:solidFill>
                <a:schemeClr val="bg1"/>
              </a:solidFill>
            </a:endParaRPr>
          </a:p>
          <a:p>
            <a:endParaRPr lang="ru-RU" sz="1125" dirty="0">
              <a:solidFill>
                <a:schemeClr val="bg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44"/>
          </p:nvPr>
        </p:nvSpPr>
        <p:spPr>
          <a:xfrm>
            <a:off x="4807590" y="1581282"/>
            <a:ext cx="1944000" cy="927011"/>
          </a:xfrm>
        </p:spPr>
        <p:txBody>
          <a:bodyPr/>
          <a:lstStyle/>
          <a:p>
            <a:r>
              <a:rPr lang="ru-RU" altLang="en-US" sz="1350" dirty="0" smtClean="0">
                <a:solidFill>
                  <a:schemeClr val="bg1"/>
                </a:solidFill>
              </a:rPr>
              <a:t>Дарья Мелихова</a:t>
            </a:r>
            <a:endParaRPr lang="ru-RU" altLang="en-US" sz="1350" dirty="0">
              <a:solidFill>
                <a:schemeClr val="bg1"/>
              </a:solidFill>
            </a:endParaRPr>
          </a:p>
          <a:p>
            <a:r>
              <a:rPr lang="ru-RU" altLang="en-US" sz="1125" dirty="0">
                <a:solidFill>
                  <a:schemeClr val="bg1"/>
                </a:solidFill>
              </a:rPr>
              <a:t>Главный </a:t>
            </a:r>
            <a:r>
              <a:rPr lang="ru-RU" altLang="en-US" sz="1125" dirty="0" smtClean="0">
                <a:solidFill>
                  <a:schemeClr val="bg1"/>
                </a:solidFill>
              </a:rPr>
              <a:t>Специалист</a:t>
            </a:r>
            <a:endParaRPr lang="ru-RU" altLang="en-US" sz="1125" dirty="0">
              <a:solidFill>
                <a:schemeClr val="bg1"/>
              </a:solidFill>
            </a:endParaRPr>
          </a:p>
          <a:p>
            <a:r>
              <a:rPr lang="en-US" altLang="en-US" sz="1125" dirty="0" err="1" smtClean="0">
                <a:solidFill>
                  <a:schemeClr val="bg1"/>
                </a:solidFill>
              </a:rPr>
              <a:t>melikhovadv</a:t>
            </a:r>
            <a:r>
              <a:rPr lang="ru-RU" altLang="en-US" sz="1125" dirty="0" smtClean="0">
                <a:solidFill>
                  <a:schemeClr val="bg1"/>
                </a:solidFill>
              </a:rPr>
              <a:t>@</a:t>
            </a:r>
            <a:r>
              <a:rPr lang="ru-RU" altLang="en-US" sz="1125" dirty="0" err="1" smtClean="0">
                <a:solidFill>
                  <a:schemeClr val="bg1"/>
                </a:solidFill>
              </a:rPr>
              <a:t>sibur.r</a:t>
            </a:r>
            <a:r>
              <a:rPr lang="en-US" altLang="en-US" sz="1125" dirty="0">
                <a:solidFill>
                  <a:schemeClr val="bg1"/>
                </a:solidFill>
              </a:rPr>
              <a:t>u</a:t>
            </a:r>
            <a:endParaRPr lang="ru-RU" altLang="en-US" sz="1125" dirty="0">
              <a:solidFill>
                <a:schemeClr val="bg1"/>
              </a:solidFill>
            </a:endParaRPr>
          </a:p>
        </p:txBody>
      </p:sp>
      <p:sp>
        <p:nvSpPr>
          <p:cNvPr id="27" name="Заголовок 10"/>
          <p:cNvSpPr>
            <a:spLocks noGrp="1"/>
          </p:cNvSpPr>
          <p:nvPr>
            <p:ph type="title"/>
          </p:nvPr>
        </p:nvSpPr>
        <p:spPr>
          <a:xfrm>
            <a:off x="358773" y="220651"/>
            <a:ext cx="8426453" cy="669546"/>
          </a:xfrm>
        </p:spPr>
        <p:txBody>
          <a:bodyPr vert="horz"/>
          <a:lstStyle/>
          <a:p>
            <a:r>
              <a:rPr lang="ru-RU" dirty="0" smtClean="0">
                <a:solidFill>
                  <a:schemeClr val="bg1"/>
                </a:solidFill>
              </a:rPr>
              <a:t>Контактная информация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12"/>
          <a:stretch/>
        </p:blipFill>
        <p:spPr>
          <a:xfrm>
            <a:off x="6654676" y="1280132"/>
            <a:ext cx="2054317" cy="3016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-1" r="38446" b="3539"/>
          <a:stretch/>
        </p:blipFill>
        <p:spPr>
          <a:xfrm>
            <a:off x="813984" y="2445423"/>
            <a:ext cx="2572776" cy="22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5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37" y="1992487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468" y="-2403"/>
            <a:ext cx="8426451" cy="672627"/>
          </a:xfrm>
        </p:spPr>
        <p:txBody>
          <a:bodyPr anchor="ctr"/>
          <a:lstStyle/>
          <a:p>
            <a:r>
              <a:rPr lang="ru-RU" dirty="0" smtClean="0"/>
              <a:t>Общие правила пробоподготовки образцов пленок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29.06.2023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1970" y="1000413"/>
            <a:ext cx="76977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Качественно переданный образец отличает: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Достаточность. </a:t>
            </a:r>
            <a:r>
              <a:rPr lang="ru-RU" sz="1400" i="1" dirty="0" smtClean="0"/>
              <a:t>Для каждого типа образца свой формат. Далее – подробнее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Удовлетворительный </a:t>
            </a:r>
            <a:r>
              <a:rPr lang="ru-RU" sz="1600" dirty="0"/>
              <a:t>внешний </a:t>
            </a:r>
            <a:r>
              <a:rPr lang="ru-RU" sz="1600" dirty="0" smtClean="0"/>
              <a:t>вид.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Представительность. </a:t>
            </a:r>
            <a:r>
              <a:rPr lang="ru-RU" sz="1400" i="1" dirty="0" smtClean="0"/>
              <a:t>Отбор проб производится из различных участков образца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Сохранность во время доставки в лабораторию.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Четкая и однозначная </a:t>
            </a:r>
            <a:r>
              <a:rPr lang="ru-RU" sz="1600" dirty="0"/>
              <a:t>и</a:t>
            </a:r>
            <a:r>
              <a:rPr lang="ru-RU" sz="1600" dirty="0" smtClean="0"/>
              <a:t>дентификация </a:t>
            </a:r>
            <a:r>
              <a:rPr lang="ru-RU" sz="1400" i="1" dirty="0"/>
              <a:t>(название, направление, сторона испытания) 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0" y="0"/>
            <a:ext cx="697312" cy="697312"/>
            <a:chOff x="10165340" y="550644"/>
            <a:chExt cx="1332000" cy="133200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10165340" y="550644"/>
              <a:ext cx="1332000" cy="1332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0324409" y="709713"/>
              <a:ext cx="1013862" cy="1013862"/>
              <a:chOff x="10315694" y="741500"/>
              <a:chExt cx="1013862" cy="1013862"/>
            </a:xfrm>
          </p:grpSpPr>
          <p:sp>
            <p:nvSpPr>
              <p:cNvPr id="10" name="Овал 9"/>
              <p:cNvSpPr>
                <a:spLocks noChangeAspect="1"/>
              </p:cNvSpPr>
              <p:nvPr/>
            </p:nvSpPr>
            <p:spPr bwMode="auto">
              <a:xfrm>
                <a:off x="10315694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10587381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10859068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11130755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10315694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5" name="Овал 14"/>
              <p:cNvSpPr>
                <a:spLocks noChangeAspect="1"/>
              </p:cNvSpPr>
              <p:nvPr/>
            </p:nvSpPr>
            <p:spPr bwMode="auto">
              <a:xfrm>
                <a:off x="10587381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6" name="Овал 15"/>
              <p:cNvSpPr>
                <a:spLocks noChangeAspect="1"/>
              </p:cNvSpPr>
              <p:nvPr/>
            </p:nvSpPr>
            <p:spPr bwMode="auto">
              <a:xfrm>
                <a:off x="10859068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7" name="Овал 16"/>
              <p:cNvSpPr>
                <a:spLocks noChangeAspect="1"/>
              </p:cNvSpPr>
              <p:nvPr/>
            </p:nvSpPr>
            <p:spPr bwMode="auto">
              <a:xfrm>
                <a:off x="11130755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8" name="Овал 17"/>
              <p:cNvSpPr>
                <a:spLocks noChangeAspect="1"/>
              </p:cNvSpPr>
              <p:nvPr/>
            </p:nvSpPr>
            <p:spPr bwMode="auto">
              <a:xfrm>
                <a:off x="10315694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9" name="Овал 18"/>
              <p:cNvSpPr>
                <a:spLocks noChangeAspect="1"/>
              </p:cNvSpPr>
              <p:nvPr/>
            </p:nvSpPr>
            <p:spPr bwMode="auto">
              <a:xfrm>
                <a:off x="10587381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0" name="Овал 19"/>
              <p:cNvSpPr>
                <a:spLocks noChangeAspect="1"/>
              </p:cNvSpPr>
              <p:nvPr/>
            </p:nvSpPr>
            <p:spPr bwMode="auto">
              <a:xfrm>
                <a:off x="10859068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 bwMode="auto">
              <a:xfrm>
                <a:off x="11130755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2" name="Овал 21"/>
              <p:cNvSpPr>
                <a:spLocks noChangeAspect="1"/>
              </p:cNvSpPr>
              <p:nvPr/>
            </p:nvSpPr>
            <p:spPr bwMode="auto">
              <a:xfrm>
                <a:off x="10315694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3" name="Овал 22"/>
              <p:cNvSpPr>
                <a:spLocks noChangeAspect="1"/>
              </p:cNvSpPr>
              <p:nvPr/>
            </p:nvSpPr>
            <p:spPr bwMode="auto">
              <a:xfrm>
                <a:off x="10587381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4" name="Овал 23"/>
              <p:cNvSpPr>
                <a:spLocks noChangeAspect="1"/>
              </p:cNvSpPr>
              <p:nvPr/>
            </p:nvSpPr>
            <p:spPr bwMode="auto">
              <a:xfrm>
                <a:off x="10859068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5" name="Овал 24"/>
              <p:cNvSpPr>
                <a:spLocks noChangeAspect="1"/>
              </p:cNvSpPr>
              <p:nvPr/>
            </p:nvSpPr>
            <p:spPr bwMode="auto">
              <a:xfrm>
                <a:off x="11130755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988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067500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ПРОБООТБОР (видео)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7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88" y="2067500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ИСПЫТАНИЯ ПЛЕНОК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7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75" y="89559"/>
            <a:ext cx="6770907" cy="566329"/>
          </a:xfrm>
        </p:spPr>
        <p:txBody>
          <a:bodyPr anchor="ctr"/>
          <a:lstStyle/>
          <a:p>
            <a:r>
              <a:rPr lang="ru-RU" dirty="0" smtClean="0"/>
              <a:t>Общие методы испытаний пленок</a:t>
            </a:r>
            <a:endParaRPr lang="ru-RU" dirty="0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0" y="0"/>
            <a:ext cx="697312" cy="697312"/>
            <a:chOff x="10165340" y="550644"/>
            <a:chExt cx="1332000" cy="13320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10165340" y="550644"/>
              <a:ext cx="1332000" cy="1332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0324409" y="709713"/>
              <a:ext cx="1013862" cy="1013862"/>
              <a:chOff x="10315694" y="741500"/>
              <a:chExt cx="1013862" cy="1013862"/>
            </a:xfrm>
          </p:grpSpPr>
          <p:sp>
            <p:nvSpPr>
              <p:cNvPr id="9" name="Овал 8"/>
              <p:cNvSpPr>
                <a:spLocks noChangeAspect="1"/>
              </p:cNvSpPr>
              <p:nvPr/>
            </p:nvSpPr>
            <p:spPr bwMode="auto">
              <a:xfrm>
                <a:off x="10315694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 bwMode="auto">
              <a:xfrm>
                <a:off x="10587381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10859068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11130755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10315694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10587381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5" name="Овал 14"/>
              <p:cNvSpPr>
                <a:spLocks noChangeAspect="1"/>
              </p:cNvSpPr>
              <p:nvPr/>
            </p:nvSpPr>
            <p:spPr bwMode="auto">
              <a:xfrm>
                <a:off x="10859068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6" name="Овал 15"/>
              <p:cNvSpPr>
                <a:spLocks noChangeAspect="1"/>
              </p:cNvSpPr>
              <p:nvPr/>
            </p:nvSpPr>
            <p:spPr bwMode="auto">
              <a:xfrm>
                <a:off x="11130755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7" name="Овал 16"/>
              <p:cNvSpPr>
                <a:spLocks noChangeAspect="1"/>
              </p:cNvSpPr>
              <p:nvPr/>
            </p:nvSpPr>
            <p:spPr bwMode="auto">
              <a:xfrm>
                <a:off x="10315694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8" name="Овал 17"/>
              <p:cNvSpPr>
                <a:spLocks noChangeAspect="1"/>
              </p:cNvSpPr>
              <p:nvPr/>
            </p:nvSpPr>
            <p:spPr bwMode="auto">
              <a:xfrm>
                <a:off x="10587381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9" name="Овал 18"/>
              <p:cNvSpPr>
                <a:spLocks noChangeAspect="1"/>
              </p:cNvSpPr>
              <p:nvPr/>
            </p:nvSpPr>
            <p:spPr bwMode="auto">
              <a:xfrm>
                <a:off x="10859068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0" name="Овал 19"/>
              <p:cNvSpPr>
                <a:spLocks noChangeAspect="1"/>
              </p:cNvSpPr>
              <p:nvPr/>
            </p:nvSpPr>
            <p:spPr bwMode="auto">
              <a:xfrm>
                <a:off x="11130755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 bwMode="auto">
              <a:xfrm>
                <a:off x="10315694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2" name="Овал 21"/>
              <p:cNvSpPr>
                <a:spLocks noChangeAspect="1"/>
              </p:cNvSpPr>
              <p:nvPr/>
            </p:nvSpPr>
            <p:spPr bwMode="auto">
              <a:xfrm>
                <a:off x="10587381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3" name="Овал 22"/>
              <p:cNvSpPr>
                <a:spLocks noChangeAspect="1"/>
              </p:cNvSpPr>
              <p:nvPr/>
            </p:nvSpPr>
            <p:spPr bwMode="auto">
              <a:xfrm>
                <a:off x="10859068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4" name="Овал 23"/>
              <p:cNvSpPr>
                <a:spLocks noChangeAspect="1"/>
              </p:cNvSpPr>
              <p:nvPr/>
            </p:nvSpPr>
            <p:spPr bwMode="auto">
              <a:xfrm>
                <a:off x="11130755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02034" y="921705"/>
            <a:ext cx="341921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/>
              <a:t>Толщина и </a:t>
            </a:r>
            <a:r>
              <a:rPr lang="ru-RU" sz="1400" kern="0" dirty="0" err="1" smtClean="0"/>
              <a:t>разнотолщинность</a:t>
            </a:r>
            <a:endParaRPr lang="ru-RU" sz="1400" kern="0" dirty="0" smtClean="0"/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/>
              <a:t>Свойства при растяжении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/>
              <a:t>Оптические характеристики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/>
              <a:t>Коэффициент </a:t>
            </a:r>
            <a:r>
              <a:rPr lang="ru-RU" sz="1400" kern="0" dirty="0" smtClean="0"/>
              <a:t>трения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 smtClean="0"/>
              <a:t>Сварные характеристики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 smtClean="0"/>
              <a:t>Поверхностное натяжение</a:t>
            </a:r>
            <a:endParaRPr lang="en-US" sz="1400" kern="0" dirty="0" smtClean="0"/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kern="0" dirty="0"/>
              <a:t>Барьерные свойства</a:t>
            </a:r>
          </a:p>
          <a:p>
            <a:pPr defTabSz="914400"/>
            <a:endParaRPr lang="ru-RU" sz="1400" kern="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2738313" y="2811229"/>
            <a:ext cx="385495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/>
              <a:t>Применение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400" dirty="0"/>
              <a:t>Контроль качества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400" dirty="0"/>
              <a:t>Паспортизация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400" dirty="0"/>
              <a:t>Исследовательские работы</a:t>
            </a:r>
          </a:p>
          <a:p>
            <a:endParaRPr lang="ru-RU" sz="1600" dirty="0" err="1" smtClean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2201"/>
          <a:stretch/>
        </p:blipFill>
        <p:spPr>
          <a:xfrm>
            <a:off x="5054819" y="989537"/>
            <a:ext cx="1538447" cy="14880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8189" y="606887"/>
            <a:ext cx="2635312" cy="1976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7"/>
          <a:stretch/>
        </p:blipFill>
        <p:spPr>
          <a:xfrm>
            <a:off x="674601" y="2560731"/>
            <a:ext cx="1837039" cy="19965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4" y="2811230"/>
            <a:ext cx="2360962" cy="17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406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Блок-схема: узел 29"/>
          <p:cNvSpPr/>
          <p:nvPr/>
        </p:nvSpPr>
        <p:spPr bwMode="auto">
          <a:xfrm>
            <a:off x="6067368" y="987978"/>
            <a:ext cx="284460" cy="274374"/>
          </a:xfrm>
          <a:prstGeom prst="flowChartConnector">
            <a:avLst/>
          </a:prstGeom>
          <a:solidFill>
            <a:srgbClr val="008CFA"/>
          </a:solidFill>
          <a:ln>
            <a:solidFill>
              <a:srgbClr val="008CFA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Блок-схема: узел 27"/>
          <p:cNvSpPr/>
          <p:nvPr/>
        </p:nvSpPr>
        <p:spPr bwMode="auto">
          <a:xfrm>
            <a:off x="2987249" y="957740"/>
            <a:ext cx="284460" cy="274374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Блок-схема: узел 3"/>
          <p:cNvSpPr/>
          <p:nvPr/>
        </p:nvSpPr>
        <p:spPr bwMode="auto">
          <a:xfrm>
            <a:off x="187361" y="999164"/>
            <a:ext cx="284460" cy="274374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75" y="89559"/>
            <a:ext cx="6770907" cy="566329"/>
          </a:xfrm>
        </p:spPr>
        <p:txBody>
          <a:bodyPr anchor="ctr"/>
          <a:lstStyle/>
          <a:p>
            <a:r>
              <a:rPr lang="ru-RU" dirty="0" smtClean="0"/>
              <a:t>Специальные методы </a:t>
            </a:r>
            <a:r>
              <a:rPr lang="ru-RU" dirty="0"/>
              <a:t>испытаний, характерные для </a:t>
            </a:r>
            <a:r>
              <a:rPr lang="ru-RU" dirty="0" smtClean="0"/>
              <a:t>различных типов </a:t>
            </a:r>
            <a:r>
              <a:rPr lang="ru-RU" dirty="0"/>
              <a:t>пленок</a:t>
            </a: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0" y="0"/>
            <a:ext cx="697312" cy="697312"/>
            <a:chOff x="10165340" y="550644"/>
            <a:chExt cx="1332000" cy="13320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10165340" y="550644"/>
              <a:ext cx="1332000" cy="1332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0324409" y="709713"/>
              <a:ext cx="1013862" cy="1013862"/>
              <a:chOff x="10315694" y="741500"/>
              <a:chExt cx="1013862" cy="1013862"/>
            </a:xfrm>
          </p:grpSpPr>
          <p:sp>
            <p:nvSpPr>
              <p:cNvPr id="9" name="Овал 8"/>
              <p:cNvSpPr>
                <a:spLocks noChangeAspect="1"/>
              </p:cNvSpPr>
              <p:nvPr/>
            </p:nvSpPr>
            <p:spPr bwMode="auto">
              <a:xfrm>
                <a:off x="10315694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 bwMode="auto">
              <a:xfrm>
                <a:off x="10587381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10859068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11130755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10315694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10587381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5" name="Овал 14"/>
              <p:cNvSpPr>
                <a:spLocks noChangeAspect="1"/>
              </p:cNvSpPr>
              <p:nvPr/>
            </p:nvSpPr>
            <p:spPr bwMode="auto">
              <a:xfrm>
                <a:off x="10859068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6" name="Овал 15"/>
              <p:cNvSpPr>
                <a:spLocks noChangeAspect="1"/>
              </p:cNvSpPr>
              <p:nvPr/>
            </p:nvSpPr>
            <p:spPr bwMode="auto">
              <a:xfrm>
                <a:off x="11130755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7" name="Овал 16"/>
              <p:cNvSpPr>
                <a:spLocks noChangeAspect="1"/>
              </p:cNvSpPr>
              <p:nvPr/>
            </p:nvSpPr>
            <p:spPr bwMode="auto">
              <a:xfrm>
                <a:off x="10315694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8" name="Овал 17"/>
              <p:cNvSpPr>
                <a:spLocks noChangeAspect="1"/>
              </p:cNvSpPr>
              <p:nvPr/>
            </p:nvSpPr>
            <p:spPr bwMode="auto">
              <a:xfrm>
                <a:off x="10587381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9" name="Овал 18"/>
              <p:cNvSpPr>
                <a:spLocks noChangeAspect="1"/>
              </p:cNvSpPr>
              <p:nvPr/>
            </p:nvSpPr>
            <p:spPr bwMode="auto">
              <a:xfrm>
                <a:off x="10859068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0" name="Овал 19"/>
              <p:cNvSpPr>
                <a:spLocks noChangeAspect="1"/>
              </p:cNvSpPr>
              <p:nvPr/>
            </p:nvSpPr>
            <p:spPr bwMode="auto">
              <a:xfrm>
                <a:off x="11130755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 bwMode="auto">
              <a:xfrm>
                <a:off x="10315694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2" name="Овал 21"/>
              <p:cNvSpPr>
                <a:spLocks noChangeAspect="1"/>
              </p:cNvSpPr>
              <p:nvPr/>
            </p:nvSpPr>
            <p:spPr bwMode="auto">
              <a:xfrm>
                <a:off x="10587381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3" name="Овал 22"/>
              <p:cNvSpPr>
                <a:spLocks noChangeAspect="1"/>
              </p:cNvSpPr>
              <p:nvPr/>
            </p:nvSpPr>
            <p:spPr bwMode="auto">
              <a:xfrm>
                <a:off x="10859068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4" name="Овал 23"/>
              <p:cNvSpPr>
                <a:spLocks noChangeAspect="1"/>
              </p:cNvSpPr>
              <p:nvPr/>
            </p:nvSpPr>
            <p:spPr bwMode="auto">
              <a:xfrm>
                <a:off x="11130755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</p:grpSp>
      </p:grpSp>
      <p:sp>
        <p:nvSpPr>
          <p:cNvPr id="25" name="Объект 2"/>
          <p:cNvSpPr txBox="1">
            <a:spLocks/>
          </p:cNvSpPr>
          <p:nvPr/>
        </p:nvSpPr>
        <p:spPr>
          <a:xfrm>
            <a:off x="187348" y="999165"/>
            <a:ext cx="2942131" cy="255975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600" b="0" kern="0" dirty="0" smtClean="0"/>
              <a:t>Пленки, полученные методом экструзии с раздувом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>
                <a:solidFill>
                  <a:schemeClr val="tx1"/>
                </a:solidFill>
              </a:rPr>
              <a:t>Ударная прочность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>
                <a:solidFill>
                  <a:schemeClr val="tx1"/>
                </a:solidFill>
              </a:rPr>
              <a:t>Стойкость к </a:t>
            </a:r>
            <a:r>
              <a:rPr lang="ru-RU" sz="1200" b="0" kern="0" dirty="0" err="1" smtClean="0">
                <a:solidFill>
                  <a:schemeClr val="tx1"/>
                </a:solidFill>
              </a:rPr>
              <a:t>раздиру</a:t>
            </a:r>
            <a:endParaRPr lang="ru-RU" sz="1200" b="0" kern="0" dirty="0" smtClean="0">
              <a:solidFill>
                <a:schemeClr val="tx1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>
                <a:solidFill>
                  <a:schemeClr val="tx1"/>
                </a:solidFill>
              </a:rPr>
              <a:t>Количество гелей и включений</a:t>
            </a:r>
          </a:p>
          <a:p>
            <a:pPr defTabSz="914400"/>
            <a:endParaRPr lang="ru-RU" kern="0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 bwMode="auto">
          <a:xfrm>
            <a:off x="3129479" y="999164"/>
            <a:ext cx="2905858" cy="355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91424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6938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16522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1165225" algn="l"/>
              </a:tabLst>
              <a:defRPr sz="1200" b="0">
                <a:solidFill>
                  <a:schemeClr val="tx1"/>
                </a:solidFill>
                <a:latin typeface="+mn-lt"/>
              </a:defRPr>
            </a:lvl4pPr>
            <a:lvl5pPr marL="143192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  <a:latin typeface="+mn-lt"/>
              </a:defRPr>
            </a:lvl5pPr>
            <a:lvl6pPr marL="2055450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512570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2969689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426808" indent="-31585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Bef>
                <a:spcPts val="0"/>
              </a:spcBef>
              <a:spcAft>
                <a:spcPts val="600"/>
              </a:spcAft>
            </a:pPr>
            <a:r>
              <a:rPr lang="ru-RU" sz="1600" kern="0" dirty="0" smtClean="0">
                <a:solidFill>
                  <a:schemeClr val="tx2"/>
                </a:solidFill>
              </a:rPr>
              <a:t>Пленки</a:t>
            </a:r>
            <a:r>
              <a:rPr lang="ru-RU" sz="1600" kern="0" dirty="0">
                <a:solidFill>
                  <a:schemeClr val="tx2"/>
                </a:solidFill>
              </a:rPr>
              <a:t>, полученные методом плоскощелевой экструзии (стретч-пленки, </a:t>
            </a:r>
            <a:r>
              <a:rPr lang="en-US" sz="1600" kern="0" dirty="0">
                <a:solidFill>
                  <a:schemeClr val="tx2"/>
                </a:solidFill>
              </a:rPr>
              <a:t>CPP)</a:t>
            </a:r>
            <a:endParaRPr lang="ru-RU" sz="1600" kern="0" dirty="0">
              <a:solidFill>
                <a:schemeClr val="tx2"/>
              </a:solidFill>
            </a:endParaRPr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/>
              <a:t>Стойкость к проколу</a:t>
            </a:r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kern="0" dirty="0" smtClean="0"/>
              <a:t>Peel-cling</a:t>
            </a:r>
            <a:endParaRPr lang="ru-RU" sz="1200" kern="0" dirty="0" smtClean="0"/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/>
              <a:t>Упруго-эластичные </a:t>
            </a:r>
            <a:r>
              <a:rPr lang="ru-RU" sz="1200" kern="0" dirty="0" smtClean="0"/>
              <a:t>свойства</a:t>
            </a:r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 smtClean="0"/>
              <a:t>Ударная прочность</a:t>
            </a:r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 smtClean="0"/>
              <a:t>Количество </a:t>
            </a:r>
            <a:r>
              <a:rPr lang="ru-RU" sz="1200" kern="0" dirty="0"/>
              <a:t>гелей и </a:t>
            </a:r>
            <a:r>
              <a:rPr lang="ru-RU" sz="1200" kern="0" dirty="0" smtClean="0"/>
              <a:t>включений</a:t>
            </a:r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/>
              <a:t>Стойкость к </a:t>
            </a:r>
            <a:r>
              <a:rPr lang="ru-RU" sz="1200" kern="0" dirty="0" err="1"/>
              <a:t>раздиру</a:t>
            </a:r>
            <a:endParaRPr lang="ru-RU" sz="1200" kern="0" dirty="0"/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700" kern="0" dirty="0"/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1400" kern="0" dirty="0"/>
          </a:p>
          <a:p>
            <a:pPr marL="285750" indent="-285750" defTabSz="9144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1400" kern="0" dirty="0" smtClean="0">
              <a:solidFill>
                <a:schemeClr val="tx2"/>
              </a:solidFill>
            </a:endParaRPr>
          </a:p>
          <a:p>
            <a:pPr defTabSz="914400">
              <a:spcBef>
                <a:spcPts val="0"/>
              </a:spcBef>
              <a:spcAft>
                <a:spcPts val="600"/>
              </a:spcAft>
            </a:pPr>
            <a:endParaRPr lang="ru-RU" sz="1400" kern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7" name="Объект 3"/>
          <p:cNvSpPr txBox="1">
            <a:spLocks/>
          </p:cNvSpPr>
          <p:nvPr/>
        </p:nvSpPr>
        <p:spPr>
          <a:xfrm>
            <a:off x="6099910" y="987977"/>
            <a:ext cx="3080363" cy="27551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600" b="0" kern="0" dirty="0" err="1" smtClean="0"/>
              <a:t>Биаксиально</a:t>
            </a:r>
            <a:r>
              <a:rPr lang="ru-RU" sz="1600" b="0" kern="0" dirty="0" smtClean="0"/>
              <a:t>-ориентированные </a:t>
            </a:r>
            <a:r>
              <a:rPr lang="ru-RU" sz="1600" b="0" kern="0" dirty="0"/>
              <a:t>пленки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/>
              <a:t>Релиз-свойства 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/>
              <a:t>Прочность пленок на прокол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200" b="0" kern="0" dirty="0" smtClean="0"/>
              <a:t>Устойчивость к стерилизации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45980163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75" y="89559"/>
            <a:ext cx="6770907" cy="566329"/>
          </a:xfrm>
        </p:spPr>
        <p:txBody>
          <a:bodyPr anchor="ctr"/>
          <a:lstStyle/>
          <a:p>
            <a:r>
              <a:rPr lang="ru-RU" dirty="0" smtClean="0"/>
              <a:t>Дополнительные методы исследований </a:t>
            </a:r>
            <a:r>
              <a:rPr lang="ru-RU" dirty="0"/>
              <a:t>пленок</a:t>
            </a: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0" y="0"/>
            <a:ext cx="697312" cy="697312"/>
            <a:chOff x="10165340" y="550644"/>
            <a:chExt cx="1332000" cy="13320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10165340" y="550644"/>
              <a:ext cx="1332000" cy="1332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0324409" y="709713"/>
              <a:ext cx="1013862" cy="1013862"/>
              <a:chOff x="10315694" y="741500"/>
              <a:chExt cx="1013862" cy="1013862"/>
            </a:xfrm>
          </p:grpSpPr>
          <p:sp>
            <p:nvSpPr>
              <p:cNvPr id="9" name="Овал 8"/>
              <p:cNvSpPr>
                <a:spLocks noChangeAspect="1"/>
              </p:cNvSpPr>
              <p:nvPr/>
            </p:nvSpPr>
            <p:spPr bwMode="auto">
              <a:xfrm>
                <a:off x="10315694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 bwMode="auto">
              <a:xfrm>
                <a:off x="10587381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10859068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11130755" y="741500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10315694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10587381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5" name="Овал 14"/>
              <p:cNvSpPr>
                <a:spLocks noChangeAspect="1"/>
              </p:cNvSpPr>
              <p:nvPr/>
            </p:nvSpPr>
            <p:spPr bwMode="auto">
              <a:xfrm>
                <a:off x="10859068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6" name="Овал 15"/>
              <p:cNvSpPr>
                <a:spLocks noChangeAspect="1"/>
              </p:cNvSpPr>
              <p:nvPr/>
            </p:nvSpPr>
            <p:spPr bwMode="auto">
              <a:xfrm>
                <a:off x="11130755" y="1013454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7" name="Овал 16"/>
              <p:cNvSpPr>
                <a:spLocks noChangeAspect="1"/>
              </p:cNvSpPr>
              <p:nvPr/>
            </p:nvSpPr>
            <p:spPr bwMode="auto">
              <a:xfrm>
                <a:off x="10315694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8" name="Овал 17"/>
              <p:cNvSpPr>
                <a:spLocks noChangeAspect="1"/>
              </p:cNvSpPr>
              <p:nvPr/>
            </p:nvSpPr>
            <p:spPr bwMode="auto">
              <a:xfrm>
                <a:off x="10587381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19" name="Овал 18"/>
              <p:cNvSpPr>
                <a:spLocks noChangeAspect="1"/>
              </p:cNvSpPr>
              <p:nvPr/>
            </p:nvSpPr>
            <p:spPr bwMode="auto">
              <a:xfrm>
                <a:off x="10859068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0" name="Овал 19"/>
              <p:cNvSpPr>
                <a:spLocks noChangeAspect="1"/>
              </p:cNvSpPr>
              <p:nvPr/>
            </p:nvSpPr>
            <p:spPr bwMode="auto">
              <a:xfrm>
                <a:off x="11130755" y="1285408"/>
                <a:ext cx="198801" cy="19800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 bwMode="auto">
              <a:xfrm>
                <a:off x="10315694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2" name="Овал 21"/>
              <p:cNvSpPr>
                <a:spLocks noChangeAspect="1"/>
              </p:cNvSpPr>
              <p:nvPr/>
            </p:nvSpPr>
            <p:spPr bwMode="auto">
              <a:xfrm>
                <a:off x="10587381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3" name="Овал 22"/>
              <p:cNvSpPr>
                <a:spLocks noChangeAspect="1"/>
              </p:cNvSpPr>
              <p:nvPr/>
            </p:nvSpPr>
            <p:spPr bwMode="auto">
              <a:xfrm>
                <a:off x="10859068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  <p:sp>
            <p:nvSpPr>
              <p:cNvPr id="24" name="Овал 23"/>
              <p:cNvSpPr>
                <a:spLocks noChangeAspect="1"/>
              </p:cNvSpPr>
              <p:nvPr/>
            </p:nvSpPr>
            <p:spPr bwMode="auto">
              <a:xfrm>
                <a:off x="11130755" y="1557362"/>
                <a:ext cx="198801" cy="19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50" b="1">
                  <a:latin typeface="Arial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97960" y="861576"/>
            <a:ext cx="6763922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600" kern="0" dirty="0" smtClean="0"/>
              <a:t>Блокирующая сила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600" kern="0" dirty="0" smtClean="0"/>
              <a:t>Устойчивость </a:t>
            </a:r>
            <a:r>
              <a:rPr lang="ru-RU" sz="1600" kern="0" dirty="0"/>
              <a:t>к </a:t>
            </a:r>
            <a:r>
              <a:rPr lang="ru-RU" sz="1600" kern="0" dirty="0" err="1"/>
              <a:t>деламинации</a:t>
            </a:r>
            <a:r>
              <a:rPr lang="ru-RU" sz="1600" kern="0" dirty="0"/>
              <a:t> </a:t>
            </a:r>
            <a:endParaRPr lang="ru-RU" sz="1600" kern="0" dirty="0" smtClean="0"/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600" kern="0" dirty="0" smtClean="0"/>
              <a:t>Адгезионные </a:t>
            </a:r>
            <a:r>
              <a:rPr lang="ru-RU" sz="1600" kern="0" dirty="0"/>
              <a:t>характеристики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600" kern="0" dirty="0"/>
              <a:t>Стекание электростатического </a:t>
            </a:r>
            <a:r>
              <a:rPr lang="ru-RU" sz="1600" kern="0" dirty="0" smtClean="0"/>
              <a:t>заряда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600" kern="0" dirty="0"/>
              <a:t>Толщина слоёв</a:t>
            </a:r>
          </a:p>
          <a:p>
            <a:pPr defTabSz="914400"/>
            <a:endParaRPr lang="ru-RU" sz="1600" kern="0" dirty="0"/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endParaRPr lang="ru-RU" sz="2000" kern="0" dirty="0">
              <a:solidFill>
                <a:srgbClr val="FF0000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endParaRPr lang="ru-RU" sz="2000" kern="0" dirty="0" smtClean="0"/>
          </a:p>
          <a:p>
            <a:pPr marL="285750" indent="-285750" defTabSz="914400">
              <a:buFont typeface="Wingdings" panose="05000000000000000000" pitchFamily="2" charset="2"/>
              <a:buChar char="§"/>
            </a:pPr>
            <a:endParaRPr lang="ru-RU" sz="2000" kern="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86" y="861576"/>
            <a:ext cx="3463225" cy="2308816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650992" y="2345933"/>
            <a:ext cx="2454692" cy="2400658"/>
            <a:chOff x="3731889" y="757424"/>
            <a:chExt cx="2962688" cy="329178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889" y="757424"/>
              <a:ext cx="2962688" cy="2638793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3909272" y="3500574"/>
              <a:ext cx="2663689" cy="5486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Машина </a:t>
              </a:r>
              <a:r>
                <a:rPr lang="ru-RU" sz="1000" b="1" dirty="0" err="1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флексографической</a:t>
              </a:r>
              <a:r>
                <a:rPr lang="ru-RU" sz="1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печати </a:t>
              </a:r>
              <a:endParaRPr lang="ru-RU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5876417" y="3262233"/>
            <a:ext cx="2206961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блокирующей силы </a:t>
            </a:r>
          </a:p>
        </p:txBody>
      </p:sp>
    </p:spTree>
    <p:extLst>
      <p:ext uri="{BB962C8B-B14F-4D97-AF65-F5344CB8AC3E}">
        <p14:creationId xmlns:p14="http://schemas.microsoft.com/office/powerpoint/2010/main" val="3733188132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FBC30794-1A10-406F-8BCF-E4B0D8428742}"/>
    </a:ext>
  </a:extLst>
</a:theme>
</file>

<file path=ppt/theme/theme2.xml><?xml version="1.0" encoding="utf-8"?>
<a:theme xmlns:a="http://schemas.openxmlformats.org/drawingml/2006/main" name="Буллит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463302CD-0A0C-4F40-B199-6F2A88A1B045}"/>
    </a:ext>
  </a:extLst>
</a:theme>
</file>

<file path=ppt/theme/theme3.xml><?xml version="1.0" encoding="utf-8"?>
<a:theme xmlns:a="http://schemas.openxmlformats.org/drawingml/2006/main" name="Обложки разделов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5604F919-84A0-49EB-9D83-C822A5081676}"/>
    </a:ext>
  </a:extLst>
</a:theme>
</file>

<file path=ppt/theme/theme4.xml><?xml version="1.0" encoding="utf-8"?>
<a:theme xmlns:a="http://schemas.openxmlformats.org/drawingml/2006/main" name="Коллажи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E66BDA73-C198-4930-B34A-504AB54284D5}"/>
    </a:ext>
  </a:extLst>
</a:theme>
</file>

<file path=ppt/theme/theme5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96EA47E2-6326-499E-98DF-3B609D8B34F2}"/>
    </a:ext>
  </a:extLst>
</a:theme>
</file>

<file path=ppt/theme/theme6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СЛАЙДЫ О КОМПАНИИ 2022 (22.04.2022)" id="{7D93AE5F-60C1-4779-9EFC-8DF1AE744521}" vid="{EF723AE1-488A-4D15-BA0E-89776CD18FBE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35204EBB1D26641BA87FD19BAAC7DF6" ma:contentTypeVersion="2" ma:contentTypeDescription="Создание документа." ma:contentTypeScope="" ma:versionID="42690bc4f6c6a55914c15ba4e0c4a547">
  <xsd:schema xmlns:xsd="http://www.w3.org/2001/XMLSchema" xmlns:xs="http://www.w3.org/2001/XMLSchema" xmlns:p="http://schemas.microsoft.com/office/2006/metadata/properties" xmlns:ns2="d60b12ad-c11d-4ec8-8ba9-5d749358957f" targetNamespace="http://schemas.microsoft.com/office/2006/metadata/properties" ma:root="true" ma:fieldsID="95f79250cdbaa51c9c5cc4a153635caf" ns2:_="">
    <xsd:import namespace="d60b12ad-c11d-4ec8-8ba9-5d74935895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b12ad-c11d-4ec8-8ba9-5d74935895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F9734C-2DFE-443F-82CF-419AC08947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b12ad-c11d-4ec8-8ba9-5d74935895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A7FD75-1E90-43D2-ABF1-A6C12E8540A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d60b12ad-c11d-4ec8-8ba9-5d749358957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Статус поиска</Template>
  <TotalTime>5375</TotalTime>
  <Words>2307</Words>
  <Application>Microsoft Office PowerPoint</Application>
  <PresentationFormat>Экран (16:9)</PresentationFormat>
  <Paragraphs>546</Paragraphs>
  <Slides>35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Calibri</vt:lpstr>
      <vt:lpstr>Roboto</vt:lpstr>
      <vt:lpstr>Times New Roman</vt:lpstr>
      <vt:lpstr>Wingdings</vt:lpstr>
      <vt:lpstr>Финальные слайды</vt:lpstr>
      <vt:lpstr>Буллиты</vt:lpstr>
      <vt:lpstr>Обложки разделов</vt:lpstr>
      <vt:lpstr>Коллажи</vt:lpstr>
      <vt:lpstr>Базовые слайды</vt:lpstr>
      <vt:lpstr>Титульные слайды</vt:lpstr>
      <vt:lpstr>Слайд think-cell</vt:lpstr>
      <vt:lpstr>think-cell Slide</vt:lpstr>
      <vt:lpstr>Практические рекомендации по организации испытаний полимерных пленок</vt:lpstr>
      <vt:lpstr>Презентация PowerPoint</vt:lpstr>
      <vt:lpstr>ПОДГОТОВКА ОБРАЗЦОВ</vt:lpstr>
      <vt:lpstr>Общие правила пробоподготовки образцов пленок</vt:lpstr>
      <vt:lpstr>ПРОБООТБОР (видео)</vt:lpstr>
      <vt:lpstr>ИСПЫТАНИЯ ПЛЕНОК</vt:lpstr>
      <vt:lpstr>Общие методы испытаний пленок</vt:lpstr>
      <vt:lpstr>Специальные методы испытаний, характерные для различных типов пленок</vt:lpstr>
      <vt:lpstr>Дополнительные методы исследований пленок</vt:lpstr>
      <vt:lpstr>Определение толщины и разнотолщинности пленок</vt:lpstr>
      <vt:lpstr>Определение толщины и разнотолщинности пленок Весовой метод</vt:lpstr>
      <vt:lpstr>Вырезание образцов для испытаний</vt:lpstr>
      <vt:lpstr>Свойства при растяжении</vt:lpstr>
      <vt:lpstr>Презентация PowerPoint</vt:lpstr>
      <vt:lpstr>Оптические методы анализа пленок</vt:lpstr>
      <vt:lpstr>Коэффициент трения пленок</vt:lpstr>
      <vt:lpstr>Ключевые различия стандартов на определение коэффициента трения</vt:lpstr>
      <vt:lpstr>Сварные характеристики</vt:lpstr>
      <vt:lpstr>Определение поверхностной активации пленки</vt:lpstr>
      <vt:lpstr>Упруго-прочностные свойства </vt:lpstr>
      <vt:lpstr>Ударная прочность методом свободно падающего бойка</vt:lpstr>
      <vt:lpstr>Определение самоадгезии (Peel-cling) </vt:lpstr>
      <vt:lpstr>Прочность пленки на прокол</vt:lpstr>
      <vt:lpstr>Прочность пленки на прокол</vt:lpstr>
      <vt:lpstr>Блокирующая сила пленок</vt:lpstr>
      <vt:lpstr>Прочность на раздир</vt:lpstr>
      <vt:lpstr>Презентация PowerPoint</vt:lpstr>
      <vt:lpstr>Определение барьерных характеристик Паропроницаемость</vt:lpstr>
      <vt:lpstr>Определение барьерных характеристик Кислородопроницаемость</vt:lpstr>
      <vt:lpstr>Презентация PowerPoint</vt:lpstr>
      <vt:lpstr>Презентация PowerPoint</vt:lpstr>
      <vt:lpstr> Вопрос: </vt:lpstr>
      <vt:lpstr>Ждем Вас на страницах официальных аккаунтов СИБУР ПолиЛаб!</vt:lpstr>
      <vt:lpstr>Контактная информация</vt:lpstr>
      <vt:lpstr>Спасибо за внимание!</vt:lpstr>
    </vt:vector>
  </TitlesOfParts>
  <Company>SIBUR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Проработка возможных контрагентов</dc:title>
  <dc:creator>Мелихова Дарья Вячеславовна</dc:creator>
  <cp:lastModifiedBy>Мелихова Дарья Вячеславовна</cp:lastModifiedBy>
  <cp:revision>376</cp:revision>
  <dcterms:created xsi:type="dcterms:W3CDTF">2022-06-27T08:27:04Z</dcterms:created>
  <dcterms:modified xsi:type="dcterms:W3CDTF">2023-06-29T08:00:44Z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0x010100035204EBB1D26641BA87FD19BAAC7DF6</vt:lpwstr>
  </property>
  <property fmtid="{D5CDD505-2E9C-101B-9397-08002B2CF9AE}" pid="3" name="_dlc_DocIdItemGuid">
    <vt:lpwstr>08128e61-b529-4dc6-902a-2bae7e28187e</vt:lpwstr>
  </property>
</Properties>
</file>