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3.xml" ContentType="application/vnd.openxmlformats-officedocument.them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4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5.xml" ContentType="application/vnd.openxmlformats-officedocument.them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6.xml" ContentType="application/vnd.openxmlformats-officedocument.them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7.xml" ContentType="application/vnd.openxmlformats-officedocument.theme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8.xml" ContentType="application/vnd.openxmlformats-officedocument.theme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heme/theme9.xml" ContentType="application/vnd.openxmlformats-officedocument.theme+xml"/>
  <Override PartName="/ppt/theme/theme10.xml" ContentType="application/vnd.openxmlformats-officedocument.theme+xml"/>
  <Override PartName="/ppt/tags/tag161.xml" ContentType="application/vnd.openxmlformats-officedocument.presentationml.tags+xml"/>
  <Override PartName="/ppt/notesSlides/notesSlide1.xml" ContentType="application/vnd.openxmlformats-officedocument.presentationml.notesSlide+xml"/>
  <Override PartName="/ppt/tags/tag16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6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media/image56.jpg" ContentType="image/png"/>
  <Override PartName="/ppt/notesSlides/notesSlide38.xml" ContentType="application/vnd.openxmlformats-officedocument.presentationml.notesSlide+xml"/>
  <Override PartName="/ppt/tags/tag164.xml" ContentType="application/vnd.openxmlformats-officedocument.presentationml.tags+xml"/>
  <Override PartName="/ppt/notesSlides/notesSlide39.xml" ContentType="application/vnd.openxmlformats-officedocument.presentationml.notesSlide+xml"/>
  <Override PartName="/ppt/tags/tag165.xml" ContentType="application/vnd.openxmlformats-officedocument.presentationml.tags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1" r:id="rId5"/>
    <p:sldMasterId id="2147484702" r:id="rId6"/>
    <p:sldMasterId id="2147484292" r:id="rId7"/>
    <p:sldMasterId id="2147484701" r:id="rId8"/>
    <p:sldMasterId id="2147484537" r:id="rId9"/>
    <p:sldMasterId id="2147484393" r:id="rId10"/>
    <p:sldMasterId id="2147484948" r:id="rId11"/>
    <p:sldMasterId id="2147484975" r:id="rId12"/>
  </p:sldMasterIdLst>
  <p:notesMasterIdLst>
    <p:notesMasterId r:id="rId54"/>
  </p:notesMasterIdLst>
  <p:handoutMasterIdLst>
    <p:handoutMasterId r:id="rId55"/>
  </p:handoutMasterIdLst>
  <p:sldIdLst>
    <p:sldId id="487" r:id="rId13"/>
    <p:sldId id="479" r:id="rId14"/>
    <p:sldId id="559" r:id="rId15"/>
    <p:sldId id="508" r:id="rId16"/>
    <p:sldId id="516" r:id="rId17"/>
    <p:sldId id="532" r:id="rId18"/>
    <p:sldId id="513" r:id="rId19"/>
    <p:sldId id="514" r:id="rId20"/>
    <p:sldId id="552" r:id="rId21"/>
    <p:sldId id="558" r:id="rId22"/>
    <p:sldId id="534" r:id="rId23"/>
    <p:sldId id="510" r:id="rId24"/>
    <p:sldId id="519" r:id="rId25"/>
    <p:sldId id="483" r:id="rId26"/>
    <p:sldId id="521" r:id="rId27"/>
    <p:sldId id="529" r:id="rId28"/>
    <p:sldId id="553" r:id="rId29"/>
    <p:sldId id="520" r:id="rId30"/>
    <p:sldId id="533" r:id="rId31"/>
    <p:sldId id="555" r:id="rId32"/>
    <p:sldId id="528" r:id="rId33"/>
    <p:sldId id="530" r:id="rId34"/>
    <p:sldId id="523" r:id="rId35"/>
    <p:sldId id="551" r:id="rId36"/>
    <p:sldId id="536" r:id="rId37"/>
    <p:sldId id="537" r:id="rId38"/>
    <p:sldId id="539" r:id="rId39"/>
    <p:sldId id="540" r:id="rId40"/>
    <p:sldId id="541" r:id="rId41"/>
    <p:sldId id="549" r:id="rId42"/>
    <p:sldId id="542" r:id="rId43"/>
    <p:sldId id="543" r:id="rId44"/>
    <p:sldId id="544" r:id="rId45"/>
    <p:sldId id="550" r:id="rId46"/>
    <p:sldId id="548" r:id="rId47"/>
    <p:sldId id="545" r:id="rId48"/>
    <p:sldId id="546" r:id="rId49"/>
    <p:sldId id="554" r:id="rId50"/>
    <p:sldId id="547" r:id="rId51"/>
    <p:sldId id="464" r:id="rId52"/>
    <p:sldId id="450" r:id="rId53"/>
  </p:sldIdLst>
  <p:sldSz cx="9144000" cy="5143500" type="screen16x9"/>
  <p:notesSz cx="6858000" cy="9144000"/>
  <p:custDataLst>
    <p:tags r:id="rId56"/>
  </p:custDataLst>
  <p:defaultTextStyle>
    <a:defPPr>
      <a:defRPr lang="ru-RU"/>
    </a:defPPr>
    <a:lvl1pPr marL="0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9494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78986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68479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57972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47464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36957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726450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115943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иколай Самойленко" initials="НС" lastIdx="1" clrIdx="0">
    <p:extLst>
      <p:ext uri="{19B8F6BF-5375-455C-9EA6-DF929625EA0E}">
        <p15:presenceInfo xmlns:p15="http://schemas.microsoft.com/office/powerpoint/2012/main" userId="fcfc93b243611c08" providerId="Windows Live"/>
      </p:ext>
    </p:extLst>
  </p:cmAuthor>
  <p:cmAuthor id="2" name="Пользователь Windows" initials="ПW" lastIdx="1" clrIdx="1">
    <p:extLst>
      <p:ext uri="{19B8F6BF-5375-455C-9EA6-DF929625EA0E}">
        <p15:presenceInfo xmlns:p15="http://schemas.microsoft.com/office/powerpoint/2012/main" userId="Пользователь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CFA"/>
    <a:srgbClr val="003D4C"/>
    <a:srgbClr val="008C95"/>
    <a:srgbClr val="B2D2D8"/>
    <a:srgbClr val="CBDBDD"/>
    <a:srgbClr val="D0D0D0"/>
    <a:srgbClr val="77E2C3"/>
    <a:srgbClr val="FFFFFF"/>
    <a:srgbClr val="99CC00"/>
    <a:srgbClr val="F58A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69916" autoAdjust="0"/>
  </p:normalViewPr>
  <p:slideViewPr>
    <p:cSldViewPr snapToGrid="0">
      <p:cViewPr varScale="1">
        <p:scale>
          <a:sx n="79" d="100"/>
          <a:sy n="79" d="100"/>
        </p:scale>
        <p:origin x="148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0" d="100"/>
          <a:sy n="60" d="100"/>
        </p:scale>
        <p:origin x="3187" y="62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handoutMaster" Target="handoutMasters/handoutMaster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tags" Target="tags/tag1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39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5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ysClr val="windowText" lastClr="000000"/>
                </a:solidFill>
              </a:rPr>
              <a:t>Сравнение значений средневесовых молекулярных масс, полученных двумя методами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6930054405128622E-2"/>
          <c:y val="0.18874912490684495"/>
          <c:w val="0.93952887505773763"/>
          <c:h val="0.648320866653785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ПНД!$E$1</c:f>
              <c:strCache>
                <c:ptCount val="1"/>
                <c:pt idx="0">
                  <c:v>Mw ГПХ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ПНД!$E$2:$E$11</c:f>
              <c:numCache>
                <c:formatCode>General</c:formatCode>
                <c:ptCount val="10"/>
                <c:pt idx="0">
                  <c:v>92835</c:v>
                </c:pt>
                <c:pt idx="1">
                  <c:v>128625</c:v>
                </c:pt>
                <c:pt idx="2">
                  <c:v>91334</c:v>
                </c:pt>
                <c:pt idx="3">
                  <c:v>88900</c:v>
                </c:pt>
                <c:pt idx="4">
                  <c:v>83586</c:v>
                </c:pt>
                <c:pt idx="5">
                  <c:v>120000</c:v>
                </c:pt>
                <c:pt idx="6">
                  <c:v>91230</c:v>
                </c:pt>
                <c:pt idx="7">
                  <c:v>132741</c:v>
                </c:pt>
                <c:pt idx="8">
                  <c:v>143357</c:v>
                </c:pt>
                <c:pt idx="9">
                  <c:v>126997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0E-4C0B-B331-DDBCAF700E0D}"/>
            </c:ext>
          </c:extLst>
        </c:ser>
        <c:ser>
          <c:idx val="1"/>
          <c:order val="1"/>
          <c:tx>
            <c:strRef>
              <c:f>ПНД!$H$1</c:f>
              <c:strCache>
                <c:ptCount val="1"/>
                <c:pt idx="0">
                  <c:v>Mw TRIOS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ПНД!$H$2:$H$11</c:f>
              <c:numCache>
                <c:formatCode>General</c:formatCode>
                <c:ptCount val="10"/>
                <c:pt idx="0">
                  <c:v>81031</c:v>
                </c:pt>
                <c:pt idx="1">
                  <c:v>112000</c:v>
                </c:pt>
                <c:pt idx="2">
                  <c:v>74367</c:v>
                </c:pt>
                <c:pt idx="3">
                  <c:v>80550</c:v>
                </c:pt>
                <c:pt idx="4">
                  <c:v>77535</c:v>
                </c:pt>
                <c:pt idx="5">
                  <c:v>115000</c:v>
                </c:pt>
                <c:pt idx="6">
                  <c:v>92853</c:v>
                </c:pt>
                <c:pt idx="7">
                  <c:v>128000</c:v>
                </c:pt>
                <c:pt idx="8">
                  <c:v>139000</c:v>
                </c:pt>
                <c:pt idx="9">
                  <c:v>127000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0E-4C0B-B331-DDBCAF700E0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471966367"/>
        <c:axId val="471981759"/>
      </c:barChart>
      <c:catAx>
        <c:axId val="47196636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200">
                    <a:solidFill>
                      <a:sysClr val="windowText" lastClr="000000"/>
                    </a:solidFill>
                  </a:rPr>
                  <a:t>Номер образца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cap="all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spc="120" normalizeH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71981759"/>
        <c:crosses val="autoZero"/>
        <c:auto val="1"/>
        <c:lblAlgn val="ctr"/>
        <c:lblOffset val="100"/>
        <c:noMultiLvlLbl val="0"/>
      </c:catAx>
      <c:valAx>
        <c:axId val="471981759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sz="12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Средневесовая молекулярная масса</a:t>
                </a:r>
                <a:r>
                  <a:rPr lang="ru-RU" sz="14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14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Mw</a:t>
                </a:r>
                <a:endParaRPr lang="ru-RU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1.0587121291826764E-2"/>
              <c:y val="0.1686768098418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crossAx val="4719663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123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9EE45C-9804-4DED-9C2C-71DFC91B8A12}" type="datetime4">
              <a:rPr lang="ru-RU" smtClean="0"/>
              <a:t>19 июля 2023 г.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B5374-BFD1-4068-ABE3-5F919E1EE3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827740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123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451A2-CE6A-4F8A-B00C-3550EFF57C20}" type="datetime4">
              <a:rPr lang="ru-RU" smtClean="0"/>
              <a:t>19 июля 2023 г.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C9E7D-DF78-4283-97F9-86BECCE66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162811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9494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78986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68479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57972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47464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6957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6450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5943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859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856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902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128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900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600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275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288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647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9076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4825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941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323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8748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2602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</a:t>
            </a:r>
            <a:r>
              <a:rPr lang="ru-RU" baseline="0" dirty="0" smtClean="0"/>
              <a:t> этом графике как раз рассчитанная вязкость при нулевом сдвиге.</a:t>
            </a: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7627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1139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3293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2748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9536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3412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9748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376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5904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5692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4242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1628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6718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9458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9962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1532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3273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4204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597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7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6270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298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56DA7-AAD7-473E-A78B-09A07C1CFD8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228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772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561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7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82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123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704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3.xml"/><Relationship Id="rId1" Type="http://schemas.openxmlformats.org/officeDocument/2006/relationships/vmlDrawing" Target="../drawings/vmlDrawing9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7.bin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4.xml"/><Relationship Id="rId1" Type="http://schemas.openxmlformats.org/officeDocument/2006/relationships/vmlDrawing" Target="../drawings/vmlDrawing9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8.bin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5.xml"/><Relationship Id="rId1" Type="http://schemas.openxmlformats.org/officeDocument/2006/relationships/vmlDrawing" Target="../drawings/vmlDrawing9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9.bin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6.xml"/><Relationship Id="rId1" Type="http://schemas.openxmlformats.org/officeDocument/2006/relationships/vmlDrawing" Target="../drawings/vmlDrawing10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0.bin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7.xml"/><Relationship Id="rId1" Type="http://schemas.openxmlformats.org/officeDocument/2006/relationships/vmlDrawing" Target="../drawings/vmlDrawing10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1.bin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8.xml"/><Relationship Id="rId1" Type="http://schemas.openxmlformats.org/officeDocument/2006/relationships/vmlDrawing" Target="../drawings/vmlDrawing10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2.bin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9.xml"/><Relationship Id="rId1" Type="http://schemas.openxmlformats.org/officeDocument/2006/relationships/vmlDrawing" Target="../drawings/vmlDrawing10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3.bin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0.xml"/><Relationship Id="rId1" Type="http://schemas.openxmlformats.org/officeDocument/2006/relationships/vmlDrawing" Target="../drawings/vmlDrawing10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4.bin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1.xml"/><Relationship Id="rId1" Type="http://schemas.openxmlformats.org/officeDocument/2006/relationships/vmlDrawing" Target="../drawings/vmlDrawing10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5.bin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2.xml"/><Relationship Id="rId1" Type="http://schemas.openxmlformats.org/officeDocument/2006/relationships/vmlDrawing" Target="../drawings/vmlDrawing10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6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3.xml"/><Relationship Id="rId1" Type="http://schemas.openxmlformats.org/officeDocument/2006/relationships/vmlDrawing" Target="../drawings/vmlDrawing10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7.bin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4.xml"/><Relationship Id="rId1" Type="http://schemas.openxmlformats.org/officeDocument/2006/relationships/vmlDrawing" Target="../drawings/vmlDrawing10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8.bin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5.xml"/><Relationship Id="rId1" Type="http://schemas.openxmlformats.org/officeDocument/2006/relationships/vmlDrawing" Target="../drawings/vmlDrawing10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9.bin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6.xml"/><Relationship Id="rId1" Type="http://schemas.openxmlformats.org/officeDocument/2006/relationships/vmlDrawing" Target="../drawings/vmlDrawing11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0.bin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7.xml"/><Relationship Id="rId1" Type="http://schemas.openxmlformats.org/officeDocument/2006/relationships/vmlDrawing" Target="../drawings/vmlDrawing11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1.bin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8.xml"/><Relationship Id="rId1" Type="http://schemas.openxmlformats.org/officeDocument/2006/relationships/vmlDrawing" Target="../drawings/vmlDrawing11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2.bin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9.xml"/><Relationship Id="rId1" Type="http://schemas.openxmlformats.org/officeDocument/2006/relationships/vmlDrawing" Target="../drawings/vmlDrawing11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3.bin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0.xml"/><Relationship Id="rId1" Type="http://schemas.openxmlformats.org/officeDocument/2006/relationships/vmlDrawing" Target="../drawings/vmlDrawing11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4.bin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1.xml"/><Relationship Id="rId1" Type="http://schemas.openxmlformats.org/officeDocument/2006/relationships/vmlDrawing" Target="../drawings/vmlDrawing11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5.bin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2.xml"/><Relationship Id="rId1" Type="http://schemas.openxmlformats.org/officeDocument/2006/relationships/vmlDrawing" Target="../drawings/vmlDrawing11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6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3.xml"/><Relationship Id="rId1" Type="http://schemas.openxmlformats.org/officeDocument/2006/relationships/vmlDrawing" Target="../drawings/vmlDrawing11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7.bin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4.xml"/><Relationship Id="rId1" Type="http://schemas.openxmlformats.org/officeDocument/2006/relationships/vmlDrawing" Target="../drawings/vmlDrawing11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8.bin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5.xml"/><Relationship Id="rId1" Type="http://schemas.openxmlformats.org/officeDocument/2006/relationships/vmlDrawing" Target="../drawings/vmlDrawing11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9.bin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6.xml"/><Relationship Id="rId1" Type="http://schemas.openxmlformats.org/officeDocument/2006/relationships/vmlDrawing" Target="../drawings/vmlDrawing12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0.bin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7.xml"/><Relationship Id="rId1" Type="http://schemas.openxmlformats.org/officeDocument/2006/relationships/vmlDrawing" Target="../drawings/vmlDrawing12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1.bin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8.xml"/><Relationship Id="rId1" Type="http://schemas.openxmlformats.org/officeDocument/2006/relationships/vmlDrawing" Target="../drawings/vmlDrawing12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2.bin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9.xml"/><Relationship Id="rId1" Type="http://schemas.openxmlformats.org/officeDocument/2006/relationships/vmlDrawing" Target="../drawings/vmlDrawing12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3.bin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0.xml"/><Relationship Id="rId1" Type="http://schemas.openxmlformats.org/officeDocument/2006/relationships/vmlDrawing" Target="../drawings/vmlDrawing12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4.bin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1.xml"/><Relationship Id="rId1" Type="http://schemas.openxmlformats.org/officeDocument/2006/relationships/vmlDrawing" Target="../drawings/vmlDrawing12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5.bin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2.xml"/><Relationship Id="rId1" Type="http://schemas.openxmlformats.org/officeDocument/2006/relationships/vmlDrawing" Target="../drawings/vmlDrawing12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6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3.xml"/><Relationship Id="rId1" Type="http://schemas.openxmlformats.org/officeDocument/2006/relationships/vmlDrawing" Target="../drawings/vmlDrawing12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7.bin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4.xml"/><Relationship Id="rId1" Type="http://schemas.openxmlformats.org/officeDocument/2006/relationships/vmlDrawing" Target="../drawings/vmlDrawing12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8.bin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5.xml"/><Relationship Id="rId1" Type="http://schemas.openxmlformats.org/officeDocument/2006/relationships/vmlDrawing" Target="../drawings/vmlDrawing12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9.bin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6.xml"/><Relationship Id="rId1" Type="http://schemas.openxmlformats.org/officeDocument/2006/relationships/vmlDrawing" Target="../drawings/vmlDrawing13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0.bin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7.xml"/><Relationship Id="rId1" Type="http://schemas.openxmlformats.org/officeDocument/2006/relationships/vmlDrawing" Target="../drawings/vmlDrawing13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1.bin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8.xml"/><Relationship Id="rId1" Type="http://schemas.openxmlformats.org/officeDocument/2006/relationships/vmlDrawing" Target="../drawings/vmlDrawing13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2.bin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9.xml"/><Relationship Id="rId1" Type="http://schemas.openxmlformats.org/officeDocument/2006/relationships/vmlDrawing" Target="../drawings/vmlDrawing13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3.bin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40.xml"/><Relationship Id="rId1" Type="http://schemas.openxmlformats.org/officeDocument/2006/relationships/vmlDrawing" Target="../drawings/vmlDrawing13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4.bin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41.xml"/><Relationship Id="rId1" Type="http://schemas.openxmlformats.org/officeDocument/2006/relationships/vmlDrawing" Target="../drawings/vmlDrawing13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5.bin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4.xml"/><Relationship Id="rId1" Type="http://schemas.openxmlformats.org/officeDocument/2006/relationships/vmlDrawing" Target="../drawings/vmlDrawing13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7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5.xml"/><Relationship Id="rId1" Type="http://schemas.openxmlformats.org/officeDocument/2006/relationships/vmlDrawing" Target="../drawings/vmlDrawing13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8.bin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6.xml"/><Relationship Id="rId1" Type="http://schemas.openxmlformats.org/officeDocument/2006/relationships/vmlDrawing" Target="../drawings/vmlDrawing13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9.bin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7.xml"/><Relationship Id="rId1" Type="http://schemas.openxmlformats.org/officeDocument/2006/relationships/vmlDrawing" Target="../drawings/vmlDrawing14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0.bin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50.xml"/><Relationship Id="rId1" Type="http://schemas.openxmlformats.org/officeDocument/2006/relationships/vmlDrawing" Target="../drawings/vmlDrawing14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2.bin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51.xml"/><Relationship Id="rId1" Type="http://schemas.openxmlformats.org/officeDocument/2006/relationships/vmlDrawing" Target="../drawings/vmlDrawing14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3.bin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52.xml"/><Relationship Id="rId1" Type="http://schemas.openxmlformats.org/officeDocument/2006/relationships/vmlDrawing" Target="../drawings/vmlDrawing14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4.bin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53.xml"/><Relationship Id="rId1" Type="http://schemas.openxmlformats.org/officeDocument/2006/relationships/vmlDrawing" Target="../drawings/vmlDrawing14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5.bin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54.xml"/><Relationship Id="rId1" Type="http://schemas.openxmlformats.org/officeDocument/2006/relationships/vmlDrawing" Target="../drawings/vmlDrawing14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6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55.xml"/><Relationship Id="rId1" Type="http://schemas.openxmlformats.org/officeDocument/2006/relationships/vmlDrawing" Target="../drawings/vmlDrawing14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7.bin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56.xml"/><Relationship Id="rId1" Type="http://schemas.openxmlformats.org/officeDocument/2006/relationships/vmlDrawing" Target="../drawings/vmlDrawing14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8.bin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59.xml"/><Relationship Id="rId1" Type="http://schemas.openxmlformats.org/officeDocument/2006/relationships/vmlDrawing" Target="../drawings/vmlDrawing15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1.bin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60.xml"/><Relationship Id="rId1" Type="http://schemas.openxmlformats.org/officeDocument/2006/relationships/vmlDrawing" Target="../drawings/vmlDrawing15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2.bin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1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3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31.bin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2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5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3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8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5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6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0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7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1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8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2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9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3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0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1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5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2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6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3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7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4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8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5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9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6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0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7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1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8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2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9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3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0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4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1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5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2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6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3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7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4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8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5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9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6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0.xml"/><Relationship Id="rId1" Type="http://schemas.openxmlformats.org/officeDocument/2006/relationships/vmlDrawing" Target="../drawings/vmlDrawing5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7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1.xml"/><Relationship Id="rId1" Type="http://schemas.openxmlformats.org/officeDocument/2006/relationships/vmlDrawing" Target="../drawings/vmlDrawing5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8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2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9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3.xml"/><Relationship Id="rId1" Type="http://schemas.openxmlformats.org/officeDocument/2006/relationships/vmlDrawing" Target="../drawings/vmlDrawing6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0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4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1.bin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5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2.bin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6.xml"/><Relationship Id="rId1" Type="http://schemas.openxmlformats.org/officeDocument/2006/relationships/vmlDrawing" Target="../drawings/vmlDrawing6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3.bin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7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4.bin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0.xml"/><Relationship Id="rId1" Type="http://schemas.openxmlformats.org/officeDocument/2006/relationships/vmlDrawing" Target="../drawings/vmlDrawing6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6.bin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1.xml"/><Relationship Id="rId1" Type="http://schemas.openxmlformats.org/officeDocument/2006/relationships/vmlDrawing" Target="../drawings/vmlDrawing6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7.bin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2.xml"/><Relationship Id="rId1" Type="http://schemas.openxmlformats.org/officeDocument/2006/relationships/vmlDrawing" Target="../drawings/vmlDrawing6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8.bin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3.xml"/><Relationship Id="rId1" Type="http://schemas.openxmlformats.org/officeDocument/2006/relationships/vmlDrawing" Target="../drawings/vmlDrawing6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9.bin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4.xml"/><Relationship Id="rId1" Type="http://schemas.openxmlformats.org/officeDocument/2006/relationships/vmlDrawing" Target="../drawings/vmlDrawing7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0.bin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5.xml"/><Relationship Id="rId1" Type="http://schemas.openxmlformats.org/officeDocument/2006/relationships/vmlDrawing" Target="../drawings/vmlDrawing7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1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6.xml"/><Relationship Id="rId1" Type="http://schemas.openxmlformats.org/officeDocument/2006/relationships/vmlDrawing" Target="../drawings/vmlDrawing7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2.bin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7.xml"/><Relationship Id="rId1" Type="http://schemas.openxmlformats.org/officeDocument/2006/relationships/vmlDrawing" Target="../drawings/vmlDrawing7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3.bin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8.xml"/><Relationship Id="rId1" Type="http://schemas.openxmlformats.org/officeDocument/2006/relationships/vmlDrawing" Target="../drawings/vmlDrawing7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4.bin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9.xml"/><Relationship Id="rId1" Type="http://schemas.openxmlformats.org/officeDocument/2006/relationships/vmlDrawing" Target="../drawings/vmlDrawing7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5.bin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0.xml"/><Relationship Id="rId1" Type="http://schemas.openxmlformats.org/officeDocument/2006/relationships/vmlDrawing" Target="../drawings/vmlDrawing7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6.bin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1.xml"/><Relationship Id="rId1" Type="http://schemas.openxmlformats.org/officeDocument/2006/relationships/vmlDrawing" Target="../drawings/vmlDrawing7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7.bin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2.xml"/><Relationship Id="rId1" Type="http://schemas.openxmlformats.org/officeDocument/2006/relationships/vmlDrawing" Target="../drawings/vmlDrawing7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8.bin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3.xml"/><Relationship Id="rId1" Type="http://schemas.openxmlformats.org/officeDocument/2006/relationships/vmlDrawing" Target="../drawings/vmlDrawing7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9.bin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4.xml"/><Relationship Id="rId1" Type="http://schemas.openxmlformats.org/officeDocument/2006/relationships/vmlDrawing" Target="../drawings/vmlDrawing8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0.bin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5.xml"/><Relationship Id="rId1" Type="http://schemas.openxmlformats.org/officeDocument/2006/relationships/vmlDrawing" Target="../drawings/vmlDrawing8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1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6.xml"/><Relationship Id="rId1" Type="http://schemas.openxmlformats.org/officeDocument/2006/relationships/vmlDrawing" Target="../drawings/vmlDrawing8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2.bin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7.xml"/><Relationship Id="rId1" Type="http://schemas.openxmlformats.org/officeDocument/2006/relationships/vmlDrawing" Target="../drawings/vmlDrawing8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3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8.xml"/><Relationship Id="rId1" Type="http://schemas.openxmlformats.org/officeDocument/2006/relationships/vmlDrawing" Target="../drawings/vmlDrawing8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4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9.xml"/><Relationship Id="rId1" Type="http://schemas.openxmlformats.org/officeDocument/2006/relationships/vmlDrawing" Target="../drawings/vmlDrawing8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5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0.xml"/><Relationship Id="rId1" Type="http://schemas.openxmlformats.org/officeDocument/2006/relationships/vmlDrawing" Target="../drawings/vmlDrawing8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6.bin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1.xml"/><Relationship Id="rId1" Type="http://schemas.openxmlformats.org/officeDocument/2006/relationships/vmlDrawing" Target="../drawings/vmlDrawing8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7.bin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2.xml"/><Relationship Id="rId1" Type="http://schemas.openxmlformats.org/officeDocument/2006/relationships/vmlDrawing" Target="../drawings/vmlDrawing8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8.bin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3.xml"/><Relationship Id="rId1" Type="http://schemas.openxmlformats.org/officeDocument/2006/relationships/vmlDrawing" Target="../drawings/vmlDrawing8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89.bin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6.xml"/><Relationship Id="rId1" Type="http://schemas.openxmlformats.org/officeDocument/2006/relationships/vmlDrawing" Target="../drawings/vmlDrawing9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1.bin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99.xml"/><Relationship Id="rId1" Type="http://schemas.openxmlformats.org/officeDocument/2006/relationships/vmlDrawing" Target="../drawings/vmlDrawing9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3.bin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0.xml"/><Relationship Id="rId1" Type="http://schemas.openxmlformats.org/officeDocument/2006/relationships/vmlDrawing" Target="../drawings/vmlDrawing9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4.bin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1.xml"/><Relationship Id="rId1" Type="http://schemas.openxmlformats.org/officeDocument/2006/relationships/vmlDrawing" Target="../drawings/vmlDrawing9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5.bin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2.xml"/><Relationship Id="rId1" Type="http://schemas.openxmlformats.org/officeDocument/2006/relationships/vmlDrawing" Target="../drawings/vmlDrawing9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6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62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0286"/>
            <a:ext cx="8462137" cy="2072896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6" y="4623050"/>
            <a:ext cx="5269908" cy="3439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29" name="Текст 7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2" name="Прямоугольник 31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4" name="Прямая соединительная линия 33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0" name="Группа 79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1" name="Прямоугольник 80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Прямоугольник 81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83" name="Прямоугольник 82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84" name="Прямоугольник 83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85" name="Прямоугольник 84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86" name="Прямоугольник 85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87" name="Прямоугольник 86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Прямоугольник 87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TextBox 95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TextBox 96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2895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34148185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4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 userDrawn="1"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75770"/>
            <a:ext cx="6768592" cy="1393373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40102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543929" y="633102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56" name="Полилиния 55"/>
          <p:cNvSpPr>
            <a:spLocks/>
          </p:cNvSpPr>
          <p:nvPr userDrawn="1"/>
        </p:nvSpPr>
        <p:spPr bwMode="auto">
          <a:xfrm>
            <a:off x="7430400" y="3429900"/>
            <a:ext cx="1713600" cy="1713600"/>
          </a:xfrm>
          <a:custGeom>
            <a:avLst/>
            <a:gdLst>
              <a:gd name="connsiteX0" fmla="*/ 0 w 5132824"/>
              <a:gd name="connsiteY0" fmla="*/ 4399953 h 5144399"/>
              <a:gd name="connsiteX1" fmla="*/ 505180 w 5132824"/>
              <a:gd name="connsiteY1" fmla="*/ 4891013 h 5144399"/>
              <a:gd name="connsiteX2" fmla="*/ 0 w 5132824"/>
              <a:gd name="connsiteY2" fmla="*/ 5144399 h 5144399"/>
              <a:gd name="connsiteX3" fmla="*/ 0 w 5132824"/>
              <a:gd name="connsiteY3" fmla="*/ 3421556 h 5144399"/>
              <a:gd name="connsiteX4" fmla="*/ 1169120 w 5132824"/>
              <a:gd name="connsiteY4" fmla="*/ 4557997 h 5144399"/>
              <a:gd name="connsiteX5" fmla="*/ 811051 w 5132824"/>
              <a:gd name="connsiteY5" fmla="*/ 4737595 h 5144399"/>
              <a:gd name="connsiteX6" fmla="*/ 0 w 5132824"/>
              <a:gd name="connsiteY6" fmla="*/ 3943515 h 5144399"/>
              <a:gd name="connsiteX7" fmla="*/ 0 w 5132824"/>
              <a:gd name="connsiteY7" fmla="*/ 2443159 h 5144399"/>
              <a:gd name="connsiteX8" fmla="*/ 1833059 w 5132824"/>
              <a:gd name="connsiteY8" fmla="*/ 4224981 h 5144399"/>
              <a:gd name="connsiteX9" fmla="*/ 1476617 w 5132824"/>
              <a:gd name="connsiteY9" fmla="*/ 4403764 h 5144399"/>
              <a:gd name="connsiteX10" fmla="*/ 0 w 5132824"/>
              <a:gd name="connsiteY10" fmla="*/ 2958045 h 5144399"/>
              <a:gd name="connsiteX11" fmla="*/ 4116478 w 5132824"/>
              <a:gd name="connsiteY11" fmla="*/ 2061035 h 5144399"/>
              <a:gd name="connsiteX12" fmla="*/ 5132824 w 5132824"/>
              <a:gd name="connsiteY12" fmla="*/ 2569899 h 5144399"/>
              <a:gd name="connsiteX13" fmla="*/ 4804444 w 5132824"/>
              <a:gd name="connsiteY13" fmla="*/ 2734606 h 5144399"/>
              <a:gd name="connsiteX14" fmla="*/ 0 w 5132824"/>
              <a:gd name="connsiteY14" fmla="*/ 1464763 h 5144399"/>
              <a:gd name="connsiteX15" fmla="*/ 2496999 w 5132824"/>
              <a:gd name="connsiteY15" fmla="*/ 3891965 h 5144399"/>
              <a:gd name="connsiteX16" fmla="*/ 2142183 w 5132824"/>
              <a:gd name="connsiteY16" fmla="*/ 4069932 h 5144399"/>
              <a:gd name="connsiteX17" fmla="*/ 0 w 5132824"/>
              <a:gd name="connsiteY17" fmla="*/ 1972575 h 5144399"/>
              <a:gd name="connsiteX18" fmla="*/ 2056530 w 5132824"/>
              <a:gd name="connsiteY18" fmla="*/ 1029662 h 5144399"/>
              <a:gd name="connsiteX19" fmla="*/ 3119486 w 5132824"/>
              <a:gd name="connsiteY19" fmla="*/ 1561862 h 5144399"/>
              <a:gd name="connsiteX20" fmla="*/ 4488817 w 5132824"/>
              <a:gd name="connsiteY20" fmla="*/ 2892917 h 5144399"/>
              <a:gd name="connsiteX21" fmla="*/ 4138879 w 5132824"/>
              <a:gd name="connsiteY21" fmla="*/ 3068437 h 5144399"/>
              <a:gd name="connsiteX22" fmla="*/ 0 w 5132824"/>
              <a:gd name="connsiteY22" fmla="*/ 486366 h 5144399"/>
              <a:gd name="connsiteX23" fmla="*/ 3160939 w 5132824"/>
              <a:gd name="connsiteY23" fmla="*/ 3558949 h 5144399"/>
              <a:gd name="connsiteX24" fmla="*/ 2807748 w 5132824"/>
              <a:gd name="connsiteY24" fmla="*/ 3736100 h 5144399"/>
              <a:gd name="connsiteX25" fmla="*/ 0 w 5132824"/>
              <a:gd name="connsiteY25" fmla="*/ 987105 h 5144399"/>
              <a:gd name="connsiteX26" fmla="*/ 0 w 5132824"/>
              <a:gd name="connsiteY26" fmla="*/ 0 h 5144399"/>
              <a:gd name="connsiteX27" fmla="*/ 1043834 w 5132824"/>
              <a:gd name="connsiteY27" fmla="*/ 522626 h 5144399"/>
              <a:gd name="connsiteX28" fmla="*/ 3824878 w 5132824"/>
              <a:gd name="connsiteY28" fmla="*/ 3225933 h 5144399"/>
              <a:gd name="connsiteX29" fmla="*/ 3473314 w 5132824"/>
              <a:gd name="connsiteY29" fmla="*/ 3402269 h 5144399"/>
              <a:gd name="connsiteX30" fmla="*/ 0 w 5132824"/>
              <a:gd name="connsiteY30" fmla="*/ 1635 h 514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32824" h="5144399">
                <a:moveTo>
                  <a:pt x="0" y="4399953"/>
                </a:moveTo>
                <a:lnTo>
                  <a:pt x="505180" y="4891013"/>
                </a:lnTo>
                <a:lnTo>
                  <a:pt x="0" y="5144399"/>
                </a:lnTo>
                <a:close/>
                <a:moveTo>
                  <a:pt x="0" y="3421556"/>
                </a:moveTo>
                <a:lnTo>
                  <a:pt x="1169120" y="4557997"/>
                </a:lnTo>
                <a:lnTo>
                  <a:pt x="811051" y="4737595"/>
                </a:lnTo>
                <a:lnTo>
                  <a:pt x="0" y="3943515"/>
                </a:lnTo>
                <a:close/>
                <a:moveTo>
                  <a:pt x="0" y="2443159"/>
                </a:moveTo>
                <a:lnTo>
                  <a:pt x="1833059" y="4224981"/>
                </a:lnTo>
                <a:lnTo>
                  <a:pt x="1476617" y="4403764"/>
                </a:lnTo>
                <a:lnTo>
                  <a:pt x="0" y="2958045"/>
                </a:lnTo>
                <a:close/>
                <a:moveTo>
                  <a:pt x="4116478" y="2061035"/>
                </a:moveTo>
                <a:lnTo>
                  <a:pt x="5132824" y="2569899"/>
                </a:lnTo>
                <a:lnTo>
                  <a:pt x="4804444" y="2734606"/>
                </a:lnTo>
                <a:close/>
                <a:moveTo>
                  <a:pt x="0" y="1464763"/>
                </a:moveTo>
                <a:lnTo>
                  <a:pt x="2496999" y="3891965"/>
                </a:lnTo>
                <a:lnTo>
                  <a:pt x="2142183" y="4069932"/>
                </a:lnTo>
                <a:lnTo>
                  <a:pt x="0" y="1972575"/>
                </a:lnTo>
                <a:close/>
                <a:moveTo>
                  <a:pt x="2056530" y="1029662"/>
                </a:moveTo>
                <a:lnTo>
                  <a:pt x="3119486" y="1561862"/>
                </a:lnTo>
                <a:lnTo>
                  <a:pt x="4488817" y="2892917"/>
                </a:lnTo>
                <a:lnTo>
                  <a:pt x="4138879" y="3068437"/>
                </a:lnTo>
                <a:close/>
                <a:moveTo>
                  <a:pt x="0" y="486366"/>
                </a:moveTo>
                <a:lnTo>
                  <a:pt x="3160939" y="3558949"/>
                </a:lnTo>
                <a:lnTo>
                  <a:pt x="2807748" y="3736100"/>
                </a:lnTo>
                <a:lnTo>
                  <a:pt x="0" y="987105"/>
                </a:lnTo>
                <a:close/>
                <a:moveTo>
                  <a:pt x="0" y="0"/>
                </a:moveTo>
                <a:lnTo>
                  <a:pt x="1043834" y="522626"/>
                </a:lnTo>
                <a:lnTo>
                  <a:pt x="3824878" y="3225933"/>
                </a:lnTo>
                <a:lnTo>
                  <a:pt x="3473314" y="3402269"/>
                </a:lnTo>
                <a:lnTo>
                  <a:pt x="0" y="1635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8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6" name="Группа 85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7" name="Прямоугольник 86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8" name="Прямая соединительная линия 87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9" name="Группа 88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TextBox 105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7907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925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4736438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473644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6111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6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20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273618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6193225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73618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619322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2709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7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51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2496186" cy="684889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234370" y="439586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34371" y="1959617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234372" y="3471713"/>
            <a:ext cx="648000" cy="648000"/>
          </a:xfrm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ru-RU" sz="4400" dirty="0"/>
            </a:lvl1pPr>
          </a:lstStyle>
          <a:p>
            <a:pPr lvl="0" algn="ctr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4068741" y="201894"/>
            <a:ext cx="4716483" cy="1123384"/>
          </a:xfr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4068741" y="1721925"/>
            <a:ext cx="4716483" cy="1123384"/>
          </a:xfr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4068741" y="3234021"/>
            <a:ext cx="4716483" cy="112338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ru-RU" dirty="0" smtClean="0"/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9791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11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4736438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67053" y="3444258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4736440" y="3417713"/>
            <a:ext cx="406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473644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67055" y="306142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473644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8719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13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1944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516416" y="1528614"/>
            <a:ext cx="1944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4678821" y="1528614"/>
            <a:ext cx="1944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6841225" y="1528614"/>
            <a:ext cx="1944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516416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678821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684122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4350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16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089583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825155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5560727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7296299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089583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82515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5560727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7296299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4073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18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1260000" cy="1338828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1766654" y="1528614"/>
            <a:ext cx="1260000" cy="1338828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179297" y="1528614"/>
            <a:ext cx="1260000" cy="1338828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4591940" y="1528614"/>
            <a:ext cx="1260000" cy="1338828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6004583" y="1528614"/>
            <a:ext cx="1260000" cy="1338828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7525225" y="1528614"/>
            <a:ext cx="1260000" cy="1338828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1766654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179297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45919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6004583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752522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8212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06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29359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6233171" y="1527175"/>
            <a:ext cx="255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0" y="3417713"/>
            <a:ext cx="255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3293591" y="3417713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6233171" y="3417713"/>
            <a:ext cx="255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9359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623317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29359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623317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044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09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540416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4726821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6913225" y="1520917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358775" y="3417713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2540416" y="3417713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54041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72682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6913226" y="11432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877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254041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9"/>
          </p:nvPr>
        </p:nvSpPr>
        <p:spPr>
          <a:xfrm>
            <a:off x="4726821" y="3417713"/>
            <a:ext cx="1872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472682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5"/>
          </p:nvPr>
        </p:nvSpPr>
        <p:spPr>
          <a:xfrm>
            <a:off x="6913225" y="3417713"/>
            <a:ext cx="1872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66" hasCustomPrompt="1"/>
          </p:nvPr>
        </p:nvSpPr>
        <p:spPr>
          <a:xfrm>
            <a:off x="691322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8189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823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089583" y="1527175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825155" y="1527175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5549911" y="1520917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7296299" y="1520917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354012" y="3417713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089583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82515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5549911" y="11432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7296299" y="11432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2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9"/>
          </p:nvPr>
        </p:nvSpPr>
        <p:spPr>
          <a:xfrm>
            <a:off x="2089583" y="3417713"/>
            <a:ext cx="1476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2089583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5"/>
          </p:nvPr>
        </p:nvSpPr>
        <p:spPr>
          <a:xfrm>
            <a:off x="3825155" y="3417713"/>
            <a:ext cx="1476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66" hasCustomPrompt="1"/>
          </p:nvPr>
        </p:nvSpPr>
        <p:spPr>
          <a:xfrm>
            <a:off x="382515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08</a:t>
            </a:r>
            <a:endParaRPr lang="ru-RU" dirty="0"/>
          </a:p>
        </p:txBody>
      </p:sp>
      <p:sp>
        <p:nvSpPr>
          <p:cNvPr id="45" name="Текст 8"/>
          <p:cNvSpPr>
            <a:spLocks noGrp="1"/>
          </p:cNvSpPr>
          <p:nvPr>
            <p:ph type="body" sz="quarter" idx="72"/>
          </p:nvPr>
        </p:nvSpPr>
        <p:spPr>
          <a:xfrm>
            <a:off x="5549911" y="3417713"/>
            <a:ext cx="1476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73" hasCustomPrompt="1"/>
          </p:nvPr>
        </p:nvSpPr>
        <p:spPr>
          <a:xfrm>
            <a:off x="55499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09</a:t>
            </a:r>
            <a:endParaRPr lang="ru-RU" dirty="0"/>
          </a:p>
        </p:txBody>
      </p:sp>
      <p:sp>
        <p:nvSpPr>
          <p:cNvPr id="47" name="Текст 8"/>
          <p:cNvSpPr>
            <a:spLocks noGrp="1"/>
          </p:cNvSpPr>
          <p:nvPr>
            <p:ph type="body" sz="quarter" idx="74"/>
          </p:nvPr>
        </p:nvSpPr>
        <p:spPr>
          <a:xfrm>
            <a:off x="7296299" y="3417713"/>
            <a:ext cx="1476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8" name="Текст 7"/>
          <p:cNvSpPr>
            <a:spLocks noGrp="1"/>
          </p:cNvSpPr>
          <p:nvPr>
            <p:ph type="body" sz="quarter" idx="75" hasCustomPrompt="1"/>
          </p:nvPr>
        </p:nvSpPr>
        <p:spPr>
          <a:xfrm>
            <a:off x="7296299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6852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47678273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6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 userDrawn="1"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0286"/>
            <a:ext cx="8462137" cy="1381344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8426450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8426450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8426449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5" name="Группа 84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6" name="Прямоугольник 85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7" name="Прямая соединительная линия 86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8" name="Группа 87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5032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ном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05241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54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1131888"/>
            <a:ext cx="4572000" cy="341947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2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4572000" y="1131888"/>
            <a:ext cx="4572000" cy="341947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4736438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473644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3294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ном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82716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25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4572000" cy="455136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2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4572000" y="0"/>
            <a:ext cx="4572000" cy="455136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39724"/>
            <a:ext cx="4063236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4736438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473644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16" name="Заголовок 1"/>
          <p:cNvSpPr txBox="1">
            <a:spLocks/>
          </p:cNvSpPr>
          <p:nvPr userDrawn="1"/>
        </p:nvSpPr>
        <p:spPr>
          <a:xfrm>
            <a:off x="4721989" y="339724"/>
            <a:ext cx="4063236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 smtClean="0"/>
              <a:t>Образец заголовка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3677482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ном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385804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49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1131888"/>
            <a:ext cx="3048000" cy="341947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3048000" y="1131889"/>
            <a:ext cx="3048000" cy="3419474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5" name="Рисунок 10"/>
          <p:cNvSpPr>
            <a:spLocks noGrp="1"/>
          </p:cNvSpPr>
          <p:nvPr>
            <p:ph type="pic" sz="quarter" idx="58" hasCustomPrompt="1"/>
          </p:nvPr>
        </p:nvSpPr>
        <p:spPr>
          <a:xfrm>
            <a:off x="6096000" y="1131888"/>
            <a:ext cx="3048000" cy="341947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273618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6193225" y="1528614"/>
            <a:ext cx="2592000" cy="1123384"/>
          </a:xfrm>
        </p:spPr>
        <p:txBody>
          <a:bodyPr wrap="square" lIns="0" tIns="0" rIns="0" bIns="0" anchor="t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73618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619322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9201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ном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870811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27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3048000" cy="455136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3048000" y="0"/>
            <a:ext cx="3048000" cy="455136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5" name="Рисунок 10"/>
          <p:cNvSpPr>
            <a:spLocks noGrp="1"/>
          </p:cNvSpPr>
          <p:nvPr>
            <p:ph type="pic" sz="quarter" idx="58" hasCustomPrompt="1"/>
          </p:nvPr>
        </p:nvSpPr>
        <p:spPr>
          <a:xfrm>
            <a:off x="6096000" y="-1"/>
            <a:ext cx="3048000" cy="4551365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39724"/>
            <a:ext cx="2506346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273618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6193225" y="1528614"/>
            <a:ext cx="2592000" cy="1123384"/>
          </a:xfrm>
        </p:spPr>
        <p:txBody>
          <a:bodyPr wrap="square" lIns="0" tIns="0" rIns="0" bIns="0" anchor="t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73618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619322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17" name="Заголовок 1"/>
          <p:cNvSpPr txBox="1">
            <a:spLocks/>
          </p:cNvSpPr>
          <p:nvPr userDrawn="1"/>
        </p:nvSpPr>
        <p:spPr>
          <a:xfrm>
            <a:off x="3273618" y="339724"/>
            <a:ext cx="2506346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smtClean="0"/>
              <a:t>Образец заголовка</a:t>
            </a:r>
            <a:endParaRPr lang="ru-RU" kern="0" dirty="0"/>
          </a:p>
        </p:txBody>
      </p:sp>
      <p:sp>
        <p:nvSpPr>
          <p:cNvPr id="18" name="Заголовок 1"/>
          <p:cNvSpPr txBox="1">
            <a:spLocks/>
          </p:cNvSpPr>
          <p:nvPr userDrawn="1"/>
        </p:nvSpPr>
        <p:spPr>
          <a:xfrm>
            <a:off x="6193225" y="339724"/>
            <a:ext cx="2592000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 smtClean="0">
                <a:solidFill>
                  <a:schemeClr val="bg1"/>
                </a:solidFill>
              </a:rPr>
              <a:t>Образец заголовка</a:t>
            </a:r>
            <a:endParaRPr lang="ru-RU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943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ном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495191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42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3048000" y="0"/>
            <a:ext cx="6096000" cy="152717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0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3048000" y="1527173"/>
            <a:ext cx="6096000" cy="151288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1" name="Рисунок 10"/>
          <p:cNvSpPr>
            <a:spLocks noGrp="1"/>
          </p:cNvSpPr>
          <p:nvPr>
            <p:ph type="pic" sz="quarter" idx="58" hasCustomPrompt="1"/>
          </p:nvPr>
        </p:nvSpPr>
        <p:spPr>
          <a:xfrm>
            <a:off x="3048000" y="3040063"/>
            <a:ext cx="6096000" cy="1511301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2496186" cy="684889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234370" y="439586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34371" y="1959617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234372" y="3471713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</a:defRPr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4068741" y="201894"/>
            <a:ext cx="4716483" cy="1123384"/>
          </a:xfr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4068741" y="1721925"/>
            <a:ext cx="4716483" cy="1123384"/>
          </a:xfr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4068741" y="3234021"/>
            <a:ext cx="4716483" cy="1123384"/>
          </a:xfrm>
        </p:spPr>
        <p:txBody>
          <a:bodyPr wrap="square" lIns="0" tIns="0" rIns="0" bIns="0" anchor="ctr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4564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ном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187091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28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Рисунок 9"/>
          <p:cNvSpPr>
            <a:spLocks noGrp="1"/>
          </p:cNvSpPr>
          <p:nvPr>
            <p:ph type="pic" sz="quarter" idx="59"/>
          </p:nvPr>
        </p:nvSpPr>
        <p:spPr>
          <a:xfrm>
            <a:off x="4572000" y="1144341"/>
            <a:ext cx="4572000" cy="3396756"/>
          </a:xfrm>
          <a:solidFill>
            <a:schemeClr val="bg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58775" y="3417713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473644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4736440" y="3417713"/>
            <a:ext cx="406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8778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7364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473644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4498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ном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176764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29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Рисунок 9"/>
          <p:cNvSpPr>
            <a:spLocks noGrp="1"/>
          </p:cNvSpPr>
          <p:nvPr>
            <p:ph type="pic" sz="quarter" idx="59"/>
          </p:nvPr>
        </p:nvSpPr>
        <p:spPr>
          <a:xfrm>
            <a:off x="4572000" y="0"/>
            <a:ext cx="4572000" cy="4541097"/>
          </a:xfrm>
          <a:solidFill>
            <a:schemeClr val="bg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18" name="Рисунок 9"/>
          <p:cNvSpPr>
            <a:spLocks noGrp="1"/>
          </p:cNvSpPr>
          <p:nvPr>
            <p:ph type="pic" sz="quarter" idx="60"/>
          </p:nvPr>
        </p:nvSpPr>
        <p:spPr>
          <a:xfrm>
            <a:off x="0" y="0"/>
            <a:ext cx="4572000" cy="4541097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39724"/>
            <a:ext cx="4063236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58775" y="3417713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473644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4736440" y="3417713"/>
            <a:ext cx="406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8778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7364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473644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19" name="Заголовок 1"/>
          <p:cNvSpPr txBox="1">
            <a:spLocks/>
          </p:cNvSpPr>
          <p:nvPr userDrawn="1"/>
        </p:nvSpPr>
        <p:spPr>
          <a:xfrm>
            <a:off x="4736440" y="339724"/>
            <a:ext cx="4063236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 smtClean="0"/>
              <a:t>Образец заголовка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2063929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ном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359513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32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Рисунок 9"/>
          <p:cNvSpPr>
            <a:spLocks noGrp="1"/>
          </p:cNvSpPr>
          <p:nvPr>
            <p:ph type="pic" sz="quarter" idx="59"/>
          </p:nvPr>
        </p:nvSpPr>
        <p:spPr>
          <a:xfrm>
            <a:off x="4572000" y="0"/>
            <a:ext cx="4572000" cy="4541097"/>
          </a:xfrm>
          <a:solidFill>
            <a:schemeClr val="bg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27" name="Рисунок 9"/>
          <p:cNvSpPr>
            <a:spLocks noGrp="1"/>
          </p:cNvSpPr>
          <p:nvPr>
            <p:ph type="pic" sz="quarter" idx="67"/>
          </p:nvPr>
        </p:nvSpPr>
        <p:spPr>
          <a:xfrm>
            <a:off x="0" y="0"/>
            <a:ext cx="4572000" cy="4541097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39724"/>
            <a:ext cx="4053642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540416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56394" y="3427146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2542798" y="3420888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4731584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6913225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54041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6394" y="3044312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2542799" y="3043238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4731584" y="114952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6913225" y="114952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9"/>
          </p:nvPr>
        </p:nvSpPr>
        <p:spPr>
          <a:xfrm>
            <a:off x="4726821" y="3417713"/>
            <a:ext cx="1872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472682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5"/>
          </p:nvPr>
        </p:nvSpPr>
        <p:spPr>
          <a:xfrm>
            <a:off x="6913225" y="3417713"/>
            <a:ext cx="1872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66" hasCustomPrompt="1"/>
          </p:nvPr>
        </p:nvSpPr>
        <p:spPr>
          <a:xfrm>
            <a:off x="691322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08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68"/>
          </p:nvPr>
        </p:nvSpPr>
        <p:spPr>
          <a:xfrm>
            <a:off x="4727575" y="339725"/>
            <a:ext cx="4057650" cy="684213"/>
          </a:xfrm>
        </p:spPr>
        <p:txBody>
          <a:bodyPr/>
          <a:lstStyle>
            <a:lvl1pPr>
              <a:defRPr sz="2000">
                <a:latin typeface="+mj-lt"/>
              </a:defRPr>
            </a:lvl1pPr>
            <a:lvl2pPr>
              <a:defRPr sz="1800" b="1">
                <a:solidFill>
                  <a:schemeClr val="tx2"/>
                </a:solidFill>
                <a:latin typeface="+mj-lt"/>
              </a:defRPr>
            </a:lvl2pPr>
            <a:lvl3pPr>
              <a:defRPr sz="1200" b="1">
                <a:solidFill>
                  <a:schemeClr val="tx2"/>
                </a:solidFill>
                <a:latin typeface="+mj-lt"/>
              </a:defRPr>
            </a:lvl3pPr>
            <a:lvl4pPr>
              <a:defRPr sz="1100" b="1">
                <a:solidFill>
                  <a:schemeClr val="tx2"/>
                </a:solidFill>
                <a:latin typeface="+mj-lt"/>
              </a:defRPr>
            </a:lvl4pPr>
            <a:lvl5pPr>
              <a:defRPr sz="1050" b="1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2159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фот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050392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62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5561966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Рисунок 14">
            <a:extLst>
              <a:ext uri="{FF2B5EF4-FFF2-40B4-BE49-F238E27FC236}">
                <a16:creationId xmlns:a16="http://schemas.microsoft.com/office/drawing/2014/main" id="{FB58CCCB-FC9E-47FF-AE1A-2B8103C4EC8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0987" y="120560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5" name="Рисунок 14">
            <a:extLst>
              <a:ext uri="{FF2B5EF4-FFF2-40B4-BE49-F238E27FC236}">
                <a16:creationId xmlns:a16="http://schemas.microsoft.com/office/drawing/2014/main" id="{AF7E94E8-5A2E-4B85-8346-35E006E4E6F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0987" y="16878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7" name="Рисунок 14">
            <a:extLst>
              <a:ext uri="{FF2B5EF4-FFF2-40B4-BE49-F238E27FC236}">
                <a16:creationId xmlns:a16="http://schemas.microsoft.com/office/drawing/2014/main" id="{CAD2D448-B9A8-498E-BEC3-88F1259C47E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0987" y="217003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9" name="Рисунок 14">
            <a:extLst>
              <a:ext uri="{FF2B5EF4-FFF2-40B4-BE49-F238E27FC236}">
                <a16:creationId xmlns:a16="http://schemas.microsoft.com/office/drawing/2014/main" id="{DD146D87-19E3-4A72-9020-4C781871DC9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0987" y="2652245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1" name="Рисунок 14">
            <a:extLst>
              <a:ext uri="{FF2B5EF4-FFF2-40B4-BE49-F238E27FC236}">
                <a16:creationId xmlns:a16="http://schemas.microsoft.com/office/drawing/2014/main" id="{F8E680ED-3238-4F87-B236-95D34EE91BFD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60987" y="313445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3" name="Рисунок 14">
            <a:extLst>
              <a:ext uri="{FF2B5EF4-FFF2-40B4-BE49-F238E27FC236}">
                <a16:creationId xmlns:a16="http://schemas.microsoft.com/office/drawing/2014/main" id="{80370F26-8302-4977-AEFC-CB03B7EF8574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60987" y="361666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5" name="Рисунок 14">
            <a:extLst>
              <a:ext uri="{FF2B5EF4-FFF2-40B4-BE49-F238E27FC236}">
                <a16:creationId xmlns:a16="http://schemas.microsoft.com/office/drawing/2014/main" id="{9820ABA4-917D-44CA-8A15-933CDF460744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0987" y="40988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7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283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фото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01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5561966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39632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4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6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8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6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3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4013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3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4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4013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48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3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49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354013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6531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40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 userDrawn="1"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314974"/>
            <a:ext cx="6768592" cy="1380754"/>
          </a:xfrm>
          <a:effectLst/>
        </p:spPr>
        <p:txBody>
          <a:bodyPr vert="horz" lIns="0" tIns="0" rIns="0" bIns="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</a:t>
            </a:r>
            <a:br>
              <a:rPr lang="ru-RU" dirty="0" smtClean="0"/>
            </a:br>
            <a:r>
              <a:rPr lang="ru-RU" dirty="0" smtClean="0"/>
              <a:t>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30401" y="171495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5" name="Группа 84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6" name="Прямоугольник 85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7" name="Прямая соединительная линия 86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8" name="Группа 87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412103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фото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30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5561966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3225005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225005" y="3420994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2500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22500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9489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фото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32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5561966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2309376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4264740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8"/>
          </p:nvPr>
        </p:nvSpPr>
        <p:spPr>
          <a:xfrm>
            <a:off x="2309376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50"/>
          </p:nvPr>
        </p:nvSpPr>
        <p:spPr>
          <a:xfrm>
            <a:off x="4264740" y="3417713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30937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2647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230937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4264740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8456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фото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219367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37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4027137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4572000" y="0"/>
            <a:ext cx="4572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90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2477911" y="1527175"/>
            <a:ext cx="190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190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2477911" y="3420994"/>
            <a:ext cx="190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47791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24779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0727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фото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092047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40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4060208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4572000" y="0"/>
            <a:ext cx="4572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1774497" y="1527175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194982" y="1527175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8"/>
          </p:nvPr>
        </p:nvSpPr>
        <p:spPr>
          <a:xfrm>
            <a:off x="1774497" y="3420994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50"/>
          </p:nvPr>
        </p:nvSpPr>
        <p:spPr>
          <a:xfrm>
            <a:off x="3194982" y="3417713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1774497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19498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1774497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194982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5357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67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4">
            <a:extLst>
              <a:ext uri="{FF2B5EF4-FFF2-40B4-BE49-F238E27FC236}">
                <a16:creationId xmlns:a16="http://schemas.microsoft.com/office/drawing/2014/main" id="{AE4A5CD4-665D-4467-80B3-1293C86F3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8607" y="122636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F996A264-E88A-436A-BFED-8E6705697CC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8607" y="170730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10C166F8-C589-4E1B-A57C-AD152243FEE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8607" y="2188250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BCF75922-8032-4503-8F5B-DD56DF3299C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8607" y="266919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C1C304EF-258E-4745-82D8-16A210470B0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68607" y="315013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4" name="Рисунок 14">
            <a:extLst>
              <a:ext uri="{FF2B5EF4-FFF2-40B4-BE49-F238E27FC236}">
                <a16:creationId xmlns:a16="http://schemas.microsoft.com/office/drawing/2014/main" id="{CF824452-8E56-42A6-956B-4615FC9E37A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68607" y="36310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14">
            <a:extLst>
              <a:ext uri="{FF2B5EF4-FFF2-40B4-BE49-F238E27FC236}">
                <a16:creationId xmlns:a16="http://schemas.microsoft.com/office/drawing/2014/main" id="{C0C49BA9-3B25-45BD-BE69-E6A047C1A0E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8607" y="41120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066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049758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64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4">
            <a:extLst>
              <a:ext uri="{FF2B5EF4-FFF2-40B4-BE49-F238E27FC236}">
                <a16:creationId xmlns:a16="http://schemas.microsoft.com/office/drawing/2014/main" id="{AE4A5CD4-665D-4467-80B3-1293C86F3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8607" y="122636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F996A264-E88A-436A-BFED-8E6705697CC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8607" y="170730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10C166F8-C589-4E1B-A57C-AD152243FEE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8607" y="2188250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BCF75922-8032-4503-8F5B-DD56DF3299C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8607" y="266919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C1C304EF-258E-4745-82D8-16A210470B0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68607" y="315013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4" name="Рисунок 14">
            <a:extLst>
              <a:ext uri="{FF2B5EF4-FFF2-40B4-BE49-F238E27FC236}">
                <a16:creationId xmlns:a16="http://schemas.microsoft.com/office/drawing/2014/main" id="{CF824452-8E56-42A6-956B-4615FC9E37A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68607" y="36310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14">
            <a:extLst>
              <a:ext uri="{FF2B5EF4-FFF2-40B4-BE49-F238E27FC236}">
                <a16:creationId xmlns:a16="http://schemas.microsoft.com/office/drawing/2014/main" id="{C0C49BA9-3B25-45BD-BE69-E6A047C1A0E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8607" y="41120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377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69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4">
            <a:extLst>
              <a:ext uri="{FF2B5EF4-FFF2-40B4-BE49-F238E27FC236}">
                <a16:creationId xmlns:a16="http://schemas.microsoft.com/office/drawing/2014/main" id="{AE4A5CD4-665D-4467-80B3-1293C86F3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8607" y="122636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F996A264-E88A-436A-BFED-8E6705697CC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8607" y="170730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10C166F8-C589-4E1B-A57C-AD152243FEE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8607" y="2188250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BCF75922-8032-4503-8F5B-DD56DF3299C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8607" y="266919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C1C304EF-258E-4745-82D8-16A210470B0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68607" y="315013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4" name="Рисунок 14">
            <a:extLst>
              <a:ext uri="{FF2B5EF4-FFF2-40B4-BE49-F238E27FC236}">
                <a16:creationId xmlns:a16="http://schemas.microsoft.com/office/drawing/2014/main" id="{CF824452-8E56-42A6-956B-4615FC9E37A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68607" y="36310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14">
            <a:extLst>
              <a:ext uri="{FF2B5EF4-FFF2-40B4-BE49-F238E27FC236}">
                <a16:creationId xmlns:a16="http://schemas.microsoft.com/office/drawing/2014/main" id="{C0C49BA9-3B25-45BD-BE69-E6A047C1A0E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8607" y="41120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407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30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3225005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225005" y="3420994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2500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22500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1172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32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45"/>
          </p:nvPr>
        </p:nvSpPr>
        <p:spPr>
          <a:xfrm>
            <a:off x="2309376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6"/>
          </p:nvPr>
        </p:nvSpPr>
        <p:spPr>
          <a:xfrm>
            <a:off x="4264740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48"/>
          </p:nvPr>
        </p:nvSpPr>
        <p:spPr>
          <a:xfrm>
            <a:off x="2309376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50"/>
          </p:nvPr>
        </p:nvSpPr>
        <p:spPr>
          <a:xfrm>
            <a:off x="4264740" y="3417713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30937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2647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230937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4264740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4507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35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3225005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225005" y="3420994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2500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22500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5406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4046924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66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 userDrawn="1"/>
        </p:nvSpPr>
        <p:spPr bwMode="auto">
          <a:xfrm>
            <a:off x="7426800" y="3425398"/>
            <a:ext cx="1717200" cy="1718102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304800"/>
            <a:ext cx="6768592" cy="1349829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63899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FFFFFF"/>
                </a:solidFill>
              </a:rPr>
              <a:t>Партнеры</a:t>
            </a:r>
            <a:r>
              <a:rPr lang="ru-RU" sz="1100" baseline="0" dirty="0" smtClean="0">
                <a:solidFill>
                  <a:srgbClr val="FFFFFF"/>
                </a:solidFill>
              </a:rPr>
              <a:t> для роста</a:t>
            </a:r>
            <a:endParaRPr lang="ru-RU" sz="1100" dirty="0">
              <a:solidFill>
                <a:srgbClr val="FFFFFF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5398"/>
            <a:ext cx="7422299" cy="171810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grpSp>
        <p:nvGrpSpPr>
          <p:cNvPr id="7" name="Группа 6"/>
          <p:cNvGrpSpPr>
            <a:grpSpLocks noChangeAspect="1"/>
          </p:cNvGrpSpPr>
          <p:nvPr userDrawn="1"/>
        </p:nvGrpSpPr>
        <p:grpSpPr>
          <a:xfrm>
            <a:off x="7426800" y="1712699"/>
            <a:ext cx="1717200" cy="1718102"/>
            <a:chOff x="7431300" y="1712699"/>
            <a:chExt cx="1717200" cy="1718102"/>
          </a:xfrm>
        </p:grpSpPr>
        <p:sp>
          <p:nvSpPr>
            <p:cNvPr id="58" name="Прямоугольник 57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Прямоугольник 58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4" name="Полилиния 103"/>
          <p:cNvSpPr>
            <a:spLocks noChangeAspect="1"/>
          </p:cNvSpPr>
          <p:nvPr userDrawn="1"/>
        </p:nvSpPr>
        <p:spPr bwMode="auto">
          <a:xfrm>
            <a:off x="7426804" y="0"/>
            <a:ext cx="1717196" cy="1718102"/>
          </a:xfrm>
          <a:custGeom>
            <a:avLst/>
            <a:gdLst>
              <a:gd name="connsiteX0" fmla="*/ 1712696 w 1712696"/>
              <a:gd name="connsiteY0" fmla="*/ 1664380 h 1713600"/>
              <a:gd name="connsiteX1" fmla="*/ 1712696 w 1712696"/>
              <a:gd name="connsiteY1" fmla="*/ 1713600 h 1713600"/>
              <a:gd name="connsiteX2" fmla="*/ 1666083 w 1712696"/>
              <a:gd name="connsiteY2" fmla="*/ 1713600 h 1713600"/>
              <a:gd name="connsiteX3" fmla="*/ 1712696 w 1712696"/>
              <a:gd name="connsiteY3" fmla="*/ 1277272 h 1713600"/>
              <a:gd name="connsiteX4" fmla="*/ 1712696 w 1712696"/>
              <a:gd name="connsiteY4" fmla="*/ 1476393 h 1713600"/>
              <a:gd name="connsiteX5" fmla="*/ 1488054 w 1712696"/>
              <a:gd name="connsiteY5" fmla="*/ 1713600 h 1713600"/>
              <a:gd name="connsiteX6" fmla="*/ 1299480 w 1712696"/>
              <a:gd name="connsiteY6" fmla="*/ 1713600 h 1713600"/>
              <a:gd name="connsiteX7" fmla="*/ 1712696 w 1712696"/>
              <a:gd name="connsiteY7" fmla="*/ 890163 h 1713600"/>
              <a:gd name="connsiteX8" fmla="*/ 1712696 w 1712696"/>
              <a:gd name="connsiteY8" fmla="*/ 1089285 h 1713600"/>
              <a:gd name="connsiteX9" fmla="*/ 1121451 w 1712696"/>
              <a:gd name="connsiteY9" fmla="*/ 1713600 h 1713600"/>
              <a:gd name="connsiteX10" fmla="*/ 932877 w 1712696"/>
              <a:gd name="connsiteY10" fmla="*/ 1713600 h 1713600"/>
              <a:gd name="connsiteX11" fmla="*/ 1712696 w 1712696"/>
              <a:gd name="connsiteY11" fmla="*/ 503055 h 1713600"/>
              <a:gd name="connsiteX12" fmla="*/ 1712696 w 1712696"/>
              <a:gd name="connsiteY12" fmla="*/ 702177 h 1713600"/>
              <a:gd name="connsiteX13" fmla="*/ 754848 w 1712696"/>
              <a:gd name="connsiteY13" fmla="*/ 1713600 h 1713600"/>
              <a:gd name="connsiteX14" fmla="*/ 566274 w 1712696"/>
              <a:gd name="connsiteY14" fmla="*/ 1713600 h 1713600"/>
              <a:gd name="connsiteX15" fmla="*/ 1712696 w 1712696"/>
              <a:gd name="connsiteY15" fmla="*/ 115947 h 1713600"/>
              <a:gd name="connsiteX16" fmla="*/ 1712696 w 1712696"/>
              <a:gd name="connsiteY16" fmla="*/ 315069 h 1713600"/>
              <a:gd name="connsiteX17" fmla="*/ 388245 w 1712696"/>
              <a:gd name="connsiteY17" fmla="*/ 1713600 h 1713600"/>
              <a:gd name="connsiteX18" fmla="*/ 199671 w 1712696"/>
              <a:gd name="connsiteY18" fmla="*/ 1713600 h 1713600"/>
              <a:gd name="connsiteX19" fmla="*/ 0 w 1712696"/>
              <a:gd name="connsiteY19" fmla="*/ 0 h 1713600"/>
              <a:gd name="connsiteX20" fmla="*/ 1712696 w 1712696"/>
              <a:gd name="connsiteY20" fmla="*/ 0 h 1713600"/>
              <a:gd name="connsiteX21" fmla="*/ 1712696 w 1712696"/>
              <a:gd name="connsiteY21" fmla="*/ 1801 h 1713600"/>
              <a:gd name="connsiteX22" fmla="*/ 1642767 w 1712696"/>
              <a:gd name="connsiteY22" fmla="*/ 1801 h 1713600"/>
              <a:gd name="connsiteX23" fmla="*/ 21642 w 1712696"/>
              <a:gd name="connsiteY23" fmla="*/ 1713600 h 1713600"/>
              <a:gd name="connsiteX24" fmla="*/ 0 w 1712696"/>
              <a:gd name="connsiteY24" fmla="*/ 1713600 h 1713600"/>
              <a:gd name="connsiteX25" fmla="*/ 0 w 1712696"/>
              <a:gd name="connsiteY25" fmla="*/ 1537331 h 1713600"/>
              <a:gd name="connsiteX26" fmla="*/ 1454193 w 1712696"/>
              <a:gd name="connsiteY26" fmla="*/ 1801 h 1713600"/>
              <a:gd name="connsiteX27" fmla="*/ 1276164 w 1712696"/>
              <a:gd name="connsiteY27" fmla="*/ 1801 h 1713600"/>
              <a:gd name="connsiteX28" fmla="*/ 0 w 1712696"/>
              <a:gd name="connsiteY28" fmla="*/ 1349344 h 1713600"/>
              <a:gd name="connsiteX29" fmla="*/ 0 w 1712696"/>
              <a:gd name="connsiteY29" fmla="*/ 1150223 h 1713600"/>
              <a:gd name="connsiteX30" fmla="*/ 1087590 w 1712696"/>
              <a:gd name="connsiteY30" fmla="*/ 1801 h 1713600"/>
              <a:gd name="connsiteX31" fmla="*/ 909561 w 1712696"/>
              <a:gd name="connsiteY31" fmla="*/ 1801 h 1713600"/>
              <a:gd name="connsiteX32" fmla="*/ 0 w 1712696"/>
              <a:gd name="connsiteY32" fmla="*/ 962236 h 1713600"/>
              <a:gd name="connsiteX33" fmla="*/ 0 w 1712696"/>
              <a:gd name="connsiteY33" fmla="*/ 763115 h 1713600"/>
              <a:gd name="connsiteX34" fmla="*/ 720987 w 1712696"/>
              <a:gd name="connsiteY34" fmla="*/ 1801 h 1713600"/>
              <a:gd name="connsiteX35" fmla="*/ 542958 w 1712696"/>
              <a:gd name="connsiteY35" fmla="*/ 1801 h 1713600"/>
              <a:gd name="connsiteX36" fmla="*/ 0 w 1712696"/>
              <a:gd name="connsiteY36" fmla="*/ 575128 h 1713600"/>
              <a:gd name="connsiteX37" fmla="*/ 0 w 1712696"/>
              <a:gd name="connsiteY37" fmla="*/ 376007 h 1713600"/>
              <a:gd name="connsiteX38" fmla="*/ 354384 w 1712696"/>
              <a:gd name="connsiteY38" fmla="*/ 1801 h 1713600"/>
              <a:gd name="connsiteX39" fmla="*/ 176355 w 1712696"/>
              <a:gd name="connsiteY39" fmla="*/ 1801 h 1713600"/>
              <a:gd name="connsiteX40" fmla="*/ 0 w 1712696"/>
              <a:gd name="connsiteY40" fmla="*/ 188020 h 171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712696" h="1713600">
                <a:moveTo>
                  <a:pt x="1712696" y="1664380"/>
                </a:moveTo>
                <a:lnTo>
                  <a:pt x="1712696" y="1713600"/>
                </a:lnTo>
                <a:lnTo>
                  <a:pt x="1666083" y="1713600"/>
                </a:lnTo>
                <a:close/>
                <a:moveTo>
                  <a:pt x="1712696" y="1277272"/>
                </a:moveTo>
                <a:lnTo>
                  <a:pt x="1712696" y="1476393"/>
                </a:lnTo>
                <a:lnTo>
                  <a:pt x="1488054" y="1713600"/>
                </a:lnTo>
                <a:lnTo>
                  <a:pt x="1299480" y="1713600"/>
                </a:lnTo>
                <a:close/>
                <a:moveTo>
                  <a:pt x="1712696" y="890163"/>
                </a:moveTo>
                <a:lnTo>
                  <a:pt x="1712696" y="1089285"/>
                </a:lnTo>
                <a:lnTo>
                  <a:pt x="1121451" y="1713600"/>
                </a:lnTo>
                <a:lnTo>
                  <a:pt x="932877" y="1713600"/>
                </a:lnTo>
                <a:close/>
                <a:moveTo>
                  <a:pt x="1712696" y="503055"/>
                </a:moveTo>
                <a:lnTo>
                  <a:pt x="1712696" y="702177"/>
                </a:lnTo>
                <a:lnTo>
                  <a:pt x="754848" y="1713600"/>
                </a:lnTo>
                <a:lnTo>
                  <a:pt x="566274" y="1713600"/>
                </a:lnTo>
                <a:close/>
                <a:moveTo>
                  <a:pt x="1712696" y="115947"/>
                </a:moveTo>
                <a:lnTo>
                  <a:pt x="1712696" y="315069"/>
                </a:lnTo>
                <a:lnTo>
                  <a:pt x="388245" y="1713600"/>
                </a:lnTo>
                <a:lnTo>
                  <a:pt x="199671" y="1713600"/>
                </a:lnTo>
                <a:close/>
                <a:moveTo>
                  <a:pt x="0" y="0"/>
                </a:moveTo>
                <a:lnTo>
                  <a:pt x="1712696" y="0"/>
                </a:lnTo>
                <a:lnTo>
                  <a:pt x="1712696" y="1801"/>
                </a:lnTo>
                <a:lnTo>
                  <a:pt x="1642767" y="1801"/>
                </a:lnTo>
                <a:lnTo>
                  <a:pt x="21642" y="1713600"/>
                </a:lnTo>
                <a:lnTo>
                  <a:pt x="0" y="1713600"/>
                </a:lnTo>
                <a:lnTo>
                  <a:pt x="0" y="1537331"/>
                </a:lnTo>
                <a:lnTo>
                  <a:pt x="1454193" y="1801"/>
                </a:lnTo>
                <a:lnTo>
                  <a:pt x="1276164" y="1801"/>
                </a:lnTo>
                <a:lnTo>
                  <a:pt x="0" y="1349344"/>
                </a:lnTo>
                <a:lnTo>
                  <a:pt x="0" y="1150223"/>
                </a:lnTo>
                <a:lnTo>
                  <a:pt x="1087590" y="1801"/>
                </a:lnTo>
                <a:lnTo>
                  <a:pt x="909561" y="1801"/>
                </a:lnTo>
                <a:lnTo>
                  <a:pt x="0" y="962236"/>
                </a:lnTo>
                <a:lnTo>
                  <a:pt x="0" y="763115"/>
                </a:lnTo>
                <a:lnTo>
                  <a:pt x="720987" y="1801"/>
                </a:lnTo>
                <a:lnTo>
                  <a:pt x="542958" y="1801"/>
                </a:lnTo>
                <a:lnTo>
                  <a:pt x="0" y="575128"/>
                </a:lnTo>
                <a:lnTo>
                  <a:pt x="0" y="376007"/>
                </a:lnTo>
                <a:lnTo>
                  <a:pt x="354384" y="1801"/>
                </a:lnTo>
                <a:lnTo>
                  <a:pt x="176355" y="1801"/>
                </a:lnTo>
                <a:lnTo>
                  <a:pt x="0" y="188020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7" name="Группа 86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8" name="Прямоугольник 87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9" name="Прямая соединительная линия 88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0" name="Группа 89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TextBox 106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8" name="TextBox 107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Прямоугольник 110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Прямоугольник 111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103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37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45"/>
          </p:nvPr>
        </p:nvSpPr>
        <p:spPr>
          <a:xfrm>
            <a:off x="2309376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6"/>
          </p:nvPr>
        </p:nvSpPr>
        <p:spPr>
          <a:xfrm>
            <a:off x="4264740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48"/>
          </p:nvPr>
        </p:nvSpPr>
        <p:spPr>
          <a:xfrm>
            <a:off x="2309376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50"/>
          </p:nvPr>
        </p:nvSpPr>
        <p:spPr>
          <a:xfrm>
            <a:off x="4264740" y="3417713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30937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2647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230937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4264740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8132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39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 smtClean="0"/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3225005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225005" y="3420994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2500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22500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1852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+ резюме +фон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942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 smtClean="0"/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45"/>
          </p:nvPr>
        </p:nvSpPr>
        <p:spPr>
          <a:xfrm>
            <a:off x="2309376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6"/>
          </p:nvPr>
        </p:nvSpPr>
        <p:spPr>
          <a:xfrm>
            <a:off x="4264740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48"/>
          </p:nvPr>
        </p:nvSpPr>
        <p:spPr>
          <a:xfrm>
            <a:off x="2309376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50"/>
          </p:nvPr>
        </p:nvSpPr>
        <p:spPr>
          <a:xfrm>
            <a:off x="4264740" y="3417713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30937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2647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230937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4264740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9000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 + преамбула + буллиты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083627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76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1" y="0"/>
            <a:ext cx="3047999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0" y="339724"/>
            <a:ext cx="5546725" cy="684214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38" name="Рисунок 14">
            <a:extLst>
              <a:ext uri="{FF2B5EF4-FFF2-40B4-BE49-F238E27FC236}">
                <a16:creationId xmlns:a16="http://schemas.microsoft.com/office/drawing/2014/main" id="{4B7DA86D-EE14-4915-A8B5-722C9CBBE67A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238500" y="1185888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0" name="Рисунок 14">
            <a:extLst>
              <a:ext uri="{FF2B5EF4-FFF2-40B4-BE49-F238E27FC236}">
                <a16:creationId xmlns:a16="http://schemas.microsoft.com/office/drawing/2014/main" id="{8880097B-8F31-4EE5-BC21-B835E5694478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38500" y="167611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2" name="Рисунок 14">
            <a:extLst>
              <a:ext uri="{FF2B5EF4-FFF2-40B4-BE49-F238E27FC236}">
                <a16:creationId xmlns:a16="http://schemas.microsoft.com/office/drawing/2014/main" id="{E16E0BFD-89AD-4030-B243-57B7C43695D9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238500" y="216634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4" name="Рисунок 14">
            <a:extLst>
              <a:ext uri="{FF2B5EF4-FFF2-40B4-BE49-F238E27FC236}">
                <a16:creationId xmlns:a16="http://schemas.microsoft.com/office/drawing/2014/main" id="{A4DAF9EC-0161-47E9-86C7-7216F4250C5B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38500" y="2656575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6" name="Рисунок 14">
            <a:extLst>
              <a:ext uri="{FF2B5EF4-FFF2-40B4-BE49-F238E27FC236}">
                <a16:creationId xmlns:a16="http://schemas.microsoft.com/office/drawing/2014/main" id="{E2CA454F-F786-4F65-B99A-43B767CC4BF3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38500" y="314680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8" name="Рисунок 14">
            <a:extLst>
              <a:ext uri="{FF2B5EF4-FFF2-40B4-BE49-F238E27FC236}">
                <a16:creationId xmlns:a16="http://schemas.microsoft.com/office/drawing/2014/main" id="{D166CBFF-D38C-4D25-8578-052855591538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238500" y="363703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50" name="Рисунок 14">
            <a:extLst>
              <a:ext uri="{FF2B5EF4-FFF2-40B4-BE49-F238E27FC236}">
                <a16:creationId xmlns:a16="http://schemas.microsoft.com/office/drawing/2014/main" id="{1C5D21D0-A654-4F33-BE00-4AAAD314630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238500" y="4127262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4"/>
          </p:nvPr>
        </p:nvSpPr>
        <p:spPr>
          <a:xfrm>
            <a:off x="3717925" y="1131888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7" name="Текст 6"/>
          <p:cNvSpPr>
            <a:spLocks noGrp="1"/>
          </p:cNvSpPr>
          <p:nvPr>
            <p:ph type="body" sz="quarter" idx="45"/>
          </p:nvPr>
        </p:nvSpPr>
        <p:spPr>
          <a:xfrm>
            <a:off x="3717925" y="1622117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8" name="Текст 6"/>
          <p:cNvSpPr>
            <a:spLocks noGrp="1"/>
          </p:cNvSpPr>
          <p:nvPr>
            <p:ph type="body" sz="quarter" idx="46"/>
          </p:nvPr>
        </p:nvSpPr>
        <p:spPr>
          <a:xfrm>
            <a:off x="3717925" y="2112346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6"/>
          <p:cNvSpPr>
            <a:spLocks noGrp="1"/>
          </p:cNvSpPr>
          <p:nvPr>
            <p:ph type="body" sz="quarter" idx="47"/>
          </p:nvPr>
        </p:nvSpPr>
        <p:spPr>
          <a:xfrm>
            <a:off x="3717925" y="2602575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6"/>
          <p:cNvSpPr>
            <a:spLocks noGrp="1"/>
          </p:cNvSpPr>
          <p:nvPr>
            <p:ph type="body" sz="quarter" idx="48"/>
          </p:nvPr>
        </p:nvSpPr>
        <p:spPr>
          <a:xfrm>
            <a:off x="3717925" y="3092804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6"/>
          <p:cNvSpPr>
            <a:spLocks noGrp="1"/>
          </p:cNvSpPr>
          <p:nvPr>
            <p:ph type="body" sz="quarter" idx="49"/>
          </p:nvPr>
        </p:nvSpPr>
        <p:spPr>
          <a:xfrm>
            <a:off x="3717925" y="3583033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2" name="Текст 6"/>
          <p:cNvSpPr>
            <a:spLocks noGrp="1"/>
          </p:cNvSpPr>
          <p:nvPr>
            <p:ph type="body" sz="quarter" idx="50"/>
          </p:nvPr>
        </p:nvSpPr>
        <p:spPr>
          <a:xfrm>
            <a:off x="3717925" y="4073262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51"/>
          </p:nvPr>
        </p:nvSpPr>
        <p:spPr>
          <a:xfrm>
            <a:off x="358775" y="339725"/>
            <a:ext cx="2513965" cy="4211638"/>
          </a:xfrm>
        </p:spPr>
        <p:txBody>
          <a:bodyPr vert="horz" lIns="0" tIns="0" rIns="0" bIns="0" rtlCol="0">
            <a:no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0460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+ буллиты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198339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71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4220" y="339724"/>
            <a:ext cx="5501005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1" y="0"/>
            <a:ext cx="3047999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Рисунок 14">
            <a:extLst>
              <a:ext uri="{FF2B5EF4-FFF2-40B4-BE49-F238E27FC236}">
                <a16:creationId xmlns:a16="http://schemas.microsoft.com/office/drawing/2014/main" id="{0F330F95-7EBC-4271-9C49-F0553ABB45B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284220" y="121461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17C8AFFB-91D7-48BE-BA4C-A402F77F853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84220" y="169558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9417A9CF-5B7D-40E0-890E-E0C892B0DBA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284220" y="217654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5C52364B-C15A-4133-B102-541B5C18DD45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84220" y="265751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85866053-C0C3-4840-A70B-ADE6462FD4EA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84220" y="31384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4" name="Рисунок 14">
            <a:extLst>
              <a:ext uri="{FF2B5EF4-FFF2-40B4-BE49-F238E27FC236}">
                <a16:creationId xmlns:a16="http://schemas.microsoft.com/office/drawing/2014/main" id="{BB1F9AA0-0565-4D7A-ADAF-E349DF55D06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284220" y="361944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14">
            <a:extLst>
              <a:ext uri="{FF2B5EF4-FFF2-40B4-BE49-F238E27FC236}">
                <a16:creationId xmlns:a16="http://schemas.microsoft.com/office/drawing/2014/main" id="{7C98835F-EA09-4ED1-B396-8DC0E5340E8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284220" y="4100410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3"/>
          </p:nvPr>
        </p:nvSpPr>
        <p:spPr>
          <a:xfrm>
            <a:off x="3843338" y="1131888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4"/>
          </p:nvPr>
        </p:nvSpPr>
        <p:spPr>
          <a:xfrm>
            <a:off x="3843338" y="1612107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5"/>
          </p:nvPr>
        </p:nvSpPr>
        <p:spPr>
          <a:xfrm>
            <a:off x="3843338" y="2092326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6"/>
          </p:nvPr>
        </p:nvSpPr>
        <p:spPr>
          <a:xfrm>
            <a:off x="3843338" y="2572545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7"/>
          </p:nvPr>
        </p:nvSpPr>
        <p:spPr>
          <a:xfrm>
            <a:off x="3843338" y="3052764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8"/>
          </p:nvPr>
        </p:nvSpPr>
        <p:spPr>
          <a:xfrm>
            <a:off x="3843338" y="3532983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49"/>
          </p:nvPr>
        </p:nvSpPr>
        <p:spPr>
          <a:xfrm>
            <a:off x="3843338" y="4017679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816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фот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364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408" y="339724"/>
            <a:ext cx="5546092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0"/>
          </p:nvPr>
        </p:nvSpPr>
        <p:spPr>
          <a:xfrm>
            <a:off x="358775" y="1131888"/>
            <a:ext cx="5546970" cy="341947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6766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фото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178173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878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408" y="339724"/>
            <a:ext cx="3999867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4579620" y="0"/>
            <a:ext cx="456438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0"/>
          </p:nvPr>
        </p:nvSpPr>
        <p:spPr>
          <a:xfrm>
            <a:off x="358775" y="1131888"/>
            <a:ext cx="4000500" cy="341947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0248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+ текст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466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9300" y="339724"/>
            <a:ext cx="5495925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0"/>
          </p:nvPr>
        </p:nvSpPr>
        <p:spPr>
          <a:xfrm>
            <a:off x="3288430" y="1131888"/>
            <a:ext cx="5496795" cy="34194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670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+ текс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156009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74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5358" y="339724"/>
            <a:ext cx="3999867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456438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0"/>
          </p:nvPr>
        </p:nvSpPr>
        <p:spPr>
          <a:xfrm>
            <a:off x="4784725" y="1131888"/>
            <a:ext cx="4000500" cy="34194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847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10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8" name="Объект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7" name="Таблица 6"/>
          <p:cNvSpPr>
            <a:spLocks noGrp="1"/>
          </p:cNvSpPr>
          <p:nvPr>
            <p:ph type="tbl" sz="quarter" idx="13"/>
          </p:nvPr>
        </p:nvSpPr>
        <p:spPr>
          <a:xfrm>
            <a:off x="358774" y="1638299"/>
            <a:ext cx="8426451" cy="29130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361950" y="1131888"/>
            <a:ext cx="8423275" cy="43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Заголовок </a:t>
            </a:r>
            <a:br>
              <a:rPr lang="ru-RU" dirty="0" smtClean="0"/>
            </a:br>
            <a:r>
              <a:rPr lang="ru-RU" dirty="0" smtClean="0"/>
              <a:t>таблицы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9505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42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0286"/>
            <a:ext cx="6768592" cy="1364369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105050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7616825" y="3047472"/>
            <a:ext cx="133466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Место (город)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Месяц Год</a:t>
            </a:r>
            <a:endParaRPr lang="ru-RU" dirty="0"/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3429900"/>
            <a:ext cx="5715898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342990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5716800" y="342990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4" name="Группа 83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5" name="Прямоугольник 84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6" name="Прямая соединительная линия 85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7" name="Группа 86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8" name="Прямоугольник 87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TextBox 102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4854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08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8" name="Объект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7" name="Таблица 6"/>
          <p:cNvSpPr>
            <a:spLocks noGrp="1"/>
          </p:cNvSpPr>
          <p:nvPr>
            <p:ph type="tbl" sz="quarter" idx="13"/>
          </p:nvPr>
        </p:nvSpPr>
        <p:spPr>
          <a:xfrm>
            <a:off x="358775" y="1587500"/>
            <a:ext cx="4149725" cy="29257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9" name="Таблица 8"/>
          <p:cNvSpPr>
            <a:spLocks noGrp="1"/>
          </p:cNvSpPr>
          <p:nvPr>
            <p:ph type="tbl" sz="quarter" idx="14"/>
          </p:nvPr>
        </p:nvSpPr>
        <p:spPr>
          <a:xfrm>
            <a:off x="4635500" y="1587500"/>
            <a:ext cx="4149725" cy="2925763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131888"/>
            <a:ext cx="4162425" cy="396000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ru-RU" dirty="0" smtClean="0"/>
              <a:t>Заголовок таблицы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4635500" y="1131888"/>
            <a:ext cx="4162425" cy="396000"/>
          </a:xfrm>
        </p:spPr>
        <p:txBody>
          <a:bodyPr vert="horz" lIns="0" tIns="0" rIns="0" bIns="0" rtlCol="0">
            <a:no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1"/>
            <a:r>
              <a:rPr lang="ru-RU" dirty="0" smtClean="0"/>
              <a:t>Заголовок таблицы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0396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568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8" name="Объект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7" name="Таблица 6"/>
          <p:cNvSpPr>
            <a:spLocks noGrp="1"/>
          </p:cNvSpPr>
          <p:nvPr>
            <p:ph type="tbl" sz="quarter" idx="13"/>
          </p:nvPr>
        </p:nvSpPr>
        <p:spPr>
          <a:xfrm>
            <a:off x="358775" y="1531936"/>
            <a:ext cx="4149725" cy="12620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9" name="Таблица 8"/>
          <p:cNvSpPr>
            <a:spLocks noGrp="1"/>
          </p:cNvSpPr>
          <p:nvPr>
            <p:ph type="tbl" sz="quarter" idx="14"/>
          </p:nvPr>
        </p:nvSpPr>
        <p:spPr>
          <a:xfrm>
            <a:off x="4635500" y="1531937"/>
            <a:ext cx="4149725" cy="1262063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аблица 6"/>
          <p:cNvSpPr>
            <a:spLocks noGrp="1"/>
          </p:cNvSpPr>
          <p:nvPr>
            <p:ph type="tbl" sz="quarter" idx="15"/>
          </p:nvPr>
        </p:nvSpPr>
        <p:spPr>
          <a:xfrm>
            <a:off x="358775" y="3289298"/>
            <a:ext cx="4149725" cy="12620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11" name="Таблица 8"/>
          <p:cNvSpPr>
            <a:spLocks noGrp="1"/>
          </p:cNvSpPr>
          <p:nvPr>
            <p:ph type="tbl" sz="quarter" idx="16"/>
          </p:nvPr>
        </p:nvSpPr>
        <p:spPr>
          <a:xfrm>
            <a:off x="4635500" y="3289299"/>
            <a:ext cx="4149725" cy="1262063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1131888"/>
            <a:ext cx="4149725" cy="35401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ru-RU" dirty="0" smtClean="0"/>
              <a:t>Заголовок таблицы</a:t>
            </a:r>
            <a:endParaRPr lang="ru-RU" dirty="0"/>
          </a:p>
        </p:txBody>
      </p:sp>
      <p:sp>
        <p:nvSpPr>
          <p:cNvPr id="13" name="Текст 11"/>
          <p:cNvSpPr>
            <a:spLocks noGrp="1"/>
          </p:cNvSpPr>
          <p:nvPr>
            <p:ph type="body" sz="quarter" idx="18" hasCustomPrompt="1"/>
          </p:nvPr>
        </p:nvSpPr>
        <p:spPr>
          <a:xfrm>
            <a:off x="4635500" y="1131888"/>
            <a:ext cx="4149725" cy="35401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ru-RU" dirty="0" smtClean="0"/>
              <a:t>Заголовок таблицы</a:t>
            </a:r>
            <a:endParaRPr lang="ru-RU" dirty="0"/>
          </a:p>
        </p:txBody>
      </p:sp>
      <p:sp>
        <p:nvSpPr>
          <p:cNvPr id="14" name="Текст 11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902742"/>
            <a:ext cx="4149725" cy="35401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ru-RU" dirty="0" smtClean="0"/>
              <a:t>Заголовок таблицы</a:t>
            </a:r>
            <a:endParaRPr lang="ru-RU" dirty="0"/>
          </a:p>
        </p:txBody>
      </p:sp>
      <p:sp>
        <p:nvSpPr>
          <p:cNvPr id="15" name="Текст 11"/>
          <p:cNvSpPr>
            <a:spLocks noGrp="1"/>
          </p:cNvSpPr>
          <p:nvPr>
            <p:ph type="body" sz="quarter" idx="20" hasCustomPrompt="1"/>
          </p:nvPr>
        </p:nvSpPr>
        <p:spPr>
          <a:xfrm>
            <a:off x="4635500" y="2902742"/>
            <a:ext cx="4149725" cy="35401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ru-RU" dirty="0" smtClean="0"/>
              <a:t>Заголовок таблицы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942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71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8" name="Объект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7" name="Таблица 6"/>
          <p:cNvSpPr>
            <a:spLocks noGrp="1"/>
          </p:cNvSpPr>
          <p:nvPr>
            <p:ph type="tbl" sz="quarter" idx="13"/>
          </p:nvPr>
        </p:nvSpPr>
        <p:spPr>
          <a:xfrm>
            <a:off x="358775" y="1531936"/>
            <a:ext cx="2689225" cy="301942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9" name="Таблица 8"/>
          <p:cNvSpPr>
            <a:spLocks noGrp="1"/>
          </p:cNvSpPr>
          <p:nvPr>
            <p:ph type="tbl" sz="quarter" idx="14"/>
          </p:nvPr>
        </p:nvSpPr>
        <p:spPr>
          <a:xfrm>
            <a:off x="3227387" y="1531936"/>
            <a:ext cx="2689225" cy="3019427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аблица 6"/>
          <p:cNvSpPr>
            <a:spLocks noGrp="1"/>
          </p:cNvSpPr>
          <p:nvPr>
            <p:ph type="tbl" sz="quarter" idx="15"/>
          </p:nvPr>
        </p:nvSpPr>
        <p:spPr>
          <a:xfrm>
            <a:off x="6096000" y="1531936"/>
            <a:ext cx="2689225" cy="301942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1131888"/>
            <a:ext cx="2689225" cy="35401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ru-RU" dirty="0" smtClean="0"/>
              <a:t>Заголовок </a:t>
            </a:r>
            <a:br>
              <a:rPr lang="ru-RU" dirty="0" smtClean="0"/>
            </a:br>
            <a:r>
              <a:rPr lang="ru-RU" dirty="0" smtClean="0"/>
              <a:t>таблицы</a:t>
            </a:r>
            <a:endParaRPr lang="ru-RU" dirty="0"/>
          </a:p>
        </p:txBody>
      </p:sp>
      <p:sp>
        <p:nvSpPr>
          <p:cNvPr id="13" name="Текст 11"/>
          <p:cNvSpPr>
            <a:spLocks noGrp="1"/>
          </p:cNvSpPr>
          <p:nvPr>
            <p:ph type="body" sz="quarter" idx="18" hasCustomPrompt="1"/>
          </p:nvPr>
        </p:nvSpPr>
        <p:spPr>
          <a:xfrm>
            <a:off x="3227387" y="1131888"/>
            <a:ext cx="2689225" cy="35401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ru-RU" dirty="0" smtClean="0"/>
              <a:t>Заголовок </a:t>
            </a:r>
            <a:br>
              <a:rPr lang="ru-RU" dirty="0" smtClean="0"/>
            </a:br>
            <a:r>
              <a:rPr lang="ru-RU" dirty="0" smtClean="0"/>
              <a:t>таблицы</a:t>
            </a:r>
            <a:endParaRPr lang="ru-RU" dirty="0"/>
          </a:p>
        </p:txBody>
      </p:sp>
      <p:sp>
        <p:nvSpPr>
          <p:cNvPr id="14" name="Текст 11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1131888"/>
            <a:ext cx="2689225" cy="354012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ru-RU" dirty="0" smtClean="0"/>
              <a:t>Заголовок </a:t>
            </a:r>
            <a:br>
              <a:rPr lang="ru-RU" dirty="0" smtClean="0"/>
            </a:br>
            <a:r>
              <a:rPr lang="ru-RU" dirty="0" smtClean="0"/>
              <a:t>таблицы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1262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Диаграмма 6"/>
          <p:cNvSpPr>
            <a:spLocks noGrp="1"/>
          </p:cNvSpPr>
          <p:nvPr>
            <p:ph type="chart" sz="quarter" idx="13"/>
          </p:nvPr>
        </p:nvSpPr>
        <p:spPr>
          <a:xfrm>
            <a:off x="361950" y="1497625"/>
            <a:ext cx="4116388" cy="146208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Диаграмма 8"/>
          <p:cNvSpPr>
            <a:spLocks noGrp="1"/>
          </p:cNvSpPr>
          <p:nvPr>
            <p:ph type="chart" sz="quarter" idx="14"/>
          </p:nvPr>
        </p:nvSpPr>
        <p:spPr>
          <a:xfrm>
            <a:off x="4694238" y="1497625"/>
            <a:ext cx="4090987" cy="1476375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5"/>
          </p:nvPr>
        </p:nvSpPr>
        <p:spPr>
          <a:xfrm>
            <a:off x="361950" y="3101679"/>
            <a:ext cx="4116388" cy="1449684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6"/>
          </p:nvPr>
        </p:nvSpPr>
        <p:spPr>
          <a:xfrm>
            <a:off x="4694238" y="3088962"/>
            <a:ext cx="4090987" cy="14624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7"/>
          </p:nvPr>
        </p:nvSpPr>
        <p:spPr>
          <a:xfrm>
            <a:off x="361950" y="1131888"/>
            <a:ext cx="4116388" cy="307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8"/>
          </p:nvPr>
        </p:nvSpPr>
        <p:spPr>
          <a:xfrm>
            <a:off x="4694238" y="1131888"/>
            <a:ext cx="4090987" cy="307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490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Диаграмма 6"/>
          <p:cNvSpPr>
            <a:spLocks noGrp="1"/>
          </p:cNvSpPr>
          <p:nvPr>
            <p:ph type="chart" sz="quarter" idx="13"/>
          </p:nvPr>
        </p:nvSpPr>
        <p:spPr>
          <a:xfrm>
            <a:off x="358775" y="1692275"/>
            <a:ext cx="5610225" cy="285908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/>
          </p:nvPr>
        </p:nvSpPr>
        <p:spPr>
          <a:xfrm>
            <a:off x="358775" y="1131888"/>
            <a:ext cx="5616575" cy="4810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5"/>
          </p:nvPr>
        </p:nvSpPr>
        <p:spPr>
          <a:xfrm>
            <a:off x="6113463" y="1131888"/>
            <a:ext cx="2671762" cy="34194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435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 СИБУР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322909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715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Прямоугольник 16"/>
          <p:cNvSpPr/>
          <p:nvPr/>
        </p:nvSpPr>
        <p:spPr bwMode="auto">
          <a:xfrm>
            <a:off x="0" y="0"/>
            <a:ext cx="7426800" cy="51435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58775" y="280251"/>
            <a:ext cx="6933411" cy="706347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z="5400" baseline="0" dirty="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О СИБУРЕ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 bwMode="auto">
          <a:xfrm>
            <a:off x="7426798" y="1713150"/>
            <a:ext cx="1716299" cy="17172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2" name="Группа 21"/>
          <p:cNvGrpSpPr>
            <a:grpSpLocks noChangeAspect="1"/>
          </p:cNvGrpSpPr>
          <p:nvPr/>
        </p:nvGrpSpPr>
        <p:grpSpPr>
          <a:xfrm>
            <a:off x="7426798" y="0"/>
            <a:ext cx="1716299" cy="1717200"/>
            <a:chOff x="6573600" y="0"/>
            <a:chExt cx="2570400" cy="2571750"/>
          </a:xfrm>
        </p:grpSpPr>
        <p:sp>
          <p:nvSpPr>
            <p:cNvPr id="25" name="Прямоугольник 24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rgbClr val="77E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Полилиния 28"/>
            <p:cNvSpPr>
              <a:spLocks/>
            </p:cNvSpPr>
            <p:nvPr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2" name="Группа 31"/>
          <p:cNvGrpSpPr>
            <a:grpSpLocks noChangeAspect="1"/>
          </p:cNvGrpSpPr>
          <p:nvPr/>
        </p:nvGrpSpPr>
        <p:grpSpPr>
          <a:xfrm>
            <a:off x="7426798" y="3426300"/>
            <a:ext cx="1717202" cy="1717200"/>
            <a:chOff x="8230698" y="2542004"/>
            <a:chExt cx="1116001" cy="1116000"/>
          </a:xfrm>
        </p:grpSpPr>
        <p:sp>
          <p:nvSpPr>
            <p:cNvPr id="33" name="Прямоугольник 32"/>
            <p:cNvSpPr>
              <a:spLocks noChangeAspect="1"/>
            </p:cNvSpPr>
            <p:nvPr/>
          </p:nvSpPr>
          <p:spPr bwMode="auto">
            <a:xfrm>
              <a:off x="8230698" y="2542004"/>
              <a:ext cx="1116001" cy="1116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  <p:sp>
          <p:nvSpPr>
            <p:cNvPr id="34" name="Полилиния 33"/>
            <p:cNvSpPr>
              <a:spLocks noChangeAspect="1"/>
            </p:cNvSpPr>
            <p:nvPr/>
          </p:nvSpPr>
          <p:spPr bwMode="auto">
            <a:xfrm>
              <a:off x="8614859" y="2885944"/>
              <a:ext cx="410362" cy="409942"/>
            </a:xfrm>
            <a:custGeom>
              <a:avLst/>
              <a:gdLst>
                <a:gd name="connsiteX0" fmla="*/ 324001 w 410362"/>
                <a:gd name="connsiteY0" fmla="*/ 0 h 409942"/>
                <a:gd name="connsiteX1" fmla="*/ 389299 w 410362"/>
                <a:gd name="connsiteY1" fmla="*/ 6583 h 409942"/>
                <a:gd name="connsiteX2" fmla="*/ 400493 w 410362"/>
                <a:gd name="connsiteY2" fmla="*/ 10058 h 409942"/>
                <a:gd name="connsiteX3" fmla="*/ 403779 w 410362"/>
                <a:gd name="connsiteY3" fmla="*/ 20645 h 409942"/>
                <a:gd name="connsiteX4" fmla="*/ 410362 w 410362"/>
                <a:gd name="connsiteY4" fmla="*/ 85942 h 409942"/>
                <a:gd name="connsiteX5" fmla="*/ 86361 w 410362"/>
                <a:gd name="connsiteY5" fmla="*/ 409942 h 409942"/>
                <a:gd name="connsiteX6" fmla="*/ 21063 w 410362"/>
                <a:gd name="connsiteY6" fmla="*/ 403359 h 409942"/>
                <a:gd name="connsiteX7" fmla="*/ 9869 w 410362"/>
                <a:gd name="connsiteY7" fmla="*/ 399884 h 409942"/>
                <a:gd name="connsiteX8" fmla="*/ 6583 w 410362"/>
                <a:gd name="connsiteY8" fmla="*/ 389297 h 409942"/>
                <a:gd name="connsiteX9" fmla="*/ 0 w 410362"/>
                <a:gd name="connsiteY9" fmla="*/ 324000 h 409942"/>
                <a:gd name="connsiteX10" fmla="*/ 324001 w 410362"/>
                <a:gd name="connsiteY10" fmla="*/ 0 h 40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362" h="409942">
                  <a:moveTo>
                    <a:pt x="324001" y="0"/>
                  </a:moveTo>
                  <a:cubicBezTo>
                    <a:pt x="346369" y="0"/>
                    <a:pt x="368207" y="2267"/>
                    <a:pt x="389299" y="6583"/>
                  </a:cubicBezTo>
                  <a:lnTo>
                    <a:pt x="400493" y="10058"/>
                  </a:lnTo>
                  <a:lnTo>
                    <a:pt x="403779" y="20645"/>
                  </a:lnTo>
                  <a:cubicBezTo>
                    <a:pt x="408095" y="41737"/>
                    <a:pt x="410362" y="63575"/>
                    <a:pt x="410362" y="85942"/>
                  </a:cubicBezTo>
                  <a:cubicBezTo>
                    <a:pt x="410362" y="264882"/>
                    <a:pt x="265302" y="409942"/>
                    <a:pt x="86361" y="409942"/>
                  </a:cubicBezTo>
                  <a:cubicBezTo>
                    <a:pt x="63993" y="409942"/>
                    <a:pt x="42155" y="407676"/>
                    <a:pt x="21063" y="403359"/>
                  </a:cubicBezTo>
                  <a:lnTo>
                    <a:pt x="9869" y="399884"/>
                  </a:lnTo>
                  <a:lnTo>
                    <a:pt x="6583" y="389297"/>
                  </a:lnTo>
                  <a:cubicBezTo>
                    <a:pt x="2267" y="368206"/>
                    <a:pt x="0" y="346368"/>
                    <a:pt x="0" y="324000"/>
                  </a:cubicBezTo>
                  <a:cubicBezTo>
                    <a:pt x="0" y="145060"/>
                    <a:pt x="145060" y="0"/>
                    <a:pt x="324001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  <p:sp>
          <p:nvSpPr>
            <p:cNvPr id="35" name="Полилиния 34"/>
            <p:cNvSpPr>
              <a:spLocks noChangeAspect="1"/>
            </p:cNvSpPr>
            <p:nvPr/>
          </p:nvSpPr>
          <p:spPr bwMode="auto">
            <a:xfrm>
              <a:off x="8377219" y="2647886"/>
              <a:ext cx="638133" cy="637942"/>
            </a:xfrm>
            <a:custGeom>
              <a:avLst/>
              <a:gdLst>
                <a:gd name="connsiteX0" fmla="*/ 324001 w 638133"/>
                <a:gd name="connsiteY0" fmla="*/ 0 h 637942"/>
                <a:gd name="connsiteX1" fmla="*/ 622540 w 638133"/>
                <a:gd name="connsiteY1" fmla="*/ 197885 h 637942"/>
                <a:gd name="connsiteX2" fmla="*/ 638133 w 638133"/>
                <a:gd name="connsiteY2" fmla="*/ 248116 h 637942"/>
                <a:gd name="connsiteX3" fmla="*/ 626939 w 638133"/>
                <a:gd name="connsiteY3" fmla="*/ 244641 h 637942"/>
                <a:gd name="connsiteX4" fmla="*/ 561641 w 638133"/>
                <a:gd name="connsiteY4" fmla="*/ 238058 h 637942"/>
                <a:gd name="connsiteX5" fmla="*/ 237640 w 638133"/>
                <a:gd name="connsiteY5" fmla="*/ 562058 h 637942"/>
                <a:gd name="connsiteX6" fmla="*/ 244223 w 638133"/>
                <a:gd name="connsiteY6" fmla="*/ 627355 h 637942"/>
                <a:gd name="connsiteX7" fmla="*/ 247509 w 638133"/>
                <a:gd name="connsiteY7" fmla="*/ 637942 h 637942"/>
                <a:gd name="connsiteX8" fmla="*/ 197885 w 638133"/>
                <a:gd name="connsiteY8" fmla="*/ 622538 h 637942"/>
                <a:gd name="connsiteX9" fmla="*/ 0 w 638133"/>
                <a:gd name="connsiteY9" fmla="*/ 324000 h 637942"/>
                <a:gd name="connsiteX10" fmla="*/ 324001 w 638133"/>
                <a:gd name="connsiteY10" fmla="*/ 0 h 6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8133" h="637942">
                  <a:moveTo>
                    <a:pt x="324001" y="0"/>
                  </a:moveTo>
                  <a:cubicBezTo>
                    <a:pt x="458207" y="0"/>
                    <a:pt x="573354" y="81596"/>
                    <a:pt x="622540" y="197885"/>
                  </a:cubicBezTo>
                  <a:lnTo>
                    <a:pt x="638133" y="248116"/>
                  </a:lnTo>
                  <a:lnTo>
                    <a:pt x="626939" y="244641"/>
                  </a:lnTo>
                  <a:cubicBezTo>
                    <a:pt x="605847" y="240325"/>
                    <a:pt x="584009" y="238058"/>
                    <a:pt x="561641" y="238058"/>
                  </a:cubicBezTo>
                  <a:cubicBezTo>
                    <a:pt x="382700" y="238058"/>
                    <a:pt x="237640" y="383118"/>
                    <a:pt x="237640" y="562058"/>
                  </a:cubicBezTo>
                  <a:cubicBezTo>
                    <a:pt x="237640" y="584426"/>
                    <a:pt x="239907" y="606264"/>
                    <a:pt x="244223" y="627355"/>
                  </a:cubicBezTo>
                  <a:lnTo>
                    <a:pt x="247509" y="637942"/>
                  </a:lnTo>
                  <a:lnTo>
                    <a:pt x="197885" y="622538"/>
                  </a:lnTo>
                  <a:cubicBezTo>
                    <a:pt x="81596" y="573353"/>
                    <a:pt x="0" y="458205"/>
                    <a:pt x="0" y="324000"/>
                  </a:cubicBezTo>
                  <a:cubicBezTo>
                    <a:pt x="0" y="145060"/>
                    <a:pt x="145060" y="0"/>
                    <a:pt x="324001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  <p:sp>
          <p:nvSpPr>
            <p:cNvPr id="36" name="Полилиния 35"/>
            <p:cNvSpPr>
              <a:spLocks noChangeAspect="1"/>
            </p:cNvSpPr>
            <p:nvPr/>
          </p:nvSpPr>
          <p:spPr bwMode="auto">
            <a:xfrm>
              <a:off x="8624728" y="2896002"/>
              <a:ext cx="638133" cy="637942"/>
            </a:xfrm>
            <a:custGeom>
              <a:avLst/>
              <a:gdLst>
                <a:gd name="connsiteX0" fmla="*/ 390624 w 638133"/>
                <a:gd name="connsiteY0" fmla="*/ 0 h 637942"/>
                <a:gd name="connsiteX1" fmla="*/ 440248 w 638133"/>
                <a:gd name="connsiteY1" fmla="*/ 15404 h 637942"/>
                <a:gd name="connsiteX2" fmla="*/ 638133 w 638133"/>
                <a:gd name="connsiteY2" fmla="*/ 313942 h 637942"/>
                <a:gd name="connsiteX3" fmla="*/ 314132 w 638133"/>
                <a:gd name="connsiteY3" fmla="*/ 637942 h 637942"/>
                <a:gd name="connsiteX4" fmla="*/ 15593 w 638133"/>
                <a:gd name="connsiteY4" fmla="*/ 440057 h 637942"/>
                <a:gd name="connsiteX5" fmla="*/ 0 w 638133"/>
                <a:gd name="connsiteY5" fmla="*/ 389826 h 637942"/>
                <a:gd name="connsiteX6" fmla="*/ 11194 w 638133"/>
                <a:gd name="connsiteY6" fmla="*/ 393301 h 637942"/>
                <a:gd name="connsiteX7" fmla="*/ 76492 w 638133"/>
                <a:gd name="connsiteY7" fmla="*/ 399884 h 637942"/>
                <a:gd name="connsiteX8" fmla="*/ 400493 w 638133"/>
                <a:gd name="connsiteY8" fmla="*/ 75884 h 637942"/>
                <a:gd name="connsiteX9" fmla="*/ 393910 w 638133"/>
                <a:gd name="connsiteY9" fmla="*/ 10587 h 637942"/>
                <a:gd name="connsiteX10" fmla="*/ 390624 w 638133"/>
                <a:gd name="connsiteY10" fmla="*/ 0 h 6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8133" h="637942">
                  <a:moveTo>
                    <a:pt x="390624" y="0"/>
                  </a:moveTo>
                  <a:lnTo>
                    <a:pt x="440248" y="15404"/>
                  </a:lnTo>
                  <a:cubicBezTo>
                    <a:pt x="556537" y="64590"/>
                    <a:pt x="638133" y="179737"/>
                    <a:pt x="638133" y="313942"/>
                  </a:cubicBezTo>
                  <a:cubicBezTo>
                    <a:pt x="638133" y="492882"/>
                    <a:pt x="493073" y="637942"/>
                    <a:pt x="314132" y="637942"/>
                  </a:cubicBezTo>
                  <a:cubicBezTo>
                    <a:pt x="179926" y="637942"/>
                    <a:pt x="64779" y="556346"/>
                    <a:pt x="15593" y="440057"/>
                  </a:cubicBezTo>
                  <a:lnTo>
                    <a:pt x="0" y="389826"/>
                  </a:lnTo>
                  <a:lnTo>
                    <a:pt x="11194" y="393301"/>
                  </a:lnTo>
                  <a:cubicBezTo>
                    <a:pt x="32286" y="397618"/>
                    <a:pt x="54124" y="399884"/>
                    <a:pt x="76492" y="399884"/>
                  </a:cubicBezTo>
                  <a:cubicBezTo>
                    <a:pt x="255433" y="399884"/>
                    <a:pt x="400493" y="254824"/>
                    <a:pt x="400493" y="75884"/>
                  </a:cubicBezTo>
                  <a:cubicBezTo>
                    <a:pt x="400493" y="53517"/>
                    <a:pt x="398226" y="31679"/>
                    <a:pt x="393910" y="10587"/>
                  </a:cubicBezTo>
                  <a:lnTo>
                    <a:pt x="390624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0703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ммерческое предло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95130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17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Прямоугольник 20"/>
          <p:cNvSpPr/>
          <p:nvPr/>
        </p:nvSpPr>
        <p:spPr bwMode="auto">
          <a:xfrm>
            <a:off x="0" y="0"/>
            <a:ext cx="7426800" cy="51435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58775" y="280251"/>
            <a:ext cx="6933411" cy="141269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z="5400" baseline="0" dirty="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КОММЕРЧЕСКОЕ</a:t>
            </a:r>
            <a:br>
              <a:rPr lang="ru-RU" dirty="0" smtClean="0"/>
            </a:br>
            <a:r>
              <a:rPr lang="ru-RU" dirty="0" smtClean="0"/>
              <a:t>ПРЕДЛОЖЕНИЕ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7" name="Группа 16"/>
          <p:cNvGrpSpPr>
            <a:grpSpLocks noChangeAspect="1"/>
          </p:cNvGrpSpPr>
          <p:nvPr/>
        </p:nvGrpSpPr>
        <p:grpSpPr>
          <a:xfrm>
            <a:off x="7426800" y="0"/>
            <a:ext cx="1717200" cy="1718102"/>
            <a:chOff x="3425397" y="3425398"/>
            <a:chExt cx="1717200" cy="1718102"/>
          </a:xfrm>
        </p:grpSpPr>
        <p:sp>
          <p:nvSpPr>
            <p:cNvPr id="18" name="Прямоугольник 17"/>
            <p:cNvSpPr>
              <a:spLocks noChangeAspect="1"/>
            </p:cNvSpPr>
            <p:nvPr/>
          </p:nvSpPr>
          <p:spPr bwMode="auto">
            <a:xfrm>
              <a:off x="3425397" y="3425398"/>
              <a:ext cx="1717200" cy="1718102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Кольцо 18"/>
            <p:cNvSpPr/>
            <p:nvPr/>
          </p:nvSpPr>
          <p:spPr bwMode="auto">
            <a:xfrm>
              <a:off x="3558296" y="3558748"/>
              <a:ext cx="1451402" cy="1451402"/>
            </a:xfrm>
            <a:prstGeom prst="donut">
              <a:avLst>
                <a:gd name="adj" fmla="val 14683"/>
              </a:avLst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Кольцо 19"/>
            <p:cNvSpPr/>
            <p:nvPr/>
          </p:nvSpPr>
          <p:spPr bwMode="auto">
            <a:xfrm>
              <a:off x="3763584" y="3764036"/>
              <a:ext cx="1040826" cy="1040826"/>
            </a:xfrm>
            <a:prstGeom prst="donut">
              <a:avLst>
                <a:gd name="adj" fmla="val 23358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Овал 22"/>
            <p:cNvSpPr/>
            <p:nvPr/>
          </p:nvSpPr>
          <p:spPr bwMode="auto">
            <a:xfrm>
              <a:off x="3998351" y="3998803"/>
              <a:ext cx="571292" cy="571292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426800" y="3425398"/>
            <a:ext cx="1717200" cy="1718102"/>
            <a:chOff x="7431300" y="1712699"/>
            <a:chExt cx="1717200" cy="1718102"/>
          </a:xfrm>
        </p:grpSpPr>
        <p:sp>
          <p:nvSpPr>
            <p:cNvPr id="26" name="Прямоугольник 57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Прямоугольник 58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7426800" y="1718100"/>
            <a:ext cx="1716299" cy="1717200"/>
            <a:chOff x="7427701" y="1718100"/>
            <a:chExt cx="1716299" cy="1717200"/>
          </a:xfrm>
        </p:grpSpPr>
        <p:sp>
          <p:nvSpPr>
            <p:cNvPr id="30" name="Прямоугольник 29"/>
            <p:cNvSpPr/>
            <p:nvPr/>
          </p:nvSpPr>
          <p:spPr bwMode="auto">
            <a:xfrm>
              <a:off x="7427701" y="1718100"/>
              <a:ext cx="1716299" cy="171720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Полилиния 30"/>
            <p:cNvSpPr/>
            <p:nvPr/>
          </p:nvSpPr>
          <p:spPr bwMode="auto">
            <a:xfrm>
              <a:off x="7427701" y="1718100"/>
              <a:ext cx="1716299" cy="1717200"/>
            </a:xfrm>
            <a:custGeom>
              <a:avLst/>
              <a:gdLst>
                <a:gd name="connsiteX0" fmla="*/ 0 w 1716299"/>
                <a:gd name="connsiteY0" fmla="*/ 1313726 h 1717200"/>
                <a:gd name="connsiteX1" fmla="*/ 402843 w 1716299"/>
                <a:gd name="connsiteY1" fmla="*/ 1717200 h 1717200"/>
                <a:gd name="connsiteX2" fmla="*/ 0 w 1716299"/>
                <a:gd name="connsiteY2" fmla="*/ 1717200 h 1717200"/>
                <a:gd name="connsiteX3" fmla="*/ 0 w 1716299"/>
                <a:gd name="connsiteY3" fmla="*/ 550698 h 1717200"/>
                <a:gd name="connsiteX4" fmla="*/ 1164676 w 1716299"/>
                <a:gd name="connsiteY4" fmla="*/ 1717200 h 1717200"/>
                <a:gd name="connsiteX5" fmla="*/ 748795 w 1716299"/>
                <a:gd name="connsiteY5" fmla="*/ 1717200 h 1717200"/>
                <a:gd name="connsiteX6" fmla="*/ 0 w 1716299"/>
                <a:gd name="connsiteY6" fmla="*/ 966900 h 1717200"/>
                <a:gd name="connsiteX7" fmla="*/ 1311613 w 1716299"/>
                <a:gd name="connsiteY7" fmla="*/ 0 h 1717200"/>
                <a:gd name="connsiteX8" fmla="*/ 1716299 w 1716299"/>
                <a:gd name="connsiteY8" fmla="*/ 0 h 1717200"/>
                <a:gd name="connsiteX9" fmla="*/ 1716299 w 1716299"/>
                <a:gd name="connsiteY9" fmla="*/ 405500 h 1717200"/>
                <a:gd name="connsiteX10" fmla="*/ 559772 w 1716299"/>
                <a:gd name="connsiteY10" fmla="*/ 0 h 1717200"/>
                <a:gd name="connsiteX11" fmla="*/ 964903 w 1716299"/>
                <a:gd name="connsiteY11" fmla="*/ 0 h 1717200"/>
                <a:gd name="connsiteX12" fmla="*/ 1716299 w 1716299"/>
                <a:gd name="connsiteY12" fmla="*/ 752574 h 1717200"/>
                <a:gd name="connsiteX13" fmla="*/ 1716299 w 1716299"/>
                <a:gd name="connsiteY13" fmla="*/ 1158853 h 1717200"/>
                <a:gd name="connsiteX14" fmla="*/ 0 w 1716299"/>
                <a:gd name="connsiteY14" fmla="*/ 0 h 1717200"/>
                <a:gd name="connsiteX15" fmla="*/ 213062 w 1716299"/>
                <a:gd name="connsiteY15" fmla="*/ 0 h 1717200"/>
                <a:gd name="connsiteX16" fmla="*/ 1716299 w 1716299"/>
                <a:gd name="connsiteY16" fmla="*/ 1505594 h 1717200"/>
                <a:gd name="connsiteX17" fmla="*/ 1716299 w 1716299"/>
                <a:gd name="connsiteY17" fmla="*/ 1717200 h 1717200"/>
                <a:gd name="connsiteX18" fmla="*/ 1510628 w 1716299"/>
                <a:gd name="connsiteY18" fmla="*/ 1717200 h 1717200"/>
                <a:gd name="connsiteX19" fmla="*/ 0 w 1716299"/>
                <a:gd name="connsiteY19" fmla="*/ 203535 h 171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16299" h="1717200">
                  <a:moveTo>
                    <a:pt x="0" y="1313726"/>
                  </a:moveTo>
                  <a:lnTo>
                    <a:pt x="402843" y="1717200"/>
                  </a:lnTo>
                  <a:lnTo>
                    <a:pt x="0" y="1717200"/>
                  </a:lnTo>
                  <a:close/>
                  <a:moveTo>
                    <a:pt x="0" y="550698"/>
                  </a:moveTo>
                  <a:lnTo>
                    <a:pt x="1164676" y="1717200"/>
                  </a:lnTo>
                  <a:lnTo>
                    <a:pt x="748795" y="1717200"/>
                  </a:lnTo>
                  <a:lnTo>
                    <a:pt x="0" y="966900"/>
                  </a:lnTo>
                  <a:close/>
                  <a:moveTo>
                    <a:pt x="1311613" y="0"/>
                  </a:moveTo>
                  <a:lnTo>
                    <a:pt x="1716299" y="0"/>
                  </a:lnTo>
                  <a:lnTo>
                    <a:pt x="1716299" y="405500"/>
                  </a:lnTo>
                  <a:close/>
                  <a:moveTo>
                    <a:pt x="559772" y="0"/>
                  </a:moveTo>
                  <a:lnTo>
                    <a:pt x="964903" y="0"/>
                  </a:lnTo>
                  <a:lnTo>
                    <a:pt x="1716299" y="752574"/>
                  </a:lnTo>
                  <a:lnTo>
                    <a:pt x="1716299" y="1158853"/>
                  </a:lnTo>
                  <a:close/>
                  <a:moveTo>
                    <a:pt x="0" y="0"/>
                  </a:moveTo>
                  <a:lnTo>
                    <a:pt x="213062" y="0"/>
                  </a:lnTo>
                  <a:lnTo>
                    <a:pt x="1716299" y="1505594"/>
                  </a:lnTo>
                  <a:lnTo>
                    <a:pt x="1716299" y="1717200"/>
                  </a:lnTo>
                  <a:lnTo>
                    <a:pt x="1510628" y="1717200"/>
                  </a:lnTo>
                  <a:lnTo>
                    <a:pt x="0" y="203535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719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ервисное предло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20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 bwMode="auto">
          <a:xfrm>
            <a:off x="0" y="0"/>
            <a:ext cx="7426800" cy="51435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58775" y="280251"/>
            <a:ext cx="6933411" cy="1412694"/>
          </a:xfrm>
        </p:spPr>
        <p:txBody>
          <a:bodyPr vert="horz">
            <a:spAutoFit/>
          </a:bodyPr>
          <a:lstStyle>
            <a:lvl1pPr>
              <a:lnSpc>
                <a:spcPct val="85000"/>
              </a:lnSpc>
              <a:defRPr sz="5400" b="1" baseline="0">
                <a:solidFill>
                  <a:schemeClr val="tx2"/>
                </a:solidFill>
              </a:defRPr>
            </a:lvl1pPr>
          </a:lstStyle>
          <a:p>
            <a:r>
              <a:rPr lang="ru-RU" dirty="0" smtClean="0"/>
              <a:t>СЕРВИСНОЕ</a:t>
            </a:r>
            <a:br>
              <a:rPr lang="ru-RU" dirty="0" smtClean="0"/>
            </a:br>
            <a:r>
              <a:rPr lang="ru-RU" dirty="0" smtClean="0"/>
              <a:t>ПРЕДЛОЖЕНИЕ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7426800" y="0"/>
            <a:ext cx="1716299" cy="17172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Ромб 5"/>
          <p:cNvSpPr/>
          <p:nvPr/>
        </p:nvSpPr>
        <p:spPr bwMode="auto">
          <a:xfrm>
            <a:off x="7426800" y="0"/>
            <a:ext cx="1717200" cy="1717200"/>
          </a:xfrm>
          <a:prstGeom prst="diamond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Овал 13"/>
          <p:cNvSpPr/>
          <p:nvPr/>
        </p:nvSpPr>
        <p:spPr bwMode="auto">
          <a:xfrm>
            <a:off x="8009825" y="583025"/>
            <a:ext cx="551150" cy="55115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Прямоугольник 28"/>
          <p:cNvSpPr/>
          <p:nvPr/>
        </p:nvSpPr>
        <p:spPr bwMode="auto">
          <a:xfrm>
            <a:off x="7426800" y="3426300"/>
            <a:ext cx="1716299" cy="171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7426800" y="1713150"/>
            <a:ext cx="1716299" cy="1717200"/>
            <a:chOff x="7427701" y="1713150"/>
            <a:chExt cx="1716299" cy="1717200"/>
          </a:xfrm>
        </p:grpSpPr>
        <p:sp>
          <p:nvSpPr>
            <p:cNvPr id="25" name="Прямоугольник 24"/>
            <p:cNvSpPr/>
            <p:nvPr/>
          </p:nvSpPr>
          <p:spPr bwMode="auto">
            <a:xfrm>
              <a:off x="7427701" y="1713150"/>
              <a:ext cx="1716299" cy="17172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Полилиния 20"/>
            <p:cNvSpPr>
              <a:spLocks noChangeAspect="1"/>
            </p:cNvSpPr>
            <p:nvPr/>
          </p:nvSpPr>
          <p:spPr bwMode="auto">
            <a:xfrm>
              <a:off x="7427701" y="1716750"/>
              <a:ext cx="1712696" cy="1713600"/>
            </a:xfrm>
            <a:custGeom>
              <a:avLst/>
              <a:gdLst>
                <a:gd name="connsiteX0" fmla="*/ 1712696 w 1712696"/>
                <a:gd name="connsiteY0" fmla="*/ 1664380 h 1713600"/>
                <a:gd name="connsiteX1" fmla="*/ 1712696 w 1712696"/>
                <a:gd name="connsiteY1" fmla="*/ 1713600 h 1713600"/>
                <a:gd name="connsiteX2" fmla="*/ 1666083 w 1712696"/>
                <a:gd name="connsiteY2" fmla="*/ 1713600 h 1713600"/>
                <a:gd name="connsiteX3" fmla="*/ 1712696 w 1712696"/>
                <a:gd name="connsiteY3" fmla="*/ 1277272 h 1713600"/>
                <a:gd name="connsiteX4" fmla="*/ 1712696 w 1712696"/>
                <a:gd name="connsiteY4" fmla="*/ 1476393 h 1713600"/>
                <a:gd name="connsiteX5" fmla="*/ 1488054 w 1712696"/>
                <a:gd name="connsiteY5" fmla="*/ 1713600 h 1713600"/>
                <a:gd name="connsiteX6" fmla="*/ 1299480 w 1712696"/>
                <a:gd name="connsiteY6" fmla="*/ 1713600 h 1713600"/>
                <a:gd name="connsiteX7" fmla="*/ 1712696 w 1712696"/>
                <a:gd name="connsiteY7" fmla="*/ 890163 h 1713600"/>
                <a:gd name="connsiteX8" fmla="*/ 1712696 w 1712696"/>
                <a:gd name="connsiteY8" fmla="*/ 1089285 h 1713600"/>
                <a:gd name="connsiteX9" fmla="*/ 1121451 w 1712696"/>
                <a:gd name="connsiteY9" fmla="*/ 1713600 h 1713600"/>
                <a:gd name="connsiteX10" fmla="*/ 932877 w 1712696"/>
                <a:gd name="connsiteY10" fmla="*/ 1713600 h 1713600"/>
                <a:gd name="connsiteX11" fmla="*/ 1712696 w 1712696"/>
                <a:gd name="connsiteY11" fmla="*/ 503055 h 1713600"/>
                <a:gd name="connsiteX12" fmla="*/ 1712696 w 1712696"/>
                <a:gd name="connsiteY12" fmla="*/ 702177 h 1713600"/>
                <a:gd name="connsiteX13" fmla="*/ 754848 w 1712696"/>
                <a:gd name="connsiteY13" fmla="*/ 1713600 h 1713600"/>
                <a:gd name="connsiteX14" fmla="*/ 566274 w 1712696"/>
                <a:gd name="connsiteY14" fmla="*/ 1713600 h 1713600"/>
                <a:gd name="connsiteX15" fmla="*/ 1712696 w 1712696"/>
                <a:gd name="connsiteY15" fmla="*/ 115947 h 1713600"/>
                <a:gd name="connsiteX16" fmla="*/ 1712696 w 1712696"/>
                <a:gd name="connsiteY16" fmla="*/ 315069 h 1713600"/>
                <a:gd name="connsiteX17" fmla="*/ 388245 w 1712696"/>
                <a:gd name="connsiteY17" fmla="*/ 1713600 h 1713600"/>
                <a:gd name="connsiteX18" fmla="*/ 199671 w 1712696"/>
                <a:gd name="connsiteY18" fmla="*/ 1713600 h 1713600"/>
                <a:gd name="connsiteX19" fmla="*/ 0 w 1712696"/>
                <a:gd name="connsiteY19" fmla="*/ 0 h 1713600"/>
                <a:gd name="connsiteX20" fmla="*/ 1712696 w 1712696"/>
                <a:gd name="connsiteY20" fmla="*/ 0 h 1713600"/>
                <a:gd name="connsiteX21" fmla="*/ 1712696 w 1712696"/>
                <a:gd name="connsiteY21" fmla="*/ 1801 h 1713600"/>
                <a:gd name="connsiteX22" fmla="*/ 1642767 w 1712696"/>
                <a:gd name="connsiteY22" fmla="*/ 1801 h 1713600"/>
                <a:gd name="connsiteX23" fmla="*/ 21642 w 1712696"/>
                <a:gd name="connsiteY23" fmla="*/ 1713600 h 1713600"/>
                <a:gd name="connsiteX24" fmla="*/ 0 w 1712696"/>
                <a:gd name="connsiteY24" fmla="*/ 1713600 h 1713600"/>
                <a:gd name="connsiteX25" fmla="*/ 0 w 1712696"/>
                <a:gd name="connsiteY25" fmla="*/ 1537331 h 1713600"/>
                <a:gd name="connsiteX26" fmla="*/ 1454193 w 1712696"/>
                <a:gd name="connsiteY26" fmla="*/ 1801 h 1713600"/>
                <a:gd name="connsiteX27" fmla="*/ 1276164 w 1712696"/>
                <a:gd name="connsiteY27" fmla="*/ 1801 h 1713600"/>
                <a:gd name="connsiteX28" fmla="*/ 0 w 1712696"/>
                <a:gd name="connsiteY28" fmla="*/ 1349344 h 1713600"/>
                <a:gd name="connsiteX29" fmla="*/ 0 w 1712696"/>
                <a:gd name="connsiteY29" fmla="*/ 1150223 h 1713600"/>
                <a:gd name="connsiteX30" fmla="*/ 1087590 w 1712696"/>
                <a:gd name="connsiteY30" fmla="*/ 1801 h 1713600"/>
                <a:gd name="connsiteX31" fmla="*/ 909561 w 1712696"/>
                <a:gd name="connsiteY31" fmla="*/ 1801 h 1713600"/>
                <a:gd name="connsiteX32" fmla="*/ 0 w 1712696"/>
                <a:gd name="connsiteY32" fmla="*/ 962236 h 1713600"/>
                <a:gd name="connsiteX33" fmla="*/ 0 w 1712696"/>
                <a:gd name="connsiteY33" fmla="*/ 763115 h 1713600"/>
                <a:gd name="connsiteX34" fmla="*/ 720987 w 1712696"/>
                <a:gd name="connsiteY34" fmla="*/ 1801 h 1713600"/>
                <a:gd name="connsiteX35" fmla="*/ 542958 w 1712696"/>
                <a:gd name="connsiteY35" fmla="*/ 1801 h 1713600"/>
                <a:gd name="connsiteX36" fmla="*/ 0 w 1712696"/>
                <a:gd name="connsiteY36" fmla="*/ 575128 h 1713600"/>
                <a:gd name="connsiteX37" fmla="*/ 0 w 1712696"/>
                <a:gd name="connsiteY37" fmla="*/ 376007 h 1713600"/>
                <a:gd name="connsiteX38" fmla="*/ 354384 w 1712696"/>
                <a:gd name="connsiteY38" fmla="*/ 1801 h 1713600"/>
                <a:gd name="connsiteX39" fmla="*/ 176355 w 1712696"/>
                <a:gd name="connsiteY39" fmla="*/ 1801 h 1713600"/>
                <a:gd name="connsiteX40" fmla="*/ 0 w 1712696"/>
                <a:gd name="connsiteY40" fmla="*/ 18802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12696" h="1713600">
                  <a:moveTo>
                    <a:pt x="1712696" y="1664380"/>
                  </a:moveTo>
                  <a:lnTo>
                    <a:pt x="1712696" y="1713600"/>
                  </a:lnTo>
                  <a:lnTo>
                    <a:pt x="1666083" y="1713600"/>
                  </a:lnTo>
                  <a:close/>
                  <a:moveTo>
                    <a:pt x="1712696" y="1277272"/>
                  </a:moveTo>
                  <a:lnTo>
                    <a:pt x="1712696" y="1476393"/>
                  </a:lnTo>
                  <a:lnTo>
                    <a:pt x="1488054" y="1713600"/>
                  </a:lnTo>
                  <a:lnTo>
                    <a:pt x="1299480" y="1713600"/>
                  </a:lnTo>
                  <a:close/>
                  <a:moveTo>
                    <a:pt x="1712696" y="890163"/>
                  </a:moveTo>
                  <a:lnTo>
                    <a:pt x="1712696" y="1089285"/>
                  </a:lnTo>
                  <a:lnTo>
                    <a:pt x="1121451" y="1713600"/>
                  </a:lnTo>
                  <a:lnTo>
                    <a:pt x="932877" y="1713600"/>
                  </a:lnTo>
                  <a:close/>
                  <a:moveTo>
                    <a:pt x="1712696" y="503055"/>
                  </a:moveTo>
                  <a:lnTo>
                    <a:pt x="1712696" y="702177"/>
                  </a:lnTo>
                  <a:lnTo>
                    <a:pt x="754848" y="1713600"/>
                  </a:lnTo>
                  <a:lnTo>
                    <a:pt x="566274" y="1713600"/>
                  </a:lnTo>
                  <a:close/>
                  <a:moveTo>
                    <a:pt x="1712696" y="115947"/>
                  </a:moveTo>
                  <a:lnTo>
                    <a:pt x="1712696" y="315069"/>
                  </a:lnTo>
                  <a:lnTo>
                    <a:pt x="388245" y="1713600"/>
                  </a:lnTo>
                  <a:lnTo>
                    <a:pt x="199671" y="1713600"/>
                  </a:lnTo>
                  <a:close/>
                  <a:moveTo>
                    <a:pt x="0" y="0"/>
                  </a:moveTo>
                  <a:lnTo>
                    <a:pt x="1712696" y="0"/>
                  </a:lnTo>
                  <a:lnTo>
                    <a:pt x="1712696" y="1801"/>
                  </a:lnTo>
                  <a:lnTo>
                    <a:pt x="1642767" y="1801"/>
                  </a:lnTo>
                  <a:lnTo>
                    <a:pt x="21642" y="1713600"/>
                  </a:lnTo>
                  <a:lnTo>
                    <a:pt x="0" y="1713600"/>
                  </a:lnTo>
                  <a:lnTo>
                    <a:pt x="0" y="1537331"/>
                  </a:lnTo>
                  <a:lnTo>
                    <a:pt x="1454193" y="1801"/>
                  </a:lnTo>
                  <a:lnTo>
                    <a:pt x="1276164" y="1801"/>
                  </a:lnTo>
                  <a:lnTo>
                    <a:pt x="0" y="1349344"/>
                  </a:lnTo>
                  <a:lnTo>
                    <a:pt x="0" y="1150223"/>
                  </a:lnTo>
                  <a:lnTo>
                    <a:pt x="1087590" y="1801"/>
                  </a:lnTo>
                  <a:lnTo>
                    <a:pt x="909561" y="1801"/>
                  </a:lnTo>
                  <a:lnTo>
                    <a:pt x="0" y="962236"/>
                  </a:lnTo>
                  <a:lnTo>
                    <a:pt x="0" y="763115"/>
                  </a:lnTo>
                  <a:lnTo>
                    <a:pt x="720987" y="1801"/>
                  </a:lnTo>
                  <a:lnTo>
                    <a:pt x="542958" y="1801"/>
                  </a:lnTo>
                  <a:lnTo>
                    <a:pt x="0" y="575128"/>
                  </a:lnTo>
                  <a:lnTo>
                    <a:pt x="0" y="376007"/>
                  </a:lnTo>
                  <a:lnTo>
                    <a:pt x="354384" y="1801"/>
                  </a:lnTo>
                  <a:lnTo>
                    <a:pt x="176355" y="1801"/>
                  </a:lnTo>
                  <a:lnTo>
                    <a:pt x="0" y="18802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7044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траслевые структ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548689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22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Прямоугольник 14"/>
          <p:cNvSpPr/>
          <p:nvPr/>
        </p:nvSpPr>
        <p:spPr bwMode="auto">
          <a:xfrm>
            <a:off x="-1" y="0"/>
            <a:ext cx="7426800" cy="51435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58775" y="280251"/>
            <a:ext cx="6933411" cy="141269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z="5400" baseline="0" dirty="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ОТРАСЛЕВЫЕ</a:t>
            </a:r>
            <a:br>
              <a:rPr lang="ru-RU" dirty="0" smtClean="0"/>
            </a:br>
            <a:r>
              <a:rPr lang="ru-RU" dirty="0" smtClean="0"/>
              <a:t>СТРУКТУРЫ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 bwMode="auto">
          <a:xfrm>
            <a:off x="7426800" y="0"/>
            <a:ext cx="1716299" cy="17172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Прямоугольник 32"/>
          <p:cNvSpPr>
            <a:spLocks noChangeAspect="1"/>
          </p:cNvSpPr>
          <p:nvPr/>
        </p:nvSpPr>
        <p:spPr bwMode="auto">
          <a:xfrm>
            <a:off x="7426798" y="3426300"/>
            <a:ext cx="1717202" cy="171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sz="1350" b="1">
              <a:latin typeface="Arial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426800" y="1713150"/>
            <a:ext cx="1717200" cy="1717200"/>
            <a:chOff x="5642293" y="1669691"/>
            <a:chExt cx="1717200" cy="1717200"/>
          </a:xfrm>
        </p:grpSpPr>
        <p:sp>
          <p:nvSpPr>
            <p:cNvPr id="20" name="Прямоугольник 19"/>
            <p:cNvSpPr/>
            <p:nvPr/>
          </p:nvSpPr>
          <p:spPr bwMode="auto">
            <a:xfrm>
              <a:off x="5642293" y="1669691"/>
              <a:ext cx="1717200" cy="171720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Полилиния 20"/>
            <p:cNvSpPr>
              <a:spLocks noChangeAspect="1"/>
            </p:cNvSpPr>
            <p:nvPr/>
          </p:nvSpPr>
          <p:spPr bwMode="auto">
            <a:xfrm>
              <a:off x="5642293" y="1674497"/>
              <a:ext cx="814205" cy="1707588"/>
            </a:xfrm>
            <a:custGeom>
              <a:avLst/>
              <a:gdLst>
                <a:gd name="connsiteX0" fmla="*/ 0 w 631564"/>
                <a:gd name="connsiteY0" fmla="*/ 0 h 1324544"/>
                <a:gd name="connsiteX1" fmla="*/ 97634 w 631564"/>
                <a:gd name="connsiteY1" fmla="*/ 9803 h 1324544"/>
                <a:gd name="connsiteX2" fmla="*/ 631564 w 631564"/>
                <a:gd name="connsiteY2" fmla="*/ 662272 h 1324544"/>
                <a:gd name="connsiteX3" fmla="*/ 97634 w 631564"/>
                <a:gd name="connsiteY3" fmla="*/ 1314741 h 1324544"/>
                <a:gd name="connsiteX4" fmla="*/ 0 w 631564"/>
                <a:gd name="connsiteY4" fmla="*/ 1324544 h 132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564" h="1324544">
                  <a:moveTo>
                    <a:pt x="0" y="0"/>
                  </a:moveTo>
                  <a:lnTo>
                    <a:pt x="97634" y="9803"/>
                  </a:lnTo>
                  <a:cubicBezTo>
                    <a:pt x="402348" y="71905"/>
                    <a:pt x="631564" y="340428"/>
                    <a:pt x="631564" y="662272"/>
                  </a:cubicBezTo>
                  <a:cubicBezTo>
                    <a:pt x="631564" y="984116"/>
                    <a:pt x="402348" y="1252639"/>
                    <a:pt x="97634" y="1314741"/>
                  </a:cubicBezTo>
                  <a:lnTo>
                    <a:pt x="0" y="1324544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Полилиния 22"/>
            <p:cNvSpPr>
              <a:spLocks noChangeAspect="1"/>
            </p:cNvSpPr>
            <p:nvPr/>
          </p:nvSpPr>
          <p:spPr bwMode="auto">
            <a:xfrm>
              <a:off x="6545288" y="1674497"/>
              <a:ext cx="814205" cy="1707588"/>
            </a:xfrm>
            <a:custGeom>
              <a:avLst/>
              <a:gdLst>
                <a:gd name="connsiteX0" fmla="*/ 631564 w 631564"/>
                <a:gd name="connsiteY0" fmla="*/ 0 h 1324544"/>
                <a:gd name="connsiteX1" fmla="*/ 631564 w 631564"/>
                <a:gd name="connsiteY1" fmla="*/ 1324544 h 1324544"/>
                <a:gd name="connsiteX2" fmla="*/ 533931 w 631564"/>
                <a:gd name="connsiteY2" fmla="*/ 1314741 h 1324544"/>
                <a:gd name="connsiteX3" fmla="*/ 0 w 631564"/>
                <a:gd name="connsiteY3" fmla="*/ 662272 h 1324544"/>
                <a:gd name="connsiteX4" fmla="*/ 533931 w 631564"/>
                <a:gd name="connsiteY4" fmla="*/ 9803 h 132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564" h="1324544">
                  <a:moveTo>
                    <a:pt x="631564" y="0"/>
                  </a:moveTo>
                  <a:lnTo>
                    <a:pt x="631564" y="1324544"/>
                  </a:lnTo>
                  <a:lnTo>
                    <a:pt x="533931" y="1314741"/>
                  </a:lnTo>
                  <a:cubicBezTo>
                    <a:pt x="229217" y="1252639"/>
                    <a:pt x="0" y="984116"/>
                    <a:pt x="0" y="662272"/>
                  </a:cubicBezTo>
                  <a:cubicBezTo>
                    <a:pt x="0" y="340428"/>
                    <a:pt x="229217" y="71905"/>
                    <a:pt x="533931" y="9803"/>
                  </a:cubicBez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Полилиния 26"/>
            <p:cNvSpPr>
              <a:spLocks noChangeAspect="1"/>
            </p:cNvSpPr>
            <p:nvPr/>
          </p:nvSpPr>
          <p:spPr bwMode="auto">
            <a:xfrm>
              <a:off x="6545448" y="2530091"/>
              <a:ext cx="814045" cy="851994"/>
            </a:xfrm>
            <a:custGeom>
              <a:avLst/>
              <a:gdLst>
                <a:gd name="connsiteX0" fmla="*/ 0 w 814045"/>
                <a:gd name="connsiteY0" fmla="*/ 0 h 851994"/>
                <a:gd name="connsiteX1" fmla="*/ 814045 w 814045"/>
                <a:gd name="connsiteY1" fmla="*/ 0 h 851994"/>
                <a:gd name="connsiteX2" fmla="*/ 814045 w 814045"/>
                <a:gd name="connsiteY2" fmla="*/ 851994 h 851994"/>
                <a:gd name="connsiteX3" fmla="*/ 688178 w 814045"/>
                <a:gd name="connsiteY3" fmla="*/ 839356 h 851994"/>
                <a:gd name="connsiteX4" fmla="*/ 13305 w 814045"/>
                <a:gd name="connsiteY4" fmla="*/ 150187 h 851994"/>
                <a:gd name="connsiteX5" fmla="*/ 0 w 814045"/>
                <a:gd name="connsiteY5" fmla="*/ 0 h 85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4045" h="851994">
                  <a:moveTo>
                    <a:pt x="0" y="0"/>
                  </a:moveTo>
                  <a:lnTo>
                    <a:pt x="814045" y="0"/>
                  </a:lnTo>
                  <a:lnTo>
                    <a:pt x="814045" y="851994"/>
                  </a:lnTo>
                  <a:lnTo>
                    <a:pt x="688178" y="839356"/>
                  </a:lnTo>
                  <a:cubicBezTo>
                    <a:pt x="344448" y="769303"/>
                    <a:pt x="75237" y="495504"/>
                    <a:pt x="13305" y="15018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1494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 Дирек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34434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124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Прямоугольник 19"/>
          <p:cNvSpPr/>
          <p:nvPr/>
        </p:nvSpPr>
        <p:spPr bwMode="auto">
          <a:xfrm>
            <a:off x="0" y="0"/>
            <a:ext cx="7426800" cy="51435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58775" y="280251"/>
            <a:ext cx="6933411" cy="2119042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z="5400" baseline="0" dirty="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О ДИРЕКЦИИ</a:t>
            </a:r>
            <a:br>
              <a:rPr lang="ru-RU" dirty="0" smtClean="0"/>
            </a:br>
            <a:r>
              <a:rPr lang="ru-RU" dirty="0" smtClean="0"/>
              <a:t>НАЗВАНИЕ ДИРЕКЦИИ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 bwMode="auto">
          <a:xfrm>
            <a:off x="7427701" y="0"/>
            <a:ext cx="1716299" cy="17172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Прямоугольник 32"/>
          <p:cNvSpPr>
            <a:spLocks noChangeAspect="1"/>
          </p:cNvSpPr>
          <p:nvPr/>
        </p:nvSpPr>
        <p:spPr bwMode="auto">
          <a:xfrm>
            <a:off x="7426798" y="3426300"/>
            <a:ext cx="1717202" cy="171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sz="1350" b="1">
              <a:latin typeface="Arial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426798" y="1713150"/>
            <a:ext cx="1716299" cy="1717200"/>
            <a:chOff x="7427701" y="1713150"/>
            <a:chExt cx="1716299" cy="1717200"/>
          </a:xfrm>
        </p:grpSpPr>
        <p:sp>
          <p:nvSpPr>
            <p:cNvPr id="17" name="Прямоугольник 16"/>
            <p:cNvSpPr/>
            <p:nvPr/>
          </p:nvSpPr>
          <p:spPr bwMode="auto">
            <a:xfrm>
              <a:off x="7427701" y="1713150"/>
              <a:ext cx="1716299" cy="17172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Полилиния 17"/>
            <p:cNvSpPr>
              <a:spLocks noChangeAspect="1"/>
            </p:cNvSpPr>
            <p:nvPr/>
          </p:nvSpPr>
          <p:spPr bwMode="auto">
            <a:xfrm>
              <a:off x="7427701" y="1716750"/>
              <a:ext cx="1712696" cy="1713600"/>
            </a:xfrm>
            <a:custGeom>
              <a:avLst/>
              <a:gdLst>
                <a:gd name="connsiteX0" fmla="*/ 1712696 w 1712696"/>
                <a:gd name="connsiteY0" fmla="*/ 1664380 h 1713600"/>
                <a:gd name="connsiteX1" fmla="*/ 1712696 w 1712696"/>
                <a:gd name="connsiteY1" fmla="*/ 1713600 h 1713600"/>
                <a:gd name="connsiteX2" fmla="*/ 1666083 w 1712696"/>
                <a:gd name="connsiteY2" fmla="*/ 1713600 h 1713600"/>
                <a:gd name="connsiteX3" fmla="*/ 1712696 w 1712696"/>
                <a:gd name="connsiteY3" fmla="*/ 1277272 h 1713600"/>
                <a:gd name="connsiteX4" fmla="*/ 1712696 w 1712696"/>
                <a:gd name="connsiteY4" fmla="*/ 1476393 h 1713600"/>
                <a:gd name="connsiteX5" fmla="*/ 1488054 w 1712696"/>
                <a:gd name="connsiteY5" fmla="*/ 1713600 h 1713600"/>
                <a:gd name="connsiteX6" fmla="*/ 1299480 w 1712696"/>
                <a:gd name="connsiteY6" fmla="*/ 1713600 h 1713600"/>
                <a:gd name="connsiteX7" fmla="*/ 1712696 w 1712696"/>
                <a:gd name="connsiteY7" fmla="*/ 890163 h 1713600"/>
                <a:gd name="connsiteX8" fmla="*/ 1712696 w 1712696"/>
                <a:gd name="connsiteY8" fmla="*/ 1089285 h 1713600"/>
                <a:gd name="connsiteX9" fmla="*/ 1121451 w 1712696"/>
                <a:gd name="connsiteY9" fmla="*/ 1713600 h 1713600"/>
                <a:gd name="connsiteX10" fmla="*/ 932877 w 1712696"/>
                <a:gd name="connsiteY10" fmla="*/ 1713600 h 1713600"/>
                <a:gd name="connsiteX11" fmla="*/ 1712696 w 1712696"/>
                <a:gd name="connsiteY11" fmla="*/ 503055 h 1713600"/>
                <a:gd name="connsiteX12" fmla="*/ 1712696 w 1712696"/>
                <a:gd name="connsiteY12" fmla="*/ 702177 h 1713600"/>
                <a:gd name="connsiteX13" fmla="*/ 754848 w 1712696"/>
                <a:gd name="connsiteY13" fmla="*/ 1713600 h 1713600"/>
                <a:gd name="connsiteX14" fmla="*/ 566274 w 1712696"/>
                <a:gd name="connsiteY14" fmla="*/ 1713600 h 1713600"/>
                <a:gd name="connsiteX15" fmla="*/ 1712696 w 1712696"/>
                <a:gd name="connsiteY15" fmla="*/ 115947 h 1713600"/>
                <a:gd name="connsiteX16" fmla="*/ 1712696 w 1712696"/>
                <a:gd name="connsiteY16" fmla="*/ 315069 h 1713600"/>
                <a:gd name="connsiteX17" fmla="*/ 388245 w 1712696"/>
                <a:gd name="connsiteY17" fmla="*/ 1713600 h 1713600"/>
                <a:gd name="connsiteX18" fmla="*/ 199671 w 1712696"/>
                <a:gd name="connsiteY18" fmla="*/ 1713600 h 1713600"/>
                <a:gd name="connsiteX19" fmla="*/ 0 w 1712696"/>
                <a:gd name="connsiteY19" fmla="*/ 0 h 1713600"/>
                <a:gd name="connsiteX20" fmla="*/ 1712696 w 1712696"/>
                <a:gd name="connsiteY20" fmla="*/ 0 h 1713600"/>
                <a:gd name="connsiteX21" fmla="*/ 1712696 w 1712696"/>
                <a:gd name="connsiteY21" fmla="*/ 1801 h 1713600"/>
                <a:gd name="connsiteX22" fmla="*/ 1642767 w 1712696"/>
                <a:gd name="connsiteY22" fmla="*/ 1801 h 1713600"/>
                <a:gd name="connsiteX23" fmla="*/ 21642 w 1712696"/>
                <a:gd name="connsiteY23" fmla="*/ 1713600 h 1713600"/>
                <a:gd name="connsiteX24" fmla="*/ 0 w 1712696"/>
                <a:gd name="connsiteY24" fmla="*/ 1713600 h 1713600"/>
                <a:gd name="connsiteX25" fmla="*/ 0 w 1712696"/>
                <a:gd name="connsiteY25" fmla="*/ 1537331 h 1713600"/>
                <a:gd name="connsiteX26" fmla="*/ 1454193 w 1712696"/>
                <a:gd name="connsiteY26" fmla="*/ 1801 h 1713600"/>
                <a:gd name="connsiteX27" fmla="*/ 1276164 w 1712696"/>
                <a:gd name="connsiteY27" fmla="*/ 1801 h 1713600"/>
                <a:gd name="connsiteX28" fmla="*/ 0 w 1712696"/>
                <a:gd name="connsiteY28" fmla="*/ 1349344 h 1713600"/>
                <a:gd name="connsiteX29" fmla="*/ 0 w 1712696"/>
                <a:gd name="connsiteY29" fmla="*/ 1150223 h 1713600"/>
                <a:gd name="connsiteX30" fmla="*/ 1087590 w 1712696"/>
                <a:gd name="connsiteY30" fmla="*/ 1801 h 1713600"/>
                <a:gd name="connsiteX31" fmla="*/ 909561 w 1712696"/>
                <a:gd name="connsiteY31" fmla="*/ 1801 h 1713600"/>
                <a:gd name="connsiteX32" fmla="*/ 0 w 1712696"/>
                <a:gd name="connsiteY32" fmla="*/ 962236 h 1713600"/>
                <a:gd name="connsiteX33" fmla="*/ 0 w 1712696"/>
                <a:gd name="connsiteY33" fmla="*/ 763115 h 1713600"/>
                <a:gd name="connsiteX34" fmla="*/ 720987 w 1712696"/>
                <a:gd name="connsiteY34" fmla="*/ 1801 h 1713600"/>
                <a:gd name="connsiteX35" fmla="*/ 542958 w 1712696"/>
                <a:gd name="connsiteY35" fmla="*/ 1801 h 1713600"/>
                <a:gd name="connsiteX36" fmla="*/ 0 w 1712696"/>
                <a:gd name="connsiteY36" fmla="*/ 575128 h 1713600"/>
                <a:gd name="connsiteX37" fmla="*/ 0 w 1712696"/>
                <a:gd name="connsiteY37" fmla="*/ 376007 h 1713600"/>
                <a:gd name="connsiteX38" fmla="*/ 354384 w 1712696"/>
                <a:gd name="connsiteY38" fmla="*/ 1801 h 1713600"/>
                <a:gd name="connsiteX39" fmla="*/ 176355 w 1712696"/>
                <a:gd name="connsiteY39" fmla="*/ 1801 h 1713600"/>
                <a:gd name="connsiteX40" fmla="*/ 0 w 1712696"/>
                <a:gd name="connsiteY40" fmla="*/ 18802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12696" h="1713600">
                  <a:moveTo>
                    <a:pt x="1712696" y="1664380"/>
                  </a:moveTo>
                  <a:lnTo>
                    <a:pt x="1712696" y="1713600"/>
                  </a:lnTo>
                  <a:lnTo>
                    <a:pt x="1666083" y="1713600"/>
                  </a:lnTo>
                  <a:close/>
                  <a:moveTo>
                    <a:pt x="1712696" y="1277272"/>
                  </a:moveTo>
                  <a:lnTo>
                    <a:pt x="1712696" y="1476393"/>
                  </a:lnTo>
                  <a:lnTo>
                    <a:pt x="1488054" y="1713600"/>
                  </a:lnTo>
                  <a:lnTo>
                    <a:pt x="1299480" y="1713600"/>
                  </a:lnTo>
                  <a:close/>
                  <a:moveTo>
                    <a:pt x="1712696" y="890163"/>
                  </a:moveTo>
                  <a:lnTo>
                    <a:pt x="1712696" y="1089285"/>
                  </a:lnTo>
                  <a:lnTo>
                    <a:pt x="1121451" y="1713600"/>
                  </a:lnTo>
                  <a:lnTo>
                    <a:pt x="932877" y="1713600"/>
                  </a:lnTo>
                  <a:close/>
                  <a:moveTo>
                    <a:pt x="1712696" y="503055"/>
                  </a:moveTo>
                  <a:lnTo>
                    <a:pt x="1712696" y="702177"/>
                  </a:lnTo>
                  <a:lnTo>
                    <a:pt x="754848" y="1713600"/>
                  </a:lnTo>
                  <a:lnTo>
                    <a:pt x="566274" y="1713600"/>
                  </a:lnTo>
                  <a:close/>
                  <a:moveTo>
                    <a:pt x="1712696" y="115947"/>
                  </a:moveTo>
                  <a:lnTo>
                    <a:pt x="1712696" y="315069"/>
                  </a:lnTo>
                  <a:lnTo>
                    <a:pt x="388245" y="1713600"/>
                  </a:lnTo>
                  <a:lnTo>
                    <a:pt x="199671" y="1713600"/>
                  </a:lnTo>
                  <a:close/>
                  <a:moveTo>
                    <a:pt x="0" y="0"/>
                  </a:moveTo>
                  <a:lnTo>
                    <a:pt x="1712696" y="0"/>
                  </a:lnTo>
                  <a:lnTo>
                    <a:pt x="1712696" y="1801"/>
                  </a:lnTo>
                  <a:lnTo>
                    <a:pt x="1642767" y="1801"/>
                  </a:lnTo>
                  <a:lnTo>
                    <a:pt x="21642" y="1713600"/>
                  </a:lnTo>
                  <a:lnTo>
                    <a:pt x="0" y="1713600"/>
                  </a:lnTo>
                  <a:lnTo>
                    <a:pt x="0" y="1537331"/>
                  </a:lnTo>
                  <a:lnTo>
                    <a:pt x="1454193" y="1801"/>
                  </a:lnTo>
                  <a:lnTo>
                    <a:pt x="1276164" y="1801"/>
                  </a:lnTo>
                  <a:lnTo>
                    <a:pt x="0" y="1349344"/>
                  </a:lnTo>
                  <a:lnTo>
                    <a:pt x="0" y="1150223"/>
                  </a:lnTo>
                  <a:lnTo>
                    <a:pt x="1087590" y="1801"/>
                  </a:lnTo>
                  <a:lnTo>
                    <a:pt x="909561" y="1801"/>
                  </a:lnTo>
                  <a:lnTo>
                    <a:pt x="0" y="962236"/>
                  </a:lnTo>
                  <a:lnTo>
                    <a:pt x="0" y="763115"/>
                  </a:lnTo>
                  <a:lnTo>
                    <a:pt x="720987" y="1801"/>
                  </a:lnTo>
                  <a:lnTo>
                    <a:pt x="542958" y="1801"/>
                  </a:lnTo>
                  <a:lnTo>
                    <a:pt x="0" y="575128"/>
                  </a:lnTo>
                  <a:lnTo>
                    <a:pt x="0" y="376007"/>
                  </a:lnTo>
                  <a:lnTo>
                    <a:pt x="354384" y="1801"/>
                  </a:lnTo>
                  <a:lnTo>
                    <a:pt x="176355" y="1801"/>
                  </a:lnTo>
                  <a:lnTo>
                    <a:pt x="0" y="18802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" name="Группа 18"/>
          <p:cNvGrpSpPr>
            <a:grpSpLocks noChangeAspect="1"/>
          </p:cNvGrpSpPr>
          <p:nvPr/>
        </p:nvGrpSpPr>
        <p:grpSpPr>
          <a:xfrm>
            <a:off x="7426798" y="0"/>
            <a:ext cx="1716299" cy="1717200"/>
            <a:chOff x="6573600" y="0"/>
            <a:chExt cx="2570400" cy="2571750"/>
          </a:xfrm>
        </p:grpSpPr>
        <p:sp>
          <p:nvSpPr>
            <p:cNvPr id="22" name="Прямоугольник 21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Овал 23"/>
            <p:cNvSpPr/>
            <p:nvPr/>
          </p:nvSpPr>
          <p:spPr bwMode="auto">
            <a:xfrm>
              <a:off x="6782475" y="209550"/>
              <a:ext cx="2152650" cy="21526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5034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70721978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91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0286"/>
            <a:ext cx="6768592" cy="1349828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105050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7616825" y="3047472"/>
            <a:ext cx="133466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Место (город)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Месяц Год</a:t>
            </a:r>
            <a:endParaRPr lang="ru-RU" dirty="0"/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3429900"/>
            <a:ext cx="5715898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grpSp>
        <p:nvGrpSpPr>
          <p:cNvPr id="3" name="Группа 2"/>
          <p:cNvGrpSpPr>
            <a:grpSpLocks noChangeAspect="1"/>
          </p:cNvGrpSpPr>
          <p:nvPr userDrawn="1"/>
        </p:nvGrpSpPr>
        <p:grpSpPr>
          <a:xfrm>
            <a:off x="5710499" y="3425398"/>
            <a:ext cx="1717200" cy="1718102"/>
            <a:chOff x="5493178" y="3425398"/>
            <a:chExt cx="1717200" cy="1718102"/>
          </a:xfrm>
        </p:grpSpPr>
        <p:sp>
          <p:nvSpPr>
            <p:cNvPr id="57" name="Прямоугольник 56"/>
            <p:cNvSpPr>
              <a:spLocks noChangeAspect="1"/>
            </p:cNvSpPr>
            <p:nvPr userDrawn="1"/>
          </p:nvSpPr>
          <p:spPr bwMode="auto">
            <a:xfrm>
              <a:off x="5493178" y="3425398"/>
              <a:ext cx="1717200" cy="1718102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Прямоугольник 55"/>
            <p:cNvSpPr>
              <a:spLocks noChangeAspect="1"/>
            </p:cNvSpPr>
            <p:nvPr userDrawn="1"/>
          </p:nvSpPr>
          <p:spPr bwMode="auto">
            <a:xfrm>
              <a:off x="5494026" y="3426300"/>
              <a:ext cx="1716352" cy="171720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8" name="Группа 57"/>
          <p:cNvGrpSpPr>
            <a:grpSpLocks noChangeAspect="1"/>
          </p:cNvGrpSpPr>
          <p:nvPr userDrawn="1"/>
        </p:nvGrpSpPr>
        <p:grpSpPr>
          <a:xfrm>
            <a:off x="7427701" y="3426300"/>
            <a:ext cx="1716299" cy="1717200"/>
            <a:chOff x="6573600" y="0"/>
            <a:chExt cx="2570400" cy="2571750"/>
          </a:xfrm>
        </p:grpSpPr>
        <p:sp>
          <p:nvSpPr>
            <p:cNvPr id="59" name="Прямоугольник 58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Полилиния 59"/>
            <p:cNvSpPr>
              <a:spLocks/>
            </p:cNvSpPr>
            <p:nvPr userDrawn="1"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1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9" name="Группа 88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90" name="Прямоугольник 89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91" name="Прямая соединительная линия 90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2" name="Группа 91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TextBox 107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TextBox 108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Прямоугольник 110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Прямоугольник 111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Прямоугольник 112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3262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 продуктах и сервиса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772762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27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Прямоугольник 36"/>
          <p:cNvSpPr/>
          <p:nvPr/>
        </p:nvSpPr>
        <p:spPr bwMode="auto">
          <a:xfrm>
            <a:off x="0" y="0"/>
            <a:ext cx="7426800" cy="51435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58775" y="280251"/>
            <a:ext cx="6933411" cy="141269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z="5400" baseline="0" dirty="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О ПРОДУКТАХ </a:t>
            </a:r>
            <a:br>
              <a:rPr lang="ru-RU" dirty="0" smtClean="0"/>
            </a:br>
            <a:r>
              <a:rPr lang="ru-RU" dirty="0" smtClean="0"/>
              <a:t>И СЕРВИСАХ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 bwMode="auto">
          <a:xfrm>
            <a:off x="7427701" y="0"/>
            <a:ext cx="1716299" cy="17172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Прямоугольник 32"/>
          <p:cNvSpPr>
            <a:spLocks noChangeAspect="1"/>
          </p:cNvSpPr>
          <p:nvPr/>
        </p:nvSpPr>
        <p:spPr bwMode="auto">
          <a:xfrm>
            <a:off x="7426798" y="1713150"/>
            <a:ext cx="1717202" cy="171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sz="1350" b="1">
              <a:latin typeface="Arial" charset="0"/>
            </a:endParaRPr>
          </a:p>
        </p:txBody>
      </p:sp>
      <p:grpSp>
        <p:nvGrpSpPr>
          <p:cNvPr id="15" name="Группа 14"/>
          <p:cNvGrpSpPr>
            <a:grpSpLocks noChangeAspect="1"/>
          </p:cNvGrpSpPr>
          <p:nvPr/>
        </p:nvGrpSpPr>
        <p:grpSpPr>
          <a:xfrm>
            <a:off x="7426798" y="0"/>
            <a:ext cx="1716299" cy="1717200"/>
            <a:chOff x="7427701" y="0"/>
            <a:chExt cx="1716299" cy="1717200"/>
          </a:xfrm>
        </p:grpSpPr>
        <p:sp>
          <p:nvSpPr>
            <p:cNvPr id="43" name="Полилиния 42"/>
            <p:cNvSpPr>
              <a:spLocks noChangeAspect="1"/>
            </p:cNvSpPr>
            <p:nvPr/>
          </p:nvSpPr>
          <p:spPr bwMode="auto">
            <a:xfrm>
              <a:off x="7427701" y="858600"/>
              <a:ext cx="1716298" cy="858600"/>
            </a:xfrm>
            <a:custGeom>
              <a:avLst/>
              <a:gdLst>
                <a:gd name="connsiteX0" fmla="*/ 857698 w 1716298"/>
                <a:gd name="connsiteY0" fmla="*/ 0 h 858600"/>
                <a:gd name="connsiteX1" fmla="*/ 1716298 w 1716298"/>
                <a:gd name="connsiteY1" fmla="*/ 858600 h 858600"/>
                <a:gd name="connsiteX2" fmla="*/ 0 w 1716298"/>
                <a:gd name="connsiteY2" fmla="*/ 858600 h 858600"/>
                <a:gd name="connsiteX3" fmla="*/ 0 w 1716298"/>
                <a:gd name="connsiteY3" fmla="*/ 840738 h 858600"/>
                <a:gd name="connsiteX4" fmla="*/ 3531 w 1716298"/>
                <a:gd name="connsiteY4" fmla="*/ 770813 h 858600"/>
                <a:gd name="connsiteX5" fmla="*/ 857698 w 1716298"/>
                <a:gd name="connsiteY5" fmla="*/ 0 h 85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6298" h="858600">
                  <a:moveTo>
                    <a:pt x="857698" y="0"/>
                  </a:moveTo>
                  <a:cubicBezTo>
                    <a:pt x="1331890" y="0"/>
                    <a:pt x="1716298" y="384408"/>
                    <a:pt x="1716298" y="858600"/>
                  </a:cubicBezTo>
                  <a:lnTo>
                    <a:pt x="0" y="858600"/>
                  </a:lnTo>
                  <a:lnTo>
                    <a:pt x="0" y="840738"/>
                  </a:lnTo>
                  <a:lnTo>
                    <a:pt x="3531" y="770813"/>
                  </a:lnTo>
                  <a:cubicBezTo>
                    <a:pt x="47500" y="337859"/>
                    <a:pt x="413143" y="0"/>
                    <a:pt x="857698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Полилиния 41"/>
            <p:cNvSpPr>
              <a:spLocks noChangeAspect="1"/>
            </p:cNvSpPr>
            <p:nvPr/>
          </p:nvSpPr>
          <p:spPr bwMode="auto">
            <a:xfrm>
              <a:off x="7427701" y="0"/>
              <a:ext cx="1716299" cy="1717200"/>
            </a:xfrm>
            <a:custGeom>
              <a:avLst/>
              <a:gdLst>
                <a:gd name="connsiteX0" fmla="*/ 0 w 1716299"/>
                <a:gd name="connsiteY0" fmla="*/ 0 h 1717200"/>
                <a:gd name="connsiteX1" fmla="*/ 1716299 w 1716299"/>
                <a:gd name="connsiteY1" fmla="*/ 0 h 1717200"/>
                <a:gd name="connsiteX2" fmla="*/ 1716299 w 1716299"/>
                <a:gd name="connsiteY2" fmla="*/ 1717200 h 1717200"/>
                <a:gd name="connsiteX3" fmla="*/ 1716298 w 1716299"/>
                <a:gd name="connsiteY3" fmla="*/ 1717200 h 1717200"/>
                <a:gd name="connsiteX4" fmla="*/ 857698 w 1716299"/>
                <a:gd name="connsiteY4" fmla="*/ 858600 h 1717200"/>
                <a:gd name="connsiteX5" fmla="*/ 3531 w 1716299"/>
                <a:gd name="connsiteY5" fmla="*/ 1629413 h 1717200"/>
                <a:gd name="connsiteX6" fmla="*/ 0 w 1716299"/>
                <a:gd name="connsiteY6" fmla="*/ 1699338 h 1717200"/>
                <a:gd name="connsiteX7" fmla="*/ 0 w 1716299"/>
                <a:gd name="connsiteY7" fmla="*/ 0 h 171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6299" h="1717200">
                  <a:moveTo>
                    <a:pt x="0" y="0"/>
                  </a:moveTo>
                  <a:lnTo>
                    <a:pt x="1716299" y="0"/>
                  </a:lnTo>
                  <a:lnTo>
                    <a:pt x="1716299" y="1717200"/>
                  </a:lnTo>
                  <a:lnTo>
                    <a:pt x="1716298" y="1717200"/>
                  </a:lnTo>
                  <a:cubicBezTo>
                    <a:pt x="1716298" y="1243008"/>
                    <a:pt x="1331890" y="858600"/>
                    <a:pt x="857698" y="858600"/>
                  </a:cubicBezTo>
                  <a:cubicBezTo>
                    <a:pt x="413143" y="858600"/>
                    <a:pt x="47500" y="1196459"/>
                    <a:pt x="3531" y="1629413"/>
                  </a:cubicBezTo>
                  <a:lnTo>
                    <a:pt x="0" y="1699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4" name="Группа 13"/>
          <p:cNvGrpSpPr>
            <a:grpSpLocks noChangeAspect="1"/>
          </p:cNvGrpSpPr>
          <p:nvPr/>
        </p:nvGrpSpPr>
        <p:grpSpPr>
          <a:xfrm>
            <a:off x="7426798" y="3426300"/>
            <a:ext cx="1716299" cy="1717200"/>
            <a:chOff x="-309902" y="1968471"/>
            <a:chExt cx="1716299" cy="1717200"/>
          </a:xfrm>
        </p:grpSpPr>
        <p:sp>
          <p:nvSpPr>
            <p:cNvPr id="17" name="Прямоугольник 16"/>
            <p:cNvSpPr>
              <a:spLocks noChangeAspect="1"/>
            </p:cNvSpPr>
            <p:nvPr/>
          </p:nvSpPr>
          <p:spPr bwMode="auto">
            <a:xfrm>
              <a:off x="-309902" y="1968471"/>
              <a:ext cx="1716299" cy="171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Полилиния 35"/>
            <p:cNvSpPr>
              <a:spLocks/>
            </p:cNvSpPr>
            <p:nvPr/>
          </p:nvSpPr>
          <p:spPr bwMode="auto">
            <a:xfrm>
              <a:off x="-171753" y="2107071"/>
              <a:ext cx="1440000" cy="1440000"/>
            </a:xfrm>
            <a:custGeom>
              <a:avLst/>
              <a:gdLst>
                <a:gd name="connsiteX0" fmla="*/ 2807084 w 2836652"/>
                <a:gd name="connsiteY0" fmla="*/ 1727294 h 2844000"/>
                <a:gd name="connsiteX1" fmla="*/ 2776855 w 2836652"/>
                <a:gd name="connsiteY1" fmla="*/ 1844860 h 2844000"/>
                <a:gd name="connsiteX2" fmla="*/ 1841645 w 2836652"/>
                <a:gd name="connsiteY2" fmla="*/ 2780070 h 2844000"/>
                <a:gd name="connsiteX3" fmla="*/ 1801654 w 2836652"/>
                <a:gd name="connsiteY3" fmla="*/ 2790353 h 2844000"/>
                <a:gd name="connsiteX4" fmla="*/ 2799360 w 2836652"/>
                <a:gd name="connsiteY4" fmla="*/ 1093539 h 2844000"/>
                <a:gd name="connsiteX5" fmla="*/ 2826362 w 2836652"/>
                <a:gd name="connsiteY5" fmla="*/ 1218703 h 2844000"/>
                <a:gd name="connsiteX6" fmla="*/ 2836652 w 2836652"/>
                <a:gd name="connsiteY6" fmla="*/ 1363744 h 2844000"/>
                <a:gd name="connsiteX7" fmla="*/ 1437536 w 2836652"/>
                <a:gd name="connsiteY7" fmla="*/ 2843053 h 2844000"/>
                <a:gd name="connsiteX8" fmla="*/ 1418785 w 2836652"/>
                <a:gd name="connsiteY8" fmla="*/ 2844000 h 2844000"/>
                <a:gd name="connsiteX9" fmla="*/ 1265558 w 2836652"/>
                <a:gd name="connsiteY9" fmla="*/ 2835841 h 2844000"/>
                <a:gd name="connsiteX10" fmla="*/ 1166585 w 2836652"/>
                <a:gd name="connsiteY10" fmla="*/ 2819901 h 2844000"/>
                <a:gd name="connsiteX11" fmla="*/ 2611803 w 2836652"/>
                <a:gd name="connsiteY11" fmla="*/ 649925 h 2844000"/>
                <a:gd name="connsiteX12" fmla="*/ 2625925 w 2836652"/>
                <a:gd name="connsiteY12" fmla="*/ 670040 h 2844000"/>
                <a:gd name="connsiteX13" fmla="*/ 2716944 w 2836652"/>
                <a:gd name="connsiteY13" fmla="*/ 840735 h 2844000"/>
                <a:gd name="connsiteX14" fmla="*/ 2718971 w 2836652"/>
                <a:gd name="connsiteY14" fmla="*/ 846248 h 2844000"/>
                <a:gd name="connsiteX15" fmla="*/ 917377 w 2836652"/>
                <a:gd name="connsiteY15" fmla="*/ 2751106 h 2844000"/>
                <a:gd name="connsiteX16" fmla="*/ 837521 w 2836652"/>
                <a:gd name="connsiteY16" fmla="*/ 2720160 h 2844000"/>
                <a:gd name="connsiteX17" fmla="*/ 713705 w 2836652"/>
                <a:gd name="connsiteY17" fmla="*/ 2656817 h 2844000"/>
                <a:gd name="connsiteX18" fmla="*/ 2316702 w 2836652"/>
                <a:gd name="connsiteY18" fmla="*/ 320018 h 2844000"/>
                <a:gd name="connsiteX19" fmla="*/ 2323309 w 2836652"/>
                <a:gd name="connsiteY19" fmla="*/ 324716 h 2844000"/>
                <a:gd name="connsiteX20" fmla="*/ 2436281 w 2836652"/>
                <a:gd name="connsiteY20" fmla="*/ 428628 h 2844000"/>
                <a:gd name="connsiteX21" fmla="*/ 2470218 w 2836652"/>
                <a:gd name="connsiteY21" fmla="*/ 467338 h 2844000"/>
                <a:gd name="connsiteX22" fmla="*/ 524088 w 2836652"/>
                <a:gd name="connsiteY22" fmla="*/ 2525015 h 2844000"/>
                <a:gd name="connsiteX23" fmla="*/ 474563 w 2836652"/>
                <a:gd name="connsiteY23" fmla="*/ 2485283 h 2844000"/>
                <a:gd name="connsiteX24" fmla="*/ 371952 w 2836652"/>
                <a:gd name="connsiteY24" fmla="*/ 2384417 h 2844000"/>
                <a:gd name="connsiteX25" fmla="*/ 368400 w 2836652"/>
                <a:gd name="connsiteY25" fmla="*/ 2379992 h 2844000"/>
                <a:gd name="connsiteX26" fmla="*/ 1923462 w 2836652"/>
                <a:gd name="connsiteY26" fmla="*/ 93876 h 2844000"/>
                <a:gd name="connsiteX27" fmla="*/ 1972292 w 2836652"/>
                <a:gd name="connsiteY27" fmla="*/ 111748 h 2844000"/>
                <a:gd name="connsiteX28" fmla="*/ 2125317 w 2836652"/>
                <a:gd name="connsiteY28" fmla="*/ 190086 h 2844000"/>
                <a:gd name="connsiteX29" fmla="*/ 228354 w 2836652"/>
                <a:gd name="connsiteY29" fmla="*/ 2195778 h 2844000"/>
                <a:gd name="connsiteX30" fmla="*/ 152351 w 2836652"/>
                <a:gd name="connsiteY30" fmla="*/ 2069368 h 2844000"/>
                <a:gd name="connsiteX31" fmla="*/ 120718 w 2836652"/>
                <a:gd name="connsiteY31" fmla="*/ 1999949 h 2844000"/>
                <a:gd name="connsiteX32" fmla="*/ 1041461 w 2836652"/>
                <a:gd name="connsiteY32" fmla="*/ 52222 h 2844000"/>
                <a:gd name="connsiteX33" fmla="*/ 28920 w 2836652"/>
                <a:gd name="connsiteY33" fmla="*/ 1122800 h 2844000"/>
                <a:gd name="connsiteX34" fmla="*/ 60716 w 2836652"/>
                <a:gd name="connsiteY34" fmla="*/ 999141 h 2844000"/>
                <a:gd name="connsiteX35" fmla="*/ 995926 w 2836652"/>
                <a:gd name="connsiteY35" fmla="*/ 63930 h 2844000"/>
                <a:gd name="connsiteX36" fmla="*/ 1418785 w 2836652"/>
                <a:gd name="connsiteY36" fmla="*/ 0 h 2844000"/>
                <a:gd name="connsiteX37" fmla="*/ 1564176 w 2836652"/>
                <a:gd name="connsiteY37" fmla="*/ 7342 h 2844000"/>
                <a:gd name="connsiteX38" fmla="*/ 1675030 w 2836652"/>
                <a:gd name="connsiteY38" fmla="*/ 24260 h 2844000"/>
                <a:gd name="connsiteX39" fmla="*/ 37665 w 2836652"/>
                <a:gd name="connsiteY39" fmla="*/ 1755475 h 2844000"/>
                <a:gd name="connsiteX40" fmla="*/ 23926 w 2836652"/>
                <a:gd name="connsiteY40" fmla="*/ 1699895 h 2844000"/>
                <a:gd name="connsiteX41" fmla="*/ 4127 w 2836652"/>
                <a:gd name="connsiteY41" fmla="*/ 1567391 h 2844000"/>
                <a:gd name="connsiteX42" fmla="*/ 0 w 2836652"/>
                <a:gd name="connsiteY42" fmla="*/ 1485664 h 2844000"/>
                <a:gd name="connsiteX43" fmla="*/ 1404441 w 2836652"/>
                <a:gd name="connsiteY43" fmla="*/ 725 h 28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836652" h="2844000">
                  <a:moveTo>
                    <a:pt x="2807084" y="1727294"/>
                  </a:moveTo>
                  <a:lnTo>
                    <a:pt x="2776855" y="1844860"/>
                  </a:lnTo>
                  <a:cubicBezTo>
                    <a:pt x="2638361" y="2290130"/>
                    <a:pt x="2286915" y="2641576"/>
                    <a:pt x="1841645" y="2780070"/>
                  </a:cubicBezTo>
                  <a:lnTo>
                    <a:pt x="1801654" y="2790353"/>
                  </a:lnTo>
                  <a:close/>
                  <a:moveTo>
                    <a:pt x="2799360" y="1093539"/>
                  </a:moveTo>
                  <a:lnTo>
                    <a:pt x="2826362" y="1218703"/>
                  </a:lnTo>
                  <a:lnTo>
                    <a:pt x="2836652" y="1363744"/>
                  </a:lnTo>
                  <a:lnTo>
                    <a:pt x="1437536" y="2843053"/>
                  </a:lnTo>
                  <a:lnTo>
                    <a:pt x="1418785" y="2844000"/>
                  </a:lnTo>
                  <a:cubicBezTo>
                    <a:pt x="1367017" y="2844000"/>
                    <a:pt x="1315894" y="2841234"/>
                    <a:pt x="1265558" y="2835841"/>
                  </a:cubicBezTo>
                  <a:lnTo>
                    <a:pt x="1166585" y="2819901"/>
                  </a:lnTo>
                  <a:close/>
                  <a:moveTo>
                    <a:pt x="2611803" y="649925"/>
                  </a:moveTo>
                  <a:lnTo>
                    <a:pt x="2625925" y="670040"/>
                  </a:lnTo>
                  <a:cubicBezTo>
                    <a:pt x="2659968" y="724575"/>
                    <a:pt x="2690418" y="781584"/>
                    <a:pt x="2716944" y="840735"/>
                  </a:cubicBezTo>
                  <a:lnTo>
                    <a:pt x="2718971" y="846248"/>
                  </a:lnTo>
                  <a:lnTo>
                    <a:pt x="917377" y="2751106"/>
                  </a:lnTo>
                  <a:lnTo>
                    <a:pt x="837521" y="2720160"/>
                  </a:lnTo>
                  <a:lnTo>
                    <a:pt x="713705" y="2656817"/>
                  </a:lnTo>
                  <a:close/>
                  <a:moveTo>
                    <a:pt x="2316702" y="320018"/>
                  </a:moveTo>
                  <a:lnTo>
                    <a:pt x="2323309" y="324716"/>
                  </a:lnTo>
                  <a:cubicBezTo>
                    <a:pt x="2362814" y="357318"/>
                    <a:pt x="2400528" y="392012"/>
                    <a:pt x="2436281" y="428628"/>
                  </a:cubicBezTo>
                  <a:lnTo>
                    <a:pt x="2470218" y="467338"/>
                  </a:lnTo>
                  <a:lnTo>
                    <a:pt x="524088" y="2525015"/>
                  </a:lnTo>
                  <a:lnTo>
                    <a:pt x="474563" y="2485283"/>
                  </a:lnTo>
                  <a:cubicBezTo>
                    <a:pt x="438688" y="2453403"/>
                    <a:pt x="404438" y="2419734"/>
                    <a:pt x="371952" y="2384417"/>
                  </a:cubicBezTo>
                  <a:lnTo>
                    <a:pt x="368400" y="2379992"/>
                  </a:lnTo>
                  <a:close/>
                  <a:moveTo>
                    <a:pt x="1923462" y="93876"/>
                  </a:moveTo>
                  <a:lnTo>
                    <a:pt x="1972292" y="111748"/>
                  </a:lnTo>
                  <a:lnTo>
                    <a:pt x="2125317" y="190086"/>
                  </a:lnTo>
                  <a:lnTo>
                    <a:pt x="228354" y="2195778"/>
                  </a:lnTo>
                  <a:lnTo>
                    <a:pt x="152351" y="2069368"/>
                  </a:lnTo>
                  <a:lnTo>
                    <a:pt x="120718" y="1999949"/>
                  </a:lnTo>
                  <a:close/>
                  <a:moveTo>
                    <a:pt x="1041461" y="52222"/>
                  </a:moveTo>
                  <a:lnTo>
                    <a:pt x="28920" y="1122800"/>
                  </a:lnTo>
                  <a:lnTo>
                    <a:pt x="60716" y="999141"/>
                  </a:lnTo>
                  <a:cubicBezTo>
                    <a:pt x="199209" y="553870"/>
                    <a:pt x="550656" y="202424"/>
                    <a:pt x="995926" y="63930"/>
                  </a:cubicBezTo>
                  <a:close/>
                  <a:moveTo>
                    <a:pt x="1418785" y="0"/>
                  </a:moveTo>
                  <a:cubicBezTo>
                    <a:pt x="1467869" y="0"/>
                    <a:pt x="1516373" y="2487"/>
                    <a:pt x="1564176" y="7342"/>
                  </a:cubicBezTo>
                  <a:lnTo>
                    <a:pt x="1675030" y="24260"/>
                  </a:lnTo>
                  <a:lnTo>
                    <a:pt x="37665" y="1755475"/>
                  </a:lnTo>
                  <a:lnTo>
                    <a:pt x="23926" y="1699895"/>
                  </a:lnTo>
                  <a:cubicBezTo>
                    <a:pt x="15311" y="1656408"/>
                    <a:pt x="8678" y="1612207"/>
                    <a:pt x="4127" y="1567391"/>
                  </a:cubicBezTo>
                  <a:lnTo>
                    <a:pt x="0" y="1485664"/>
                  </a:lnTo>
                  <a:lnTo>
                    <a:pt x="1404441" y="725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1322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раздела свой вариа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893237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329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 bwMode="auto">
          <a:xfrm>
            <a:off x="0" y="0"/>
            <a:ext cx="7426800" cy="51435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58775" y="280251"/>
            <a:ext cx="6933411" cy="141269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z="5400" baseline="0" dirty="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ЗАГОЛОВОК РАЗДЕЛА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26800" y="0"/>
            <a:ext cx="1717200" cy="17172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27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26800" y="1713150"/>
            <a:ext cx="1717200" cy="17172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28" name="Рисунок 3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426800" y="3426300"/>
            <a:ext cx="1717200" cy="17172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6885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ьный - ООО «СИБУР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3048" y="1493842"/>
            <a:ext cx="5152832" cy="1070171"/>
          </a:xfrm>
        </p:spPr>
        <p:txBody>
          <a:bodyPr tIns="0" rIns="0" bIns="0"/>
          <a:lstStyle>
            <a:lvl1pPr algn="l">
              <a:defRPr sz="18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3813064" y="3128154"/>
            <a:ext cx="5153098" cy="701975"/>
          </a:xfrm>
        </p:spPr>
        <p:txBody>
          <a:bodyPr tIns="0" rIns="0" bIns="0"/>
          <a:lstStyle>
            <a:lvl1pPr marL="0" indent="0" algn="l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Фамилия Имя Отчество</a:t>
            </a:r>
          </a:p>
          <a:p>
            <a:r>
              <a:rPr lang="ru-RU" dirty="0" smtClean="0"/>
              <a:t>Должность, подразделение/функция, </a:t>
            </a:r>
            <a:br>
              <a:rPr lang="ru-RU" dirty="0" smtClean="0"/>
            </a:br>
            <a:r>
              <a:rPr lang="ru-RU" dirty="0" smtClean="0"/>
              <a:t>название организации </a:t>
            </a:r>
          </a:p>
        </p:txBody>
      </p:sp>
      <p:pic>
        <p:nvPicPr>
          <p:cNvPr id="7" name="Изображение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809" y="775569"/>
            <a:ext cx="3191067" cy="34945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82" y="334838"/>
            <a:ext cx="1517836" cy="23305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812428" y="4517011"/>
            <a:ext cx="122020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25" b="1" dirty="0">
                <a:solidFill>
                  <a:schemeClr val="accent1"/>
                </a:solidFill>
              </a:rPr>
              <a:t>ООО «СИБУР»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 bwMode="auto">
          <a:xfrm>
            <a:off x="0" y="4641904"/>
            <a:ext cx="3703251" cy="0"/>
          </a:xfrm>
          <a:prstGeom prst="line">
            <a:avLst/>
          </a:prstGeom>
          <a:solidFill>
            <a:schemeClr val="accent1"/>
          </a:solidFill>
          <a:ln w="47625" cap="flat" cmpd="sng" algn="ctr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68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Прямая соединительная линия 20"/>
          <p:cNvCxnSpPr>
            <a:endCxn id="18" idx="3"/>
          </p:cNvCxnSpPr>
          <p:nvPr/>
        </p:nvCxnSpPr>
        <p:spPr bwMode="auto">
          <a:xfrm flipH="1" flipV="1">
            <a:off x="5141811" y="4638198"/>
            <a:ext cx="3987692" cy="0"/>
          </a:xfrm>
          <a:prstGeom prst="line">
            <a:avLst/>
          </a:prstGeom>
          <a:solidFill>
            <a:schemeClr val="accent1"/>
          </a:solidFill>
          <a:ln w="47625" cap="flat" cmpd="sng" algn="ctr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68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Текст 13"/>
          <p:cNvSpPr>
            <a:spLocks noGrp="1"/>
          </p:cNvSpPr>
          <p:nvPr>
            <p:ph type="body" sz="quarter" idx="19" hasCustomPrompt="1"/>
          </p:nvPr>
        </p:nvSpPr>
        <p:spPr>
          <a:xfrm>
            <a:off x="3813083" y="3953471"/>
            <a:ext cx="5146278" cy="436960"/>
          </a:xfrm>
        </p:spPr>
        <p:txBody>
          <a:bodyPr/>
          <a:lstStyle>
            <a:lvl1pPr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</a:lstStyle>
          <a:p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1 января 2018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783346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-ПАО «СИБУР Холдинг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3048" y="1493842"/>
            <a:ext cx="5152832" cy="1070171"/>
          </a:xfrm>
        </p:spPr>
        <p:txBody>
          <a:bodyPr tIns="0" rIns="0" bIns="0"/>
          <a:lstStyle>
            <a:lvl1pPr algn="l">
              <a:defRPr sz="18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3813064" y="3128155"/>
            <a:ext cx="5153098" cy="701975"/>
          </a:xfrm>
        </p:spPr>
        <p:txBody>
          <a:bodyPr tIns="0" rIns="0" bIns="0"/>
          <a:lstStyle>
            <a:lvl1pPr marL="0" indent="0" algn="l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Фамилия Имя Отчество</a:t>
            </a:r>
          </a:p>
          <a:p>
            <a:r>
              <a:rPr lang="ru-RU" dirty="0" smtClean="0"/>
              <a:t>Должность, подразделение/функция, </a:t>
            </a:r>
            <a:br>
              <a:rPr lang="ru-RU" dirty="0" smtClean="0"/>
            </a:br>
            <a:r>
              <a:rPr lang="ru-RU" dirty="0" smtClean="0"/>
              <a:t>название организации </a:t>
            </a:r>
          </a:p>
        </p:txBody>
      </p:sp>
      <p:pic>
        <p:nvPicPr>
          <p:cNvPr id="7" name="Изображение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809" y="775569"/>
            <a:ext cx="3191067" cy="34945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82" y="334838"/>
            <a:ext cx="1517836" cy="233057"/>
          </a:xfrm>
          <a:prstGeom prst="rect">
            <a:avLst/>
          </a:prstGeom>
        </p:spPr>
      </p:pic>
      <p:sp>
        <p:nvSpPr>
          <p:cNvPr id="14" name="Текст 13"/>
          <p:cNvSpPr>
            <a:spLocks noGrp="1"/>
          </p:cNvSpPr>
          <p:nvPr>
            <p:ph type="body" sz="quarter" idx="19" hasCustomPrompt="1"/>
          </p:nvPr>
        </p:nvSpPr>
        <p:spPr>
          <a:xfrm>
            <a:off x="3813083" y="3953471"/>
            <a:ext cx="5146278" cy="436960"/>
          </a:xfrm>
        </p:spPr>
        <p:txBody>
          <a:bodyPr/>
          <a:lstStyle>
            <a:lvl1pPr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</a:lstStyle>
          <a:p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1 января 2018 г.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3877191" y="4517011"/>
            <a:ext cx="1845378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25" b="1" dirty="0" smtClean="0">
                <a:solidFill>
                  <a:schemeClr val="accent1"/>
                </a:solidFill>
              </a:rPr>
              <a:t>ПАО «СИБУР Холдинг»</a:t>
            </a:r>
            <a:endParaRPr lang="ru-RU" sz="1125" b="1" dirty="0">
              <a:solidFill>
                <a:schemeClr val="accent1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 bwMode="auto">
          <a:xfrm>
            <a:off x="0" y="4641904"/>
            <a:ext cx="3703251" cy="0"/>
          </a:xfrm>
          <a:prstGeom prst="line">
            <a:avLst/>
          </a:prstGeom>
          <a:solidFill>
            <a:schemeClr val="accent1"/>
          </a:solidFill>
          <a:ln w="47625" cap="flat" cmpd="sng" algn="ctr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68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Прямая соединительная линия 20"/>
          <p:cNvCxnSpPr>
            <a:endCxn id="18" idx="3"/>
          </p:cNvCxnSpPr>
          <p:nvPr/>
        </p:nvCxnSpPr>
        <p:spPr bwMode="auto">
          <a:xfrm flipH="1">
            <a:off x="5900033" y="4638198"/>
            <a:ext cx="3243967" cy="0"/>
          </a:xfrm>
          <a:prstGeom prst="line">
            <a:avLst/>
          </a:prstGeom>
          <a:solidFill>
            <a:schemeClr val="accent1"/>
          </a:solidFill>
          <a:ln w="47625" cap="flat" cmpd="sng" algn="ctr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68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70764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4" y="1202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990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4" y="1202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0A53-599C-4607-8875-050A3D3F98E2}" type="datetime1">
              <a:rPr lang="ru-RU" smtClean="0">
                <a:solidFill>
                  <a:srgbClr val="008C95"/>
                </a:solidFill>
              </a:rPr>
              <a:t>19.07.2023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08979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39A3-D9CA-4AD0-B579-5E5BA86B216A}" type="datetime1">
              <a:rPr lang="ru-RU" smtClean="0">
                <a:solidFill>
                  <a:srgbClr val="008C95"/>
                </a:solidFill>
              </a:rPr>
              <a:t>19.07.2023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41170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2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093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2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769" y="692270"/>
            <a:ext cx="8622765" cy="399879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0ED7-73CC-4BAB-A075-7E35825C4F80}" type="datetime1">
              <a:rPr lang="ru-RU" smtClean="0">
                <a:solidFill>
                  <a:srgbClr val="008C95"/>
                </a:solidFill>
              </a:rPr>
              <a:t>19.07.2023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37567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365" y="1866192"/>
            <a:ext cx="8512281" cy="1021556"/>
          </a:xfrm>
        </p:spPr>
        <p:txBody>
          <a:bodyPr anchor="t"/>
          <a:lstStyle>
            <a:lvl1pPr algn="ctr">
              <a:defRPr sz="1800" b="0" cap="all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0EC1-61F4-483B-9A98-4343C4E382C0}" type="datetime1">
              <a:rPr lang="ru-RU" smtClean="0">
                <a:solidFill>
                  <a:srgbClr val="008C95"/>
                </a:solidFill>
              </a:rPr>
              <a:t>19.07.2023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23072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3769" y="704133"/>
            <a:ext cx="4259127" cy="3986930"/>
          </a:xfrm>
        </p:spPr>
        <p:txBody>
          <a:bodyPr/>
          <a:lstStyle>
            <a:lvl1pPr>
              <a:defRPr sz="1350"/>
            </a:lvl1pPr>
            <a:lvl2pPr marL="401241" indent="-142875">
              <a:defRPr sz="1200"/>
            </a:lvl2pPr>
            <a:lvl3pPr marL="672704" indent="-152400">
              <a:defRPr sz="1125"/>
            </a:lvl3pPr>
            <a:lvl4pPr marL="873919" indent="-132160">
              <a:tabLst>
                <a:tab pos="873919" algn="l"/>
              </a:tabLst>
              <a:defRPr sz="900" b="0"/>
            </a:lvl4pPr>
            <a:lvl5pPr marL="1073944" indent="-111919">
              <a:defRPr sz="900" b="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9519" y="704133"/>
            <a:ext cx="4267089" cy="3986930"/>
          </a:xfr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lang="ru-RU" sz="13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241" indent="-142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lang="ru-RU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2704" indent="-1524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lang="ru-RU" sz="1125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3919" indent="-13216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lang="ru-RU" sz="9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3944" indent="-111919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lang="ru-RU" sz="9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85D7B-896F-47B6-A24F-2311C50CCB43}" type="datetime1">
              <a:rPr lang="ru-RU" smtClean="0">
                <a:solidFill>
                  <a:srgbClr val="008C95"/>
                </a:solidFill>
              </a:rPr>
              <a:t>19.07.2023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44212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342839" indent="0">
              <a:buNone/>
              <a:defRPr sz="1500" b="1"/>
            </a:lvl2pPr>
            <a:lvl3pPr marL="685679" indent="0">
              <a:buNone/>
              <a:defRPr sz="1350" b="1"/>
            </a:lvl3pPr>
            <a:lvl4pPr marL="1028519" indent="0">
              <a:buNone/>
              <a:defRPr sz="1200" b="1"/>
            </a:lvl4pPr>
            <a:lvl5pPr marL="1371358" indent="0">
              <a:buNone/>
              <a:defRPr sz="1200" b="1"/>
            </a:lvl5pPr>
            <a:lvl6pPr marL="1714197" indent="0">
              <a:buNone/>
              <a:defRPr sz="1200" b="1"/>
            </a:lvl6pPr>
            <a:lvl7pPr marL="2057037" indent="0">
              <a:buNone/>
              <a:defRPr sz="1200" b="1"/>
            </a:lvl7pPr>
            <a:lvl8pPr marL="2399876" indent="0">
              <a:buNone/>
              <a:defRPr sz="1200" b="1"/>
            </a:lvl8pPr>
            <a:lvl9pPr marL="2742716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3059906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125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342839" indent="0">
              <a:buNone/>
              <a:defRPr sz="1500" b="1"/>
            </a:lvl2pPr>
            <a:lvl3pPr marL="685679" indent="0">
              <a:buNone/>
              <a:defRPr sz="1350" b="1"/>
            </a:lvl3pPr>
            <a:lvl4pPr marL="1028519" indent="0">
              <a:buNone/>
              <a:defRPr sz="1200" b="1"/>
            </a:lvl4pPr>
            <a:lvl5pPr marL="1371358" indent="0">
              <a:buNone/>
              <a:defRPr sz="1200" b="1"/>
            </a:lvl5pPr>
            <a:lvl6pPr marL="1714197" indent="0">
              <a:buNone/>
              <a:defRPr sz="1200" b="1"/>
            </a:lvl6pPr>
            <a:lvl7pPr marL="2057037" indent="0">
              <a:buNone/>
              <a:defRPr sz="1200" b="1"/>
            </a:lvl7pPr>
            <a:lvl8pPr marL="2399876" indent="0">
              <a:buNone/>
              <a:defRPr sz="1200" b="1"/>
            </a:lvl8pPr>
            <a:lvl9pPr marL="2742716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3059906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125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3C27D-D740-4248-8503-039F24894101}" type="datetime1">
              <a:rPr lang="ru-RU" smtClean="0">
                <a:solidFill>
                  <a:srgbClr val="008C95"/>
                </a:solidFill>
              </a:rPr>
              <a:t>19.07.2023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929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94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40931" y="283237"/>
            <a:ext cx="676859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105050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7616825" y="3047472"/>
            <a:ext cx="133466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Место (город)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Месяц Год</a:t>
            </a:r>
            <a:endParaRPr lang="ru-RU" dirty="0"/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3423920"/>
            <a:ext cx="5715898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grpSp>
        <p:nvGrpSpPr>
          <p:cNvPr id="3" name="Группа 2"/>
          <p:cNvGrpSpPr>
            <a:grpSpLocks noChangeAspect="1"/>
          </p:cNvGrpSpPr>
          <p:nvPr userDrawn="1"/>
        </p:nvGrpSpPr>
        <p:grpSpPr>
          <a:xfrm>
            <a:off x="5710499" y="3425398"/>
            <a:ext cx="1717200" cy="1718102"/>
            <a:chOff x="5493178" y="3425398"/>
            <a:chExt cx="1717200" cy="1718102"/>
          </a:xfrm>
        </p:grpSpPr>
        <p:sp>
          <p:nvSpPr>
            <p:cNvPr id="57" name="Прямоугольник 56"/>
            <p:cNvSpPr>
              <a:spLocks noChangeAspect="1"/>
            </p:cNvSpPr>
            <p:nvPr userDrawn="1"/>
          </p:nvSpPr>
          <p:spPr bwMode="auto">
            <a:xfrm>
              <a:off x="5493178" y="3425398"/>
              <a:ext cx="1717200" cy="171810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Прямоугольник 55"/>
            <p:cNvSpPr>
              <a:spLocks noChangeAspect="1"/>
            </p:cNvSpPr>
            <p:nvPr userDrawn="1"/>
          </p:nvSpPr>
          <p:spPr bwMode="auto">
            <a:xfrm>
              <a:off x="5494026" y="3426300"/>
              <a:ext cx="1716352" cy="171720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8" name="Группа 57"/>
          <p:cNvGrpSpPr>
            <a:grpSpLocks noChangeAspect="1"/>
          </p:cNvGrpSpPr>
          <p:nvPr userDrawn="1"/>
        </p:nvGrpSpPr>
        <p:grpSpPr>
          <a:xfrm>
            <a:off x="7427701" y="3426300"/>
            <a:ext cx="1716299" cy="1717200"/>
            <a:chOff x="6573600" y="0"/>
            <a:chExt cx="2570400" cy="2571750"/>
          </a:xfrm>
        </p:grpSpPr>
        <p:sp>
          <p:nvSpPr>
            <p:cNvPr id="59" name="Прямоугольник 58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Полилиния 59"/>
            <p:cNvSpPr>
              <a:spLocks/>
            </p:cNvSpPr>
            <p:nvPr userDrawn="1"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1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9" name="Группа 88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90" name="Прямоугольник 89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91" name="Прямая соединительная линия 90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2" name="Группа 91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TextBox 107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TextBox 108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Прямоугольник 110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Прямоугольник 111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Прямоугольник 112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4295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</p:spPr>
        <p:txBody>
          <a:bodyPr anchor="b"/>
          <a:lstStyle>
            <a:lvl1pPr algn="l">
              <a:defRPr sz="135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842962"/>
            <a:ext cx="5111750" cy="3751661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125"/>
            </a:lvl3pPr>
            <a:lvl4pPr>
              <a:defRPr sz="900"/>
            </a:lvl4pPr>
            <a:lvl5pPr>
              <a:defRPr sz="9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900"/>
            </a:lvl1pPr>
            <a:lvl2pPr marL="342839" indent="0">
              <a:buNone/>
              <a:defRPr sz="900"/>
            </a:lvl2pPr>
            <a:lvl3pPr marL="685679" indent="0">
              <a:buNone/>
              <a:defRPr sz="750"/>
            </a:lvl3pPr>
            <a:lvl4pPr marL="1028519" indent="0">
              <a:buNone/>
              <a:defRPr sz="675"/>
            </a:lvl4pPr>
            <a:lvl5pPr marL="1371358" indent="0">
              <a:buNone/>
              <a:defRPr sz="675"/>
            </a:lvl5pPr>
            <a:lvl6pPr marL="1714197" indent="0">
              <a:buNone/>
              <a:defRPr sz="675"/>
            </a:lvl6pPr>
            <a:lvl7pPr marL="2057037" indent="0">
              <a:buNone/>
              <a:defRPr sz="675"/>
            </a:lvl7pPr>
            <a:lvl8pPr marL="2399876" indent="0">
              <a:buNone/>
              <a:defRPr sz="675"/>
            </a:lvl8pPr>
            <a:lvl9pPr marL="2742716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1FCF-D574-40C1-A52D-4F578CCEA974}" type="datetime1">
              <a:rPr lang="ru-RU" smtClean="0">
                <a:solidFill>
                  <a:srgbClr val="008C95"/>
                </a:solidFill>
              </a:rPr>
              <a:t>19.07.2023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06914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35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39" indent="0">
              <a:buNone/>
              <a:defRPr sz="2100"/>
            </a:lvl2pPr>
            <a:lvl3pPr marL="685679" indent="0">
              <a:buNone/>
              <a:defRPr sz="1800"/>
            </a:lvl3pPr>
            <a:lvl4pPr marL="1028519" indent="0">
              <a:buNone/>
              <a:defRPr sz="1500"/>
            </a:lvl4pPr>
            <a:lvl5pPr marL="1371358" indent="0">
              <a:buNone/>
              <a:defRPr sz="1500"/>
            </a:lvl5pPr>
            <a:lvl6pPr marL="1714197" indent="0">
              <a:buNone/>
              <a:defRPr sz="1500"/>
            </a:lvl6pPr>
            <a:lvl7pPr marL="2057037" indent="0">
              <a:buNone/>
              <a:defRPr sz="1500"/>
            </a:lvl7pPr>
            <a:lvl8pPr marL="2399876" indent="0">
              <a:buNone/>
              <a:defRPr sz="1500"/>
            </a:lvl8pPr>
            <a:lvl9pPr marL="2742716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200"/>
            </a:lvl1pPr>
            <a:lvl2pPr marL="342839" indent="0">
              <a:buNone/>
              <a:defRPr sz="900"/>
            </a:lvl2pPr>
            <a:lvl3pPr marL="685679" indent="0">
              <a:buNone/>
              <a:defRPr sz="750"/>
            </a:lvl3pPr>
            <a:lvl4pPr marL="1028519" indent="0">
              <a:buNone/>
              <a:defRPr sz="675"/>
            </a:lvl4pPr>
            <a:lvl5pPr marL="1371358" indent="0">
              <a:buNone/>
              <a:defRPr sz="675"/>
            </a:lvl5pPr>
            <a:lvl6pPr marL="1714197" indent="0">
              <a:buNone/>
              <a:defRPr sz="675"/>
            </a:lvl6pPr>
            <a:lvl7pPr marL="2057037" indent="0">
              <a:buNone/>
              <a:defRPr sz="675"/>
            </a:lvl7pPr>
            <a:lvl8pPr marL="2399876" indent="0">
              <a:buNone/>
              <a:defRPr sz="675"/>
            </a:lvl8pPr>
            <a:lvl9pPr marL="2742716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7103-7DDC-4611-8B84-C967EB351101}" type="datetime1">
              <a:rPr lang="ru-RU" smtClean="0">
                <a:solidFill>
                  <a:srgbClr val="008C95"/>
                </a:solidFill>
              </a:rPr>
              <a:t>19.07.2023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88478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ило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 bwMode="auto">
          <a:xfrm>
            <a:off x="631317" y="1630913"/>
            <a:ext cx="1956607" cy="0"/>
          </a:xfrm>
          <a:prstGeom prst="line">
            <a:avLst/>
          </a:prstGeom>
          <a:solidFill>
            <a:srgbClr val="008080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Прямая соединительная линия 16"/>
          <p:cNvCxnSpPr>
            <a:cxnSpLocks/>
          </p:cNvCxnSpPr>
          <p:nvPr/>
        </p:nvCxnSpPr>
        <p:spPr bwMode="auto">
          <a:xfrm>
            <a:off x="620707" y="1630913"/>
            <a:ext cx="2669010" cy="0"/>
          </a:xfrm>
          <a:prstGeom prst="line">
            <a:avLst/>
          </a:prstGeom>
          <a:solidFill>
            <a:srgbClr val="008080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Текст 18"/>
          <p:cNvSpPr>
            <a:spLocks noGrp="1"/>
          </p:cNvSpPr>
          <p:nvPr>
            <p:ph type="body" sz="quarter" idx="11"/>
          </p:nvPr>
        </p:nvSpPr>
        <p:spPr>
          <a:xfrm>
            <a:off x="612282" y="1350402"/>
            <a:ext cx="2951754" cy="217646"/>
          </a:xfrm>
        </p:spPr>
        <p:txBody>
          <a:bodyPr/>
          <a:lstStyle>
            <a:lvl1pPr>
              <a:defRPr kumimoji="0" lang="ru-RU" sz="1800" b="0" i="0" u="none" strike="noStrike" kern="1200" cap="none" spc="0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8" name="Прямая соединительная линия 7"/>
          <p:cNvCxnSpPr>
            <a:cxnSpLocks/>
          </p:cNvCxnSpPr>
          <p:nvPr/>
        </p:nvCxnSpPr>
        <p:spPr bwMode="auto">
          <a:xfrm>
            <a:off x="631317" y="1630913"/>
            <a:ext cx="1956607" cy="0"/>
          </a:xfrm>
          <a:prstGeom prst="line">
            <a:avLst/>
          </a:prstGeom>
          <a:solidFill>
            <a:srgbClr val="008080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Прямая соединительная линия 8"/>
          <p:cNvCxnSpPr>
            <a:cxnSpLocks/>
          </p:cNvCxnSpPr>
          <p:nvPr/>
        </p:nvCxnSpPr>
        <p:spPr bwMode="auto">
          <a:xfrm>
            <a:off x="620707" y="1630913"/>
            <a:ext cx="2669010" cy="0"/>
          </a:xfrm>
          <a:prstGeom prst="line">
            <a:avLst/>
          </a:prstGeom>
          <a:solidFill>
            <a:srgbClr val="008080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Прямая соединительная линия 9"/>
          <p:cNvCxnSpPr>
            <a:cxnSpLocks/>
          </p:cNvCxnSpPr>
          <p:nvPr/>
        </p:nvCxnSpPr>
        <p:spPr bwMode="auto">
          <a:xfrm>
            <a:off x="631317" y="1630913"/>
            <a:ext cx="1956607" cy="0"/>
          </a:xfrm>
          <a:prstGeom prst="line">
            <a:avLst/>
          </a:prstGeom>
          <a:solidFill>
            <a:srgbClr val="008080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Прямая соединительная линия 11"/>
          <p:cNvCxnSpPr>
            <a:cxnSpLocks/>
          </p:cNvCxnSpPr>
          <p:nvPr/>
        </p:nvCxnSpPr>
        <p:spPr bwMode="auto">
          <a:xfrm>
            <a:off x="620707" y="1630913"/>
            <a:ext cx="2669010" cy="0"/>
          </a:xfrm>
          <a:prstGeom prst="line">
            <a:avLst/>
          </a:prstGeom>
          <a:solidFill>
            <a:srgbClr val="008080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Прямая соединительная линия 12"/>
          <p:cNvCxnSpPr>
            <a:cxnSpLocks/>
          </p:cNvCxnSpPr>
          <p:nvPr/>
        </p:nvCxnSpPr>
        <p:spPr bwMode="auto">
          <a:xfrm>
            <a:off x="631317" y="1630913"/>
            <a:ext cx="1956607" cy="0"/>
          </a:xfrm>
          <a:prstGeom prst="line">
            <a:avLst/>
          </a:prstGeom>
          <a:solidFill>
            <a:srgbClr val="008080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Прямая соединительная линия 13"/>
          <p:cNvCxnSpPr>
            <a:cxnSpLocks/>
          </p:cNvCxnSpPr>
          <p:nvPr/>
        </p:nvCxnSpPr>
        <p:spPr bwMode="auto">
          <a:xfrm>
            <a:off x="620707" y="1630913"/>
            <a:ext cx="2669010" cy="0"/>
          </a:xfrm>
          <a:prstGeom prst="line">
            <a:avLst/>
          </a:prstGeom>
          <a:solidFill>
            <a:srgbClr val="008080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Прямая соединительная линия 14"/>
          <p:cNvCxnSpPr>
            <a:cxnSpLocks/>
          </p:cNvCxnSpPr>
          <p:nvPr userDrawn="1"/>
        </p:nvCxnSpPr>
        <p:spPr bwMode="auto">
          <a:xfrm>
            <a:off x="631317" y="1630913"/>
            <a:ext cx="1956607" cy="0"/>
          </a:xfrm>
          <a:prstGeom prst="line">
            <a:avLst/>
          </a:prstGeom>
          <a:solidFill>
            <a:srgbClr val="008080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Прямая соединительная линия 15"/>
          <p:cNvCxnSpPr>
            <a:cxnSpLocks/>
          </p:cNvCxnSpPr>
          <p:nvPr userDrawn="1"/>
        </p:nvCxnSpPr>
        <p:spPr bwMode="auto">
          <a:xfrm>
            <a:off x="620707" y="1630913"/>
            <a:ext cx="2669010" cy="0"/>
          </a:xfrm>
          <a:prstGeom prst="line">
            <a:avLst/>
          </a:prstGeom>
          <a:solidFill>
            <a:srgbClr val="008080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Дата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F7CA5A4-0651-4E6B-A89C-32D303C06AB9}" type="datetime1">
              <a:rPr lang="ru-RU" smtClean="0">
                <a:solidFill>
                  <a:srgbClr val="008C95"/>
                </a:solidFill>
              </a:rPr>
              <a:t>19.07.2023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07114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>
            <a:off x="2587256" y="1123321"/>
            <a:ext cx="466208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Прямая соединительная линия 10"/>
          <p:cNvCxnSpPr/>
          <p:nvPr/>
        </p:nvCxnSpPr>
        <p:spPr bwMode="auto">
          <a:xfrm>
            <a:off x="2587256" y="3861109"/>
            <a:ext cx="466208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Рисунок 13"/>
          <p:cNvSpPr>
            <a:spLocks noGrp="1"/>
          </p:cNvSpPr>
          <p:nvPr>
            <p:ph type="pic" sz="quarter" idx="11" hasCustomPrompt="1"/>
          </p:nvPr>
        </p:nvSpPr>
        <p:spPr>
          <a:xfrm>
            <a:off x="1129644" y="859608"/>
            <a:ext cx="1330875" cy="1081336"/>
          </a:xfrm>
          <a:prstGeom prst="ellipse">
            <a:avLst/>
          </a:prstGeom>
          <a:ln w="38100">
            <a:solidFill>
              <a:schemeClr val="accent5">
                <a:lumMod val="90000"/>
              </a:schemeClr>
            </a:solidFill>
          </a:ln>
        </p:spPr>
        <p:txBody>
          <a:bodyPr anchor="ctr"/>
          <a:lstStyle>
            <a:lvl1pPr algn="ctr">
              <a:defRPr sz="825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5" name="Рисунок 13"/>
          <p:cNvSpPr>
            <a:spLocks noGrp="1"/>
          </p:cNvSpPr>
          <p:nvPr>
            <p:ph type="pic" sz="quarter" idx="12" hasCustomPrompt="1"/>
          </p:nvPr>
        </p:nvSpPr>
        <p:spPr>
          <a:xfrm>
            <a:off x="1129644" y="2284429"/>
            <a:ext cx="1330875" cy="1081336"/>
          </a:xfrm>
          <a:prstGeom prst="ellipse">
            <a:avLst/>
          </a:prstGeom>
          <a:ln w="38100">
            <a:solidFill>
              <a:schemeClr val="accent5">
                <a:lumMod val="90000"/>
              </a:schemeClr>
            </a:solidFill>
          </a:ln>
        </p:spPr>
        <p:txBody>
          <a:bodyPr anchor="ctr"/>
          <a:lstStyle>
            <a:lvl1pPr algn="ctr">
              <a:defRPr sz="825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6" name="Рисунок 13"/>
          <p:cNvSpPr>
            <a:spLocks noGrp="1"/>
          </p:cNvSpPr>
          <p:nvPr>
            <p:ph type="pic" sz="quarter" idx="13" hasCustomPrompt="1"/>
          </p:nvPr>
        </p:nvSpPr>
        <p:spPr>
          <a:xfrm>
            <a:off x="1129644" y="3608762"/>
            <a:ext cx="1330875" cy="1081336"/>
          </a:xfrm>
          <a:prstGeom prst="ellipse">
            <a:avLst/>
          </a:prstGeom>
          <a:ln w="38100">
            <a:solidFill>
              <a:schemeClr val="accent5">
                <a:lumMod val="90000"/>
              </a:schemeClr>
            </a:solidFill>
          </a:ln>
        </p:spPr>
        <p:txBody>
          <a:bodyPr anchor="ctr"/>
          <a:lstStyle>
            <a:lvl1pPr algn="ctr">
              <a:defRPr sz="825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4" hasCustomPrompt="1"/>
          </p:nvPr>
        </p:nvSpPr>
        <p:spPr>
          <a:xfrm>
            <a:off x="2607386" y="954920"/>
            <a:ext cx="3675296" cy="157334"/>
          </a:xfrm>
        </p:spPr>
        <p:txBody>
          <a:bodyPr/>
          <a:lstStyle>
            <a:lvl1pPr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Иванов Иван Иванович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5" hasCustomPrompt="1"/>
          </p:nvPr>
        </p:nvSpPr>
        <p:spPr>
          <a:xfrm>
            <a:off x="2607386" y="1143515"/>
            <a:ext cx="3675296" cy="840396"/>
          </a:xfrm>
        </p:spPr>
        <p:txBody>
          <a:bodyPr/>
          <a:lstStyle>
            <a:lvl1pPr>
              <a:defRPr lang="ru-RU" sz="788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1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2607386" y="2343665"/>
            <a:ext cx="3675296" cy="157334"/>
          </a:xfrm>
        </p:spPr>
        <p:txBody>
          <a:bodyPr/>
          <a:lstStyle>
            <a:lvl1pPr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Иванов Иван Иванович</a:t>
            </a:r>
          </a:p>
        </p:txBody>
      </p:sp>
      <p:sp>
        <p:nvSpPr>
          <p:cNvPr id="22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2607386" y="2532260"/>
            <a:ext cx="3675296" cy="840396"/>
          </a:xfrm>
        </p:spPr>
        <p:txBody>
          <a:bodyPr/>
          <a:lstStyle>
            <a:lvl1pPr>
              <a:defRPr lang="ru-RU" sz="788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3" name="Текст 17"/>
          <p:cNvSpPr>
            <a:spLocks noGrp="1"/>
          </p:cNvSpPr>
          <p:nvPr>
            <p:ph type="body" sz="quarter" idx="18" hasCustomPrompt="1"/>
          </p:nvPr>
        </p:nvSpPr>
        <p:spPr>
          <a:xfrm>
            <a:off x="2607386" y="3709550"/>
            <a:ext cx="3675296" cy="157334"/>
          </a:xfrm>
        </p:spPr>
        <p:txBody>
          <a:bodyPr/>
          <a:lstStyle>
            <a:lvl1pPr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Иванов Иван Иванович</a:t>
            </a:r>
          </a:p>
        </p:txBody>
      </p:sp>
      <p:sp>
        <p:nvSpPr>
          <p:cNvPr id="24" name="Текст 17"/>
          <p:cNvSpPr>
            <a:spLocks noGrp="1"/>
          </p:cNvSpPr>
          <p:nvPr>
            <p:ph type="body" sz="quarter" idx="19" hasCustomPrompt="1"/>
          </p:nvPr>
        </p:nvSpPr>
        <p:spPr>
          <a:xfrm>
            <a:off x="2607386" y="3898145"/>
            <a:ext cx="3675296" cy="840396"/>
          </a:xfrm>
        </p:spPr>
        <p:txBody>
          <a:bodyPr/>
          <a:lstStyle>
            <a:lvl1pPr>
              <a:defRPr lang="ru-RU" sz="788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 bwMode="auto">
          <a:xfrm>
            <a:off x="2587256" y="2507861"/>
            <a:ext cx="466208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Прямая соединительная линия 19"/>
          <p:cNvCxnSpPr/>
          <p:nvPr/>
        </p:nvCxnSpPr>
        <p:spPr bwMode="auto">
          <a:xfrm>
            <a:off x="2587256" y="1123321"/>
            <a:ext cx="466208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Прямая соединительная линия 24"/>
          <p:cNvCxnSpPr/>
          <p:nvPr/>
        </p:nvCxnSpPr>
        <p:spPr bwMode="auto">
          <a:xfrm>
            <a:off x="2587256" y="3861109"/>
            <a:ext cx="466208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Прямая соединительная линия 25"/>
          <p:cNvCxnSpPr/>
          <p:nvPr/>
        </p:nvCxnSpPr>
        <p:spPr bwMode="auto">
          <a:xfrm>
            <a:off x="2587256" y="2507861"/>
            <a:ext cx="466208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Прямая соединительная линия 26"/>
          <p:cNvCxnSpPr/>
          <p:nvPr/>
        </p:nvCxnSpPr>
        <p:spPr bwMode="auto">
          <a:xfrm>
            <a:off x="2587256" y="1123321"/>
            <a:ext cx="466208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Прямая соединительная линия 27"/>
          <p:cNvCxnSpPr/>
          <p:nvPr/>
        </p:nvCxnSpPr>
        <p:spPr bwMode="auto">
          <a:xfrm>
            <a:off x="2587256" y="3861109"/>
            <a:ext cx="466208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Прямая соединительная линия 28"/>
          <p:cNvCxnSpPr/>
          <p:nvPr/>
        </p:nvCxnSpPr>
        <p:spPr bwMode="auto">
          <a:xfrm>
            <a:off x="2587256" y="2507861"/>
            <a:ext cx="466208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Прямая соединительная линия 29"/>
          <p:cNvCxnSpPr/>
          <p:nvPr/>
        </p:nvCxnSpPr>
        <p:spPr bwMode="auto">
          <a:xfrm>
            <a:off x="2587256" y="1123321"/>
            <a:ext cx="466208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Прямая соединительная линия 30"/>
          <p:cNvCxnSpPr/>
          <p:nvPr/>
        </p:nvCxnSpPr>
        <p:spPr bwMode="auto">
          <a:xfrm>
            <a:off x="2587256" y="3861109"/>
            <a:ext cx="466208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Прямая соединительная линия 31"/>
          <p:cNvCxnSpPr/>
          <p:nvPr/>
        </p:nvCxnSpPr>
        <p:spPr bwMode="auto">
          <a:xfrm>
            <a:off x="2587256" y="2507861"/>
            <a:ext cx="466208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Прямая соединительная линия 32"/>
          <p:cNvCxnSpPr/>
          <p:nvPr userDrawn="1"/>
        </p:nvCxnSpPr>
        <p:spPr bwMode="auto">
          <a:xfrm>
            <a:off x="2587256" y="1123321"/>
            <a:ext cx="466208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Прямая соединительная линия 33"/>
          <p:cNvCxnSpPr/>
          <p:nvPr userDrawn="1"/>
        </p:nvCxnSpPr>
        <p:spPr bwMode="auto">
          <a:xfrm>
            <a:off x="2587256" y="3861109"/>
            <a:ext cx="466208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Прямая соединительная линия 34"/>
          <p:cNvCxnSpPr/>
          <p:nvPr userDrawn="1"/>
        </p:nvCxnSpPr>
        <p:spPr bwMode="auto">
          <a:xfrm>
            <a:off x="2587256" y="2507861"/>
            <a:ext cx="466208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Дата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558B2A62-AA01-42C5-992E-DD085FD926F1}" type="datetime1">
              <a:rPr lang="ru-RU" smtClean="0">
                <a:solidFill>
                  <a:srgbClr val="008C95"/>
                </a:solidFill>
              </a:rPr>
              <a:t>19.07.2023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04879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нтакт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>
            <a:off x="1026542" y="3174250"/>
            <a:ext cx="233104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Рисунок 13"/>
          <p:cNvSpPr>
            <a:spLocks noGrp="1"/>
          </p:cNvSpPr>
          <p:nvPr>
            <p:ph type="pic" sz="quarter" idx="11" hasCustomPrompt="1"/>
          </p:nvPr>
        </p:nvSpPr>
        <p:spPr>
          <a:xfrm>
            <a:off x="1026543" y="1143741"/>
            <a:ext cx="2214750" cy="1799485"/>
          </a:xfrm>
          <a:prstGeom prst="ellipse">
            <a:avLst/>
          </a:prstGeom>
          <a:ln w="38100">
            <a:solidFill>
              <a:schemeClr val="accent5"/>
            </a:solidFill>
          </a:ln>
        </p:spPr>
        <p:txBody>
          <a:bodyPr anchor="ctr"/>
          <a:lstStyle>
            <a:lvl1pPr algn="ctr">
              <a:defRPr sz="825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5" name="Рисунок 13"/>
          <p:cNvSpPr>
            <a:spLocks noGrp="1"/>
          </p:cNvSpPr>
          <p:nvPr>
            <p:ph type="pic" sz="quarter" idx="12" hasCustomPrompt="1"/>
          </p:nvPr>
        </p:nvSpPr>
        <p:spPr>
          <a:xfrm>
            <a:off x="3588299" y="1143741"/>
            <a:ext cx="2214750" cy="1799485"/>
          </a:xfrm>
          <a:prstGeom prst="ellipse">
            <a:avLst/>
          </a:prstGeom>
          <a:ln w="38100">
            <a:solidFill>
              <a:schemeClr val="accent5"/>
            </a:solidFill>
          </a:ln>
        </p:spPr>
        <p:txBody>
          <a:bodyPr anchor="ctr"/>
          <a:lstStyle>
            <a:lvl1pPr algn="ctr">
              <a:defRPr sz="825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6" name="Рисунок 13"/>
          <p:cNvSpPr>
            <a:spLocks noGrp="1"/>
          </p:cNvSpPr>
          <p:nvPr>
            <p:ph type="pic" sz="quarter" idx="13" hasCustomPrompt="1"/>
          </p:nvPr>
        </p:nvSpPr>
        <p:spPr>
          <a:xfrm>
            <a:off x="6230099" y="1143741"/>
            <a:ext cx="2214750" cy="1799485"/>
          </a:xfrm>
          <a:prstGeom prst="ellipse">
            <a:avLst/>
          </a:prstGeom>
          <a:ln w="38100">
            <a:solidFill>
              <a:schemeClr val="accent5"/>
            </a:solidFill>
          </a:ln>
        </p:spPr>
        <p:txBody>
          <a:bodyPr anchor="ctr"/>
          <a:lstStyle>
            <a:lvl1pPr algn="ctr">
              <a:defRPr sz="825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4" hasCustomPrompt="1"/>
          </p:nvPr>
        </p:nvSpPr>
        <p:spPr>
          <a:xfrm>
            <a:off x="1046670" y="3219354"/>
            <a:ext cx="2310912" cy="191230"/>
          </a:xfrm>
        </p:spPr>
        <p:txBody>
          <a:bodyPr/>
          <a:lstStyle>
            <a:lvl1pPr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Пример </a:t>
            </a:r>
            <a:r>
              <a:rPr lang="ru-RU" dirty="0" err="1"/>
              <a:t>назавния</a:t>
            </a:r>
            <a:endParaRPr lang="ru-RU" dirty="0"/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5" hasCustomPrompt="1"/>
          </p:nvPr>
        </p:nvSpPr>
        <p:spPr>
          <a:xfrm>
            <a:off x="1046670" y="3407948"/>
            <a:ext cx="2310912" cy="1021446"/>
          </a:xfrm>
        </p:spPr>
        <p:txBody>
          <a:bodyPr/>
          <a:lstStyle>
            <a:lvl1pPr>
              <a:defRPr lang="ru-RU" sz="9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 bwMode="auto">
          <a:xfrm>
            <a:off x="3502988" y="3174250"/>
            <a:ext cx="233104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3523117" y="3219354"/>
            <a:ext cx="2310912" cy="191230"/>
          </a:xfrm>
        </p:spPr>
        <p:txBody>
          <a:bodyPr/>
          <a:lstStyle>
            <a:lvl1pPr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Пример </a:t>
            </a:r>
            <a:r>
              <a:rPr lang="ru-RU" dirty="0" err="1"/>
              <a:t>назавния</a:t>
            </a:r>
            <a:endParaRPr lang="ru-RU" dirty="0"/>
          </a:p>
        </p:txBody>
      </p:sp>
      <p:sp>
        <p:nvSpPr>
          <p:cNvPr id="25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3523117" y="3407948"/>
            <a:ext cx="2310912" cy="1021446"/>
          </a:xfrm>
        </p:spPr>
        <p:txBody>
          <a:bodyPr/>
          <a:lstStyle>
            <a:lvl1pPr>
              <a:defRPr lang="ru-RU" sz="9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 bwMode="auto">
          <a:xfrm>
            <a:off x="6210356" y="3174250"/>
            <a:ext cx="233104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Текст 17"/>
          <p:cNvSpPr>
            <a:spLocks noGrp="1"/>
          </p:cNvSpPr>
          <p:nvPr>
            <p:ph type="body" sz="quarter" idx="18" hasCustomPrompt="1"/>
          </p:nvPr>
        </p:nvSpPr>
        <p:spPr>
          <a:xfrm>
            <a:off x="6230485" y="3219354"/>
            <a:ext cx="2310912" cy="191230"/>
          </a:xfrm>
        </p:spPr>
        <p:txBody>
          <a:bodyPr/>
          <a:lstStyle>
            <a:lvl1pPr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Пример </a:t>
            </a:r>
            <a:r>
              <a:rPr lang="ru-RU" dirty="0" err="1"/>
              <a:t>назавния</a:t>
            </a:r>
            <a:endParaRPr lang="ru-RU" dirty="0"/>
          </a:p>
        </p:txBody>
      </p:sp>
      <p:sp>
        <p:nvSpPr>
          <p:cNvPr id="28" name="Текст 17"/>
          <p:cNvSpPr>
            <a:spLocks noGrp="1"/>
          </p:cNvSpPr>
          <p:nvPr>
            <p:ph type="body" sz="quarter" idx="19" hasCustomPrompt="1"/>
          </p:nvPr>
        </p:nvSpPr>
        <p:spPr>
          <a:xfrm>
            <a:off x="6230485" y="3407948"/>
            <a:ext cx="2310912" cy="1021446"/>
          </a:xfrm>
        </p:spPr>
        <p:txBody>
          <a:bodyPr/>
          <a:lstStyle>
            <a:lvl1pPr>
              <a:defRPr lang="ru-RU" sz="9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 bwMode="auto">
          <a:xfrm>
            <a:off x="1026542" y="3174250"/>
            <a:ext cx="233104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Прямая соединительная линия 21"/>
          <p:cNvCxnSpPr/>
          <p:nvPr/>
        </p:nvCxnSpPr>
        <p:spPr bwMode="auto">
          <a:xfrm>
            <a:off x="3502988" y="3174250"/>
            <a:ext cx="233104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Прямая соединительная линия 22"/>
          <p:cNvCxnSpPr/>
          <p:nvPr/>
        </p:nvCxnSpPr>
        <p:spPr bwMode="auto">
          <a:xfrm>
            <a:off x="6210356" y="3174250"/>
            <a:ext cx="233104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Прямая соединительная линия 23"/>
          <p:cNvCxnSpPr/>
          <p:nvPr/>
        </p:nvCxnSpPr>
        <p:spPr bwMode="auto">
          <a:xfrm>
            <a:off x="1026542" y="3174250"/>
            <a:ext cx="233104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Прямая соединительная линия 28"/>
          <p:cNvCxnSpPr/>
          <p:nvPr/>
        </p:nvCxnSpPr>
        <p:spPr bwMode="auto">
          <a:xfrm>
            <a:off x="3502988" y="3174250"/>
            <a:ext cx="233104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Прямая соединительная линия 29"/>
          <p:cNvCxnSpPr/>
          <p:nvPr/>
        </p:nvCxnSpPr>
        <p:spPr bwMode="auto">
          <a:xfrm>
            <a:off x="6210356" y="3174250"/>
            <a:ext cx="233104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Прямая соединительная линия 30"/>
          <p:cNvCxnSpPr/>
          <p:nvPr/>
        </p:nvCxnSpPr>
        <p:spPr bwMode="auto">
          <a:xfrm>
            <a:off x="1026542" y="3174250"/>
            <a:ext cx="233104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Прямая соединительная линия 31"/>
          <p:cNvCxnSpPr/>
          <p:nvPr/>
        </p:nvCxnSpPr>
        <p:spPr bwMode="auto">
          <a:xfrm>
            <a:off x="3502988" y="3174250"/>
            <a:ext cx="233104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Прямая соединительная линия 32"/>
          <p:cNvCxnSpPr/>
          <p:nvPr/>
        </p:nvCxnSpPr>
        <p:spPr bwMode="auto">
          <a:xfrm>
            <a:off x="6210356" y="3174250"/>
            <a:ext cx="233104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Прямая соединительная линия 33"/>
          <p:cNvCxnSpPr/>
          <p:nvPr userDrawn="1"/>
        </p:nvCxnSpPr>
        <p:spPr bwMode="auto">
          <a:xfrm>
            <a:off x="1026542" y="3174250"/>
            <a:ext cx="233104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Прямая соединительная линия 34"/>
          <p:cNvCxnSpPr/>
          <p:nvPr userDrawn="1"/>
        </p:nvCxnSpPr>
        <p:spPr bwMode="auto">
          <a:xfrm>
            <a:off x="3502988" y="3174250"/>
            <a:ext cx="233104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Прямая соединительная линия 35"/>
          <p:cNvCxnSpPr/>
          <p:nvPr userDrawn="1"/>
        </p:nvCxnSpPr>
        <p:spPr bwMode="auto">
          <a:xfrm>
            <a:off x="6210356" y="3174250"/>
            <a:ext cx="233104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Дата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5C2B560-C4BD-4790-A04D-9014E365FFFF}" type="datetime1">
              <a:rPr lang="ru-RU" smtClean="0">
                <a:solidFill>
                  <a:srgbClr val="008C95"/>
                </a:solidFill>
              </a:rPr>
              <a:t>19.07.2023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08965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668D3-485A-4EC7-94A1-48316DB6A481}" type="datetime1">
              <a:rPr lang="ru-RU" smtClean="0">
                <a:solidFill>
                  <a:srgbClr val="008C95"/>
                </a:solidFill>
              </a:rPr>
              <a:t>19.07.2023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90153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39313"/>
            <a:ext cx="2057400" cy="445889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41473" y="139313"/>
            <a:ext cx="5935527" cy="44588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0"/>
          </p:nvPr>
        </p:nvSpPr>
        <p:spPr>
          <a:xfrm rot="5400000">
            <a:off x="44108" y="4777113"/>
            <a:ext cx="304933" cy="287215"/>
          </a:xfrm>
          <a:ln/>
        </p:spPr>
        <p:txBody>
          <a:bodyPr/>
          <a:lstStyle>
            <a:lvl1pPr>
              <a:defRPr/>
            </a:lvl1pPr>
          </a:lstStyle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1"/>
          </p:nvPr>
        </p:nvSpPr>
        <p:spPr>
          <a:xfrm rot="5400000">
            <a:off x="-83830" y="3219014"/>
            <a:ext cx="610499" cy="216213"/>
          </a:xfrm>
        </p:spPr>
        <p:txBody>
          <a:bodyPr/>
          <a:lstStyle/>
          <a:p>
            <a:fld id="{14A0206A-7786-4CA1-9012-F2A726BCF448}" type="datetime1">
              <a:rPr lang="ru-RU" smtClean="0">
                <a:solidFill>
                  <a:srgbClr val="008C95"/>
                </a:solidFill>
              </a:rPr>
              <a:t>19.07.2023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 rot="5400000">
            <a:off x="-854982" y="1090759"/>
            <a:ext cx="2352675" cy="462186"/>
          </a:xfrm>
        </p:spPr>
        <p:txBody>
          <a:bodyPr/>
          <a:lstStyle/>
          <a:p>
            <a:r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Название презентации. Мероприятие</a:t>
            </a:r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 rot="5400000">
            <a:off x="-1768047" y="2937019"/>
            <a:ext cx="4064794" cy="348171"/>
            <a:chOff x="4486275" y="6431621"/>
            <a:chExt cx="5419725" cy="377185"/>
          </a:xfrm>
        </p:grpSpPr>
        <p:pic>
          <p:nvPicPr>
            <p:cNvPr id="7" name="Изображение 1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82957" y="6538806"/>
              <a:ext cx="1203999" cy="270000"/>
            </a:xfrm>
            <a:prstGeom prst="rect">
              <a:avLst/>
            </a:prstGeom>
          </p:spPr>
        </p:pic>
        <p:cxnSp>
          <p:nvCxnSpPr>
            <p:cNvPr id="8" name="Прямая соединительная линия 7"/>
            <p:cNvCxnSpPr/>
            <p:nvPr userDrawn="1"/>
          </p:nvCxnSpPr>
          <p:spPr bwMode="auto">
            <a:xfrm>
              <a:off x="4486275" y="6431621"/>
              <a:ext cx="5419725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23000">
                    <a:schemeClr val="accent1">
                      <a:tint val="44500"/>
                      <a:satMod val="160000"/>
                    </a:schemeClr>
                  </a:gs>
                  <a:gs pos="79000">
                    <a:schemeClr val="bg1"/>
                  </a:gs>
                </a:gsLst>
                <a:lin ang="1080000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1" name="Изображение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36619" y="4103102"/>
            <a:ext cx="902999" cy="249231"/>
          </a:xfrm>
          <a:prstGeom prst="rect">
            <a:avLst/>
          </a:prstGeom>
        </p:spPr>
      </p:pic>
      <p:pic>
        <p:nvPicPr>
          <p:cNvPr id="14" name="Изображение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36619" y="4103102"/>
            <a:ext cx="902999" cy="249231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 rot="5400000">
            <a:off x="-1768047" y="2937018"/>
            <a:ext cx="4064794" cy="348171"/>
            <a:chOff x="4486275" y="6431621"/>
            <a:chExt cx="5419725" cy="377185"/>
          </a:xfrm>
        </p:grpSpPr>
        <p:pic>
          <p:nvPicPr>
            <p:cNvPr id="13" name="Изображение 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27" r="7692" b="61472"/>
            <a:stretch/>
          </p:blipFill>
          <p:spPr>
            <a:xfrm>
              <a:off x="8082957" y="6538806"/>
              <a:ext cx="1203999" cy="270000"/>
            </a:xfrm>
            <a:prstGeom prst="rect">
              <a:avLst/>
            </a:prstGeom>
          </p:spPr>
        </p:pic>
        <p:cxnSp>
          <p:nvCxnSpPr>
            <p:cNvPr id="15" name="Прямая соединительная линия 14"/>
            <p:cNvCxnSpPr/>
            <p:nvPr userDrawn="1"/>
          </p:nvCxnSpPr>
          <p:spPr bwMode="auto">
            <a:xfrm>
              <a:off x="4486275" y="6431621"/>
              <a:ext cx="5419725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23000">
                    <a:schemeClr val="accent1">
                      <a:tint val="44500"/>
                      <a:satMod val="160000"/>
                    </a:schemeClr>
                  </a:gs>
                  <a:gs pos="79000">
                    <a:schemeClr val="bg1"/>
                  </a:gs>
                </a:gsLst>
                <a:lin ang="1080000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" name="Группа 15"/>
          <p:cNvGrpSpPr/>
          <p:nvPr userDrawn="1"/>
        </p:nvGrpSpPr>
        <p:grpSpPr>
          <a:xfrm rot="5400000">
            <a:off x="-1768047" y="2937018"/>
            <a:ext cx="4064794" cy="348171"/>
            <a:chOff x="4486275" y="6431621"/>
            <a:chExt cx="5419725" cy="377185"/>
          </a:xfrm>
        </p:grpSpPr>
        <p:pic>
          <p:nvPicPr>
            <p:cNvPr id="17" name="Изображение 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27" r="7692" b="61472"/>
            <a:stretch/>
          </p:blipFill>
          <p:spPr>
            <a:xfrm>
              <a:off x="8082957" y="6538806"/>
              <a:ext cx="1203999" cy="270000"/>
            </a:xfrm>
            <a:prstGeom prst="rect">
              <a:avLst/>
            </a:prstGeom>
          </p:spPr>
        </p:pic>
        <p:cxnSp>
          <p:nvCxnSpPr>
            <p:cNvPr id="18" name="Прямая соединительная линия 17"/>
            <p:cNvCxnSpPr/>
            <p:nvPr userDrawn="1"/>
          </p:nvCxnSpPr>
          <p:spPr bwMode="auto">
            <a:xfrm>
              <a:off x="4486275" y="6431621"/>
              <a:ext cx="5419725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23000">
                    <a:schemeClr val="accent1">
                      <a:tint val="44500"/>
                      <a:satMod val="160000"/>
                    </a:schemeClr>
                  </a:gs>
                  <a:gs pos="79000">
                    <a:schemeClr val="bg1"/>
                  </a:gs>
                </a:gsLst>
                <a:lin ang="1080000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870893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53167354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37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 userDrawn="1"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40931" y="299295"/>
            <a:ext cx="676859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30401" y="171495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5" name="Группа 84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6" name="Прямоугольник 85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7" name="Прямая соединительная линия 86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8" name="Группа 87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3906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96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 userDrawn="1"/>
        </p:nvSpPr>
        <p:spPr bwMode="auto">
          <a:xfrm>
            <a:off x="7426800" y="3425398"/>
            <a:ext cx="1717200" cy="171810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3237"/>
            <a:ext cx="676859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5398"/>
            <a:ext cx="7430397" cy="171810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58" name="Прямоугольник 57"/>
          <p:cNvSpPr>
            <a:spLocks noChangeAspect="1"/>
          </p:cNvSpPr>
          <p:nvPr userDrawn="1"/>
        </p:nvSpPr>
        <p:spPr bwMode="auto">
          <a:xfrm>
            <a:off x="7426800" y="1712699"/>
            <a:ext cx="1717200" cy="1718102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0" name="Группа 59"/>
          <p:cNvGrpSpPr>
            <a:grpSpLocks noChangeAspect="1"/>
          </p:cNvGrpSpPr>
          <p:nvPr userDrawn="1"/>
        </p:nvGrpSpPr>
        <p:grpSpPr>
          <a:xfrm>
            <a:off x="7427701" y="0"/>
            <a:ext cx="1716299" cy="1717200"/>
            <a:chOff x="6573600" y="0"/>
            <a:chExt cx="2570400" cy="2571750"/>
          </a:xfrm>
        </p:grpSpPr>
        <p:sp>
          <p:nvSpPr>
            <p:cNvPr id="61" name="Прямоугольник 60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Полилиния 61"/>
            <p:cNvSpPr>
              <a:spLocks/>
            </p:cNvSpPr>
            <p:nvPr userDrawn="1"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9" name="Группа 88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90" name="Прямоугольник 89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91" name="Прямая соединительная линия 90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2" name="Группа 91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TextBox 107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TextBox 108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Прямоугольник 110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Прямоугольник 111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Прямоугольник 112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731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9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 userDrawn="1"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0986"/>
            <a:ext cx="676859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30401" y="171495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5" name="Группа 84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6" name="Прямоугольник 85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7" name="Прямая соединительная линия 86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8" name="Группа 87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2431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65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Полилиния 28"/>
          <p:cNvSpPr>
            <a:spLocks noChangeAspect="1"/>
          </p:cNvSpPr>
          <p:nvPr userDrawn="1"/>
        </p:nvSpPr>
        <p:spPr bwMode="auto">
          <a:xfrm>
            <a:off x="3999600" y="0"/>
            <a:ext cx="5144400" cy="5144400"/>
          </a:xfrm>
          <a:custGeom>
            <a:avLst/>
            <a:gdLst>
              <a:gd name="connsiteX0" fmla="*/ 0 w 5132824"/>
              <a:gd name="connsiteY0" fmla="*/ 4399953 h 5144399"/>
              <a:gd name="connsiteX1" fmla="*/ 505180 w 5132824"/>
              <a:gd name="connsiteY1" fmla="*/ 4891013 h 5144399"/>
              <a:gd name="connsiteX2" fmla="*/ 0 w 5132824"/>
              <a:gd name="connsiteY2" fmla="*/ 5144399 h 5144399"/>
              <a:gd name="connsiteX3" fmla="*/ 0 w 5132824"/>
              <a:gd name="connsiteY3" fmla="*/ 3421556 h 5144399"/>
              <a:gd name="connsiteX4" fmla="*/ 1169120 w 5132824"/>
              <a:gd name="connsiteY4" fmla="*/ 4557997 h 5144399"/>
              <a:gd name="connsiteX5" fmla="*/ 811051 w 5132824"/>
              <a:gd name="connsiteY5" fmla="*/ 4737595 h 5144399"/>
              <a:gd name="connsiteX6" fmla="*/ 0 w 5132824"/>
              <a:gd name="connsiteY6" fmla="*/ 3943515 h 5144399"/>
              <a:gd name="connsiteX7" fmla="*/ 0 w 5132824"/>
              <a:gd name="connsiteY7" fmla="*/ 2443159 h 5144399"/>
              <a:gd name="connsiteX8" fmla="*/ 1833059 w 5132824"/>
              <a:gd name="connsiteY8" fmla="*/ 4224981 h 5144399"/>
              <a:gd name="connsiteX9" fmla="*/ 1476617 w 5132824"/>
              <a:gd name="connsiteY9" fmla="*/ 4403764 h 5144399"/>
              <a:gd name="connsiteX10" fmla="*/ 0 w 5132824"/>
              <a:gd name="connsiteY10" fmla="*/ 2958045 h 5144399"/>
              <a:gd name="connsiteX11" fmla="*/ 4116478 w 5132824"/>
              <a:gd name="connsiteY11" fmla="*/ 2061035 h 5144399"/>
              <a:gd name="connsiteX12" fmla="*/ 5132824 w 5132824"/>
              <a:gd name="connsiteY12" fmla="*/ 2569899 h 5144399"/>
              <a:gd name="connsiteX13" fmla="*/ 4804444 w 5132824"/>
              <a:gd name="connsiteY13" fmla="*/ 2734606 h 5144399"/>
              <a:gd name="connsiteX14" fmla="*/ 0 w 5132824"/>
              <a:gd name="connsiteY14" fmla="*/ 1464763 h 5144399"/>
              <a:gd name="connsiteX15" fmla="*/ 2496999 w 5132824"/>
              <a:gd name="connsiteY15" fmla="*/ 3891965 h 5144399"/>
              <a:gd name="connsiteX16" fmla="*/ 2142183 w 5132824"/>
              <a:gd name="connsiteY16" fmla="*/ 4069932 h 5144399"/>
              <a:gd name="connsiteX17" fmla="*/ 0 w 5132824"/>
              <a:gd name="connsiteY17" fmla="*/ 1972575 h 5144399"/>
              <a:gd name="connsiteX18" fmla="*/ 2056530 w 5132824"/>
              <a:gd name="connsiteY18" fmla="*/ 1029662 h 5144399"/>
              <a:gd name="connsiteX19" fmla="*/ 3119486 w 5132824"/>
              <a:gd name="connsiteY19" fmla="*/ 1561862 h 5144399"/>
              <a:gd name="connsiteX20" fmla="*/ 4488817 w 5132824"/>
              <a:gd name="connsiteY20" fmla="*/ 2892917 h 5144399"/>
              <a:gd name="connsiteX21" fmla="*/ 4138879 w 5132824"/>
              <a:gd name="connsiteY21" fmla="*/ 3068437 h 5144399"/>
              <a:gd name="connsiteX22" fmla="*/ 0 w 5132824"/>
              <a:gd name="connsiteY22" fmla="*/ 486366 h 5144399"/>
              <a:gd name="connsiteX23" fmla="*/ 3160939 w 5132824"/>
              <a:gd name="connsiteY23" fmla="*/ 3558949 h 5144399"/>
              <a:gd name="connsiteX24" fmla="*/ 2807748 w 5132824"/>
              <a:gd name="connsiteY24" fmla="*/ 3736100 h 5144399"/>
              <a:gd name="connsiteX25" fmla="*/ 0 w 5132824"/>
              <a:gd name="connsiteY25" fmla="*/ 987105 h 5144399"/>
              <a:gd name="connsiteX26" fmla="*/ 0 w 5132824"/>
              <a:gd name="connsiteY26" fmla="*/ 0 h 5144399"/>
              <a:gd name="connsiteX27" fmla="*/ 1043834 w 5132824"/>
              <a:gd name="connsiteY27" fmla="*/ 522626 h 5144399"/>
              <a:gd name="connsiteX28" fmla="*/ 3824878 w 5132824"/>
              <a:gd name="connsiteY28" fmla="*/ 3225933 h 5144399"/>
              <a:gd name="connsiteX29" fmla="*/ 3473314 w 5132824"/>
              <a:gd name="connsiteY29" fmla="*/ 3402269 h 5144399"/>
              <a:gd name="connsiteX30" fmla="*/ 0 w 5132824"/>
              <a:gd name="connsiteY30" fmla="*/ 1635 h 514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32824" h="5144399">
                <a:moveTo>
                  <a:pt x="0" y="4399953"/>
                </a:moveTo>
                <a:lnTo>
                  <a:pt x="505180" y="4891013"/>
                </a:lnTo>
                <a:lnTo>
                  <a:pt x="0" y="5144399"/>
                </a:lnTo>
                <a:close/>
                <a:moveTo>
                  <a:pt x="0" y="3421556"/>
                </a:moveTo>
                <a:lnTo>
                  <a:pt x="1169120" y="4557997"/>
                </a:lnTo>
                <a:lnTo>
                  <a:pt x="811051" y="4737595"/>
                </a:lnTo>
                <a:lnTo>
                  <a:pt x="0" y="3943515"/>
                </a:lnTo>
                <a:close/>
                <a:moveTo>
                  <a:pt x="0" y="2443159"/>
                </a:moveTo>
                <a:lnTo>
                  <a:pt x="1833059" y="4224981"/>
                </a:lnTo>
                <a:lnTo>
                  <a:pt x="1476617" y="4403764"/>
                </a:lnTo>
                <a:lnTo>
                  <a:pt x="0" y="2958045"/>
                </a:lnTo>
                <a:close/>
                <a:moveTo>
                  <a:pt x="4116478" y="2061035"/>
                </a:moveTo>
                <a:lnTo>
                  <a:pt x="5132824" y="2569899"/>
                </a:lnTo>
                <a:lnTo>
                  <a:pt x="4804444" y="2734606"/>
                </a:lnTo>
                <a:close/>
                <a:moveTo>
                  <a:pt x="0" y="1464763"/>
                </a:moveTo>
                <a:lnTo>
                  <a:pt x="2496999" y="3891965"/>
                </a:lnTo>
                <a:lnTo>
                  <a:pt x="2142183" y="4069932"/>
                </a:lnTo>
                <a:lnTo>
                  <a:pt x="0" y="1972575"/>
                </a:lnTo>
                <a:close/>
                <a:moveTo>
                  <a:pt x="2056530" y="1029662"/>
                </a:moveTo>
                <a:lnTo>
                  <a:pt x="3119486" y="1561862"/>
                </a:lnTo>
                <a:lnTo>
                  <a:pt x="4488817" y="2892917"/>
                </a:lnTo>
                <a:lnTo>
                  <a:pt x="4138879" y="3068437"/>
                </a:lnTo>
                <a:close/>
                <a:moveTo>
                  <a:pt x="0" y="486366"/>
                </a:moveTo>
                <a:lnTo>
                  <a:pt x="3160939" y="3558949"/>
                </a:lnTo>
                <a:lnTo>
                  <a:pt x="2807748" y="3736100"/>
                </a:lnTo>
                <a:lnTo>
                  <a:pt x="0" y="987105"/>
                </a:lnTo>
                <a:close/>
                <a:moveTo>
                  <a:pt x="0" y="0"/>
                </a:moveTo>
                <a:lnTo>
                  <a:pt x="1043834" y="522626"/>
                </a:lnTo>
                <a:lnTo>
                  <a:pt x="3824878" y="3225933"/>
                </a:lnTo>
                <a:lnTo>
                  <a:pt x="3473314" y="3402269"/>
                </a:lnTo>
                <a:lnTo>
                  <a:pt x="0" y="1635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4289"/>
            <a:ext cx="8462137" cy="2068893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6" y="4623050"/>
            <a:ext cx="5269908" cy="3439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4" name="Группа 83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5" name="Прямоугольник 84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6" name="Прямая соединительная линия 85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7" name="Группа 86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8" name="Прямоугольник 87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TextBox 102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6145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01937816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1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6255"/>
            <a:ext cx="6768592" cy="1444483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24886"/>
            <a:ext cx="6732905" cy="60036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38475"/>
            <a:ext cx="859271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5151600" y="3429900"/>
            <a:ext cx="3992400" cy="1717201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717198" y="3429900"/>
            <a:ext cx="1717201" cy="1717201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-1" y="3429900"/>
            <a:ext cx="1717200" cy="1717201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434398" y="3429900"/>
            <a:ext cx="1717202" cy="1717201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6" name="TextBox 55"/>
          <p:cNvSpPr txBox="1"/>
          <p:nvPr userDrawn="1"/>
        </p:nvSpPr>
        <p:spPr>
          <a:xfrm>
            <a:off x="7543929" y="633102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57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5" name="Группа 84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6" name="Прямоугольник 85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7" name="Прямая соединительная линия 86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8" name="Группа 87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7298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89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8506"/>
            <a:ext cx="6768592" cy="1444483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24886"/>
            <a:ext cx="6732905" cy="60036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38475"/>
            <a:ext cx="859271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5151600" y="3429900"/>
            <a:ext cx="39924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56" name="TextBox 55"/>
          <p:cNvSpPr txBox="1"/>
          <p:nvPr userDrawn="1"/>
        </p:nvSpPr>
        <p:spPr>
          <a:xfrm>
            <a:off x="7543929" y="633102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grpSp>
        <p:nvGrpSpPr>
          <p:cNvPr id="11" name="Группа 10"/>
          <p:cNvGrpSpPr>
            <a:grpSpLocks noChangeAspect="1"/>
          </p:cNvGrpSpPr>
          <p:nvPr userDrawn="1"/>
        </p:nvGrpSpPr>
        <p:grpSpPr>
          <a:xfrm>
            <a:off x="3434400" y="3425398"/>
            <a:ext cx="1717200" cy="1718102"/>
            <a:chOff x="3425397" y="3425398"/>
            <a:chExt cx="1717200" cy="1718102"/>
          </a:xfrm>
        </p:grpSpPr>
        <p:sp>
          <p:nvSpPr>
            <p:cNvPr id="58" name="Прямоугольник 57"/>
            <p:cNvSpPr>
              <a:spLocks noChangeAspect="1"/>
            </p:cNvSpPr>
            <p:nvPr userDrawn="1"/>
          </p:nvSpPr>
          <p:spPr bwMode="auto">
            <a:xfrm>
              <a:off x="3425397" y="3425398"/>
              <a:ext cx="1717200" cy="171810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Кольцо 7"/>
            <p:cNvSpPr/>
            <p:nvPr userDrawn="1"/>
          </p:nvSpPr>
          <p:spPr bwMode="auto">
            <a:xfrm>
              <a:off x="3558296" y="3558748"/>
              <a:ext cx="1451402" cy="1451402"/>
            </a:xfrm>
            <a:prstGeom prst="donut">
              <a:avLst>
                <a:gd name="adj" fmla="val 14683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Кольцо 58"/>
            <p:cNvSpPr/>
            <p:nvPr userDrawn="1"/>
          </p:nvSpPr>
          <p:spPr bwMode="auto">
            <a:xfrm>
              <a:off x="3763584" y="3764036"/>
              <a:ext cx="1040826" cy="1040826"/>
            </a:xfrm>
            <a:prstGeom prst="donut">
              <a:avLst>
                <a:gd name="adj" fmla="val 23358"/>
              </a:avLst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Овал 8"/>
            <p:cNvSpPr/>
            <p:nvPr userDrawn="1"/>
          </p:nvSpPr>
          <p:spPr bwMode="auto">
            <a:xfrm>
              <a:off x="3998351" y="3998803"/>
              <a:ext cx="571292" cy="57129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" name="Группа 1"/>
          <p:cNvGrpSpPr/>
          <p:nvPr userDrawn="1"/>
        </p:nvGrpSpPr>
        <p:grpSpPr>
          <a:xfrm>
            <a:off x="1717200" y="3425398"/>
            <a:ext cx="1717200" cy="1718102"/>
            <a:chOff x="7431300" y="1712699"/>
            <a:chExt cx="1717200" cy="1718102"/>
          </a:xfrm>
        </p:grpSpPr>
        <p:sp>
          <p:nvSpPr>
            <p:cNvPr id="60" name="Прямоугольник 57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Прямоугольник 58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2" name="Группа 61"/>
          <p:cNvGrpSpPr/>
          <p:nvPr userDrawn="1"/>
        </p:nvGrpSpPr>
        <p:grpSpPr>
          <a:xfrm>
            <a:off x="0" y="3425398"/>
            <a:ext cx="1717200" cy="1718102"/>
            <a:chOff x="7431300" y="1712699"/>
            <a:chExt cx="1717200" cy="1718102"/>
          </a:xfrm>
        </p:grpSpPr>
        <p:sp>
          <p:nvSpPr>
            <p:cNvPr id="63" name="Прямоугольник 57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Прямоугольник 58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7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92" name="Группа 91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93" name="Прямоугольник 92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94" name="Прямая соединительная линия 93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5" name="Группа 94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TextBox 110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2" name="TextBox 111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Прямоугольник 112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Прямоугольник 113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Прямоугольник 114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Прямоугольник 115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2359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08310673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54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1954275"/>
            <a:ext cx="8462137" cy="1163488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863100"/>
            <a:ext cx="6732905" cy="60036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87505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5140796" y="0"/>
            <a:ext cx="4003203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713599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427197" y="0"/>
            <a:ext cx="1713601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pic>
        <p:nvPicPr>
          <p:cNvPr id="57" name="Picture 29"/>
          <p:cNvPicPr>
            <a:picLocks noChangeAspect="1"/>
          </p:cNvPicPr>
          <p:nvPr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287520"/>
            <a:ext cx="1104679" cy="208800"/>
          </a:xfrm>
          <a:prstGeom prst="rect">
            <a:avLst/>
          </a:prstGeom>
        </p:spPr>
      </p:pic>
      <p:sp>
        <p:nvSpPr>
          <p:cNvPr id="58" name="TextBox 57"/>
          <p:cNvSpPr txBox="1"/>
          <p:nvPr userDrawn="1"/>
        </p:nvSpPr>
        <p:spPr>
          <a:xfrm>
            <a:off x="7543929" y="458052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3260267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6" name="Группа 85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7" name="Прямоугольник 86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8" name="Прямая соединительная линия 87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9" name="Группа 88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TextBox 105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6482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99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1949554"/>
            <a:ext cx="8462137" cy="1226513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863100"/>
            <a:ext cx="6732905" cy="60036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87505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5140796" y="0"/>
            <a:ext cx="4003203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pic>
        <p:nvPicPr>
          <p:cNvPr id="57" name="Picture 29"/>
          <p:cNvPicPr>
            <a:picLocks noChangeAspect="1"/>
          </p:cNvPicPr>
          <p:nvPr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287520"/>
            <a:ext cx="1104679" cy="208800"/>
          </a:xfrm>
          <a:prstGeom prst="rect">
            <a:avLst/>
          </a:prstGeom>
        </p:spPr>
      </p:pic>
      <p:sp>
        <p:nvSpPr>
          <p:cNvPr id="58" name="TextBox 57"/>
          <p:cNvSpPr txBox="1"/>
          <p:nvPr userDrawn="1"/>
        </p:nvSpPr>
        <p:spPr>
          <a:xfrm>
            <a:off x="7543929" y="458052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grpSp>
        <p:nvGrpSpPr>
          <p:cNvPr id="56" name="Группа 55"/>
          <p:cNvGrpSpPr>
            <a:grpSpLocks noChangeAspect="1"/>
          </p:cNvGrpSpPr>
          <p:nvPr userDrawn="1"/>
        </p:nvGrpSpPr>
        <p:grpSpPr>
          <a:xfrm>
            <a:off x="3423594" y="0"/>
            <a:ext cx="1717200" cy="1718102"/>
            <a:chOff x="3425397" y="3425398"/>
            <a:chExt cx="1717200" cy="1718102"/>
          </a:xfrm>
        </p:grpSpPr>
        <p:sp>
          <p:nvSpPr>
            <p:cNvPr id="59" name="Прямоугольник 58"/>
            <p:cNvSpPr>
              <a:spLocks noChangeAspect="1"/>
            </p:cNvSpPr>
            <p:nvPr userDrawn="1"/>
          </p:nvSpPr>
          <p:spPr bwMode="auto">
            <a:xfrm>
              <a:off x="3425397" y="3425398"/>
              <a:ext cx="1717200" cy="171810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Кольцо 59"/>
            <p:cNvSpPr/>
            <p:nvPr userDrawn="1"/>
          </p:nvSpPr>
          <p:spPr bwMode="auto">
            <a:xfrm>
              <a:off x="3558296" y="3558748"/>
              <a:ext cx="1451402" cy="1451402"/>
            </a:xfrm>
            <a:prstGeom prst="donut">
              <a:avLst>
                <a:gd name="adj" fmla="val 14683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Кольцо 60"/>
            <p:cNvSpPr/>
            <p:nvPr userDrawn="1"/>
          </p:nvSpPr>
          <p:spPr bwMode="auto">
            <a:xfrm>
              <a:off x="3763584" y="3764036"/>
              <a:ext cx="1040826" cy="1040826"/>
            </a:xfrm>
            <a:prstGeom prst="donut">
              <a:avLst>
                <a:gd name="adj" fmla="val 23358"/>
              </a:avLst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Овал 61"/>
            <p:cNvSpPr/>
            <p:nvPr userDrawn="1"/>
          </p:nvSpPr>
          <p:spPr bwMode="auto">
            <a:xfrm>
              <a:off x="3998351" y="3998803"/>
              <a:ext cx="571292" cy="57129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3" name="Группа 62"/>
          <p:cNvGrpSpPr/>
          <p:nvPr userDrawn="1"/>
        </p:nvGrpSpPr>
        <p:grpSpPr>
          <a:xfrm>
            <a:off x="1717200" y="0"/>
            <a:ext cx="1717200" cy="1718102"/>
            <a:chOff x="7431300" y="1712699"/>
            <a:chExt cx="1717200" cy="1718102"/>
          </a:xfrm>
        </p:grpSpPr>
        <p:sp>
          <p:nvSpPr>
            <p:cNvPr id="64" name="Прямоугольник 57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Прямоугольник 58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6" name="Группа 65"/>
          <p:cNvGrpSpPr/>
          <p:nvPr userDrawn="1"/>
        </p:nvGrpSpPr>
        <p:grpSpPr>
          <a:xfrm>
            <a:off x="0" y="0"/>
            <a:ext cx="1717200" cy="1718102"/>
            <a:chOff x="7431300" y="1712699"/>
            <a:chExt cx="1717200" cy="1718102"/>
          </a:xfrm>
        </p:grpSpPr>
        <p:sp>
          <p:nvSpPr>
            <p:cNvPr id="67" name="Прямоугольник 57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8" name="Прямоугольник 58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3260267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97" name="Группа 96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98" name="Прямоугольник 97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99" name="Прямая соединительная линия 98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00" name="Группа 99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101" name="Прямоугольник 100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1" name="Прямоугольник 110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2" name="Прямоугольник 111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13" name="Прямоугольник 112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4" name="Прямоугольник 113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Прямоугольник 114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TextBox 115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7" name="TextBox 116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8" name="Прямоугольник 117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Прямоугольник 118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0" name="Прямоугольник 119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Прямоугольник 120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31918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13769769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56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 userDrawn="1"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9295"/>
            <a:ext cx="577291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02935"/>
            <a:ext cx="995680" cy="345810"/>
          </a:xfrm>
          <a:prstGeom prst="rect">
            <a:avLst/>
          </a:prstGeom>
          <a:effectLst/>
        </p:spPr>
        <p:txBody>
          <a:bodyPr/>
          <a:lstStyle>
            <a:lvl1pPr algn="r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Город</a:t>
            </a:r>
          </a:p>
          <a:p>
            <a:pPr lvl="0"/>
            <a:r>
              <a:rPr lang="ru-RU" dirty="0" smtClean="0"/>
              <a:t>Год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30401" y="171495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431274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265559" y="460574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112" name="Группа 111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113" name="Прямоугольник 112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14" name="Прямая соединительная линия 113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15" name="Группа 114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116" name="Прямоугольник 115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Прямоугольник 116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118" name="Прямоугольник 117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119" name="Прямоугольник 118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120" name="Прямоугольник 119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121" name="Прямоугольник 120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122" name="Прямоугольник 121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" name="Прямоугольник 122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Прямоугольник 123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25" name="Прямоугольник 124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6" name="Прямоугольник 125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Прямоугольник 126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28" name="Прямоугольник 127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9" name="Прямоугольник 128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0" name="Прямоугольник 129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1" name="TextBox 130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2" name="TextBox 131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Прямоугольник 132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4" name="Прямоугольник 133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5" name="Прямоугольник 134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6" name="Прямоугольник 135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308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01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 userDrawn="1"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314169"/>
            <a:ext cx="577291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02935"/>
            <a:ext cx="995680" cy="345810"/>
          </a:xfrm>
          <a:prstGeom prst="rect">
            <a:avLst/>
          </a:prstGeom>
          <a:effectLst/>
        </p:spPr>
        <p:txBody>
          <a:bodyPr/>
          <a:lstStyle>
            <a:lvl1pPr algn="r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Город</a:t>
            </a:r>
          </a:p>
          <a:p>
            <a:pPr lvl="0"/>
            <a:r>
              <a:rPr lang="ru-RU" dirty="0" smtClean="0"/>
              <a:t>Год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431274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265559" y="460574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grpSp>
        <p:nvGrpSpPr>
          <p:cNvPr id="56" name="Группа 55"/>
          <p:cNvGrpSpPr>
            <a:grpSpLocks noChangeAspect="1"/>
          </p:cNvGrpSpPr>
          <p:nvPr userDrawn="1"/>
        </p:nvGrpSpPr>
        <p:grpSpPr>
          <a:xfrm>
            <a:off x="7431300" y="1712699"/>
            <a:ext cx="1717200" cy="1718102"/>
            <a:chOff x="7431300" y="1712699"/>
            <a:chExt cx="1717200" cy="1718102"/>
          </a:xfrm>
        </p:grpSpPr>
        <p:sp>
          <p:nvSpPr>
            <p:cNvPr id="58" name="Прямоугольник 57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Прямоугольник 58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0" name="Полилиния 59"/>
          <p:cNvSpPr>
            <a:spLocks noChangeAspect="1"/>
          </p:cNvSpPr>
          <p:nvPr userDrawn="1"/>
        </p:nvSpPr>
        <p:spPr bwMode="auto">
          <a:xfrm>
            <a:off x="7431304" y="0"/>
            <a:ext cx="1712696" cy="1713600"/>
          </a:xfrm>
          <a:custGeom>
            <a:avLst/>
            <a:gdLst>
              <a:gd name="connsiteX0" fmla="*/ 1712696 w 1712696"/>
              <a:gd name="connsiteY0" fmla="*/ 1664380 h 1713600"/>
              <a:gd name="connsiteX1" fmla="*/ 1712696 w 1712696"/>
              <a:gd name="connsiteY1" fmla="*/ 1713600 h 1713600"/>
              <a:gd name="connsiteX2" fmla="*/ 1666083 w 1712696"/>
              <a:gd name="connsiteY2" fmla="*/ 1713600 h 1713600"/>
              <a:gd name="connsiteX3" fmla="*/ 1712696 w 1712696"/>
              <a:gd name="connsiteY3" fmla="*/ 1277272 h 1713600"/>
              <a:gd name="connsiteX4" fmla="*/ 1712696 w 1712696"/>
              <a:gd name="connsiteY4" fmla="*/ 1476393 h 1713600"/>
              <a:gd name="connsiteX5" fmla="*/ 1488054 w 1712696"/>
              <a:gd name="connsiteY5" fmla="*/ 1713600 h 1713600"/>
              <a:gd name="connsiteX6" fmla="*/ 1299480 w 1712696"/>
              <a:gd name="connsiteY6" fmla="*/ 1713600 h 1713600"/>
              <a:gd name="connsiteX7" fmla="*/ 1712696 w 1712696"/>
              <a:gd name="connsiteY7" fmla="*/ 890163 h 1713600"/>
              <a:gd name="connsiteX8" fmla="*/ 1712696 w 1712696"/>
              <a:gd name="connsiteY8" fmla="*/ 1089285 h 1713600"/>
              <a:gd name="connsiteX9" fmla="*/ 1121451 w 1712696"/>
              <a:gd name="connsiteY9" fmla="*/ 1713600 h 1713600"/>
              <a:gd name="connsiteX10" fmla="*/ 932877 w 1712696"/>
              <a:gd name="connsiteY10" fmla="*/ 1713600 h 1713600"/>
              <a:gd name="connsiteX11" fmla="*/ 1712696 w 1712696"/>
              <a:gd name="connsiteY11" fmla="*/ 503055 h 1713600"/>
              <a:gd name="connsiteX12" fmla="*/ 1712696 w 1712696"/>
              <a:gd name="connsiteY12" fmla="*/ 702177 h 1713600"/>
              <a:gd name="connsiteX13" fmla="*/ 754848 w 1712696"/>
              <a:gd name="connsiteY13" fmla="*/ 1713600 h 1713600"/>
              <a:gd name="connsiteX14" fmla="*/ 566274 w 1712696"/>
              <a:gd name="connsiteY14" fmla="*/ 1713600 h 1713600"/>
              <a:gd name="connsiteX15" fmla="*/ 1712696 w 1712696"/>
              <a:gd name="connsiteY15" fmla="*/ 115947 h 1713600"/>
              <a:gd name="connsiteX16" fmla="*/ 1712696 w 1712696"/>
              <a:gd name="connsiteY16" fmla="*/ 315069 h 1713600"/>
              <a:gd name="connsiteX17" fmla="*/ 388245 w 1712696"/>
              <a:gd name="connsiteY17" fmla="*/ 1713600 h 1713600"/>
              <a:gd name="connsiteX18" fmla="*/ 199671 w 1712696"/>
              <a:gd name="connsiteY18" fmla="*/ 1713600 h 1713600"/>
              <a:gd name="connsiteX19" fmla="*/ 0 w 1712696"/>
              <a:gd name="connsiteY19" fmla="*/ 0 h 1713600"/>
              <a:gd name="connsiteX20" fmla="*/ 1712696 w 1712696"/>
              <a:gd name="connsiteY20" fmla="*/ 0 h 1713600"/>
              <a:gd name="connsiteX21" fmla="*/ 1712696 w 1712696"/>
              <a:gd name="connsiteY21" fmla="*/ 1801 h 1713600"/>
              <a:gd name="connsiteX22" fmla="*/ 1642767 w 1712696"/>
              <a:gd name="connsiteY22" fmla="*/ 1801 h 1713600"/>
              <a:gd name="connsiteX23" fmla="*/ 21642 w 1712696"/>
              <a:gd name="connsiteY23" fmla="*/ 1713600 h 1713600"/>
              <a:gd name="connsiteX24" fmla="*/ 0 w 1712696"/>
              <a:gd name="connsiteY24" fmla="*/ 1713600 h 1713600"/>
              <a:gd name="connsiteX25" fmla="*/ 0 w 1712696"/>
              <a:gd name="connsiteY25" fmla="*/ 1537331 h 1713600"/>
              <a:gd name="connsiteX26" fmla="*/ 1454193 w 1712696"/>
              <a:gd name="connsiteY26" fmla="*/ 1801 h 1713600"/>
              <a:gd name="connsiteX27" fmla="*/ 1276164 w 1712696"/>
              <a:gd name="connsiteY27" fmla="*/ 1801 h 1713600"/>
              <a:gd name="connsiteX28" fmla="*/ 0 w 1712696"/>
              <a:gd name="connsiteY28" fmla="*/ 1349344 h 1713600"/>
              <a:gd name="connsiteX29" fmla="*/ 0 w 1712696"/>
              <a:gd name="connsiteY29" fmla="*/ 1150223 h 1713600"/>
              <a:gd name="connsiteX30" fmla="*/ 1087590 w 1712696"/>
              <a:gd name="connsiteY30" fmla="*/ 1801 h 1713600"/>
              <a:gd name="connsiteX31" fmla="*/ 909561 w 1712696"/>
              <a:gd name="connsiteY31" fmla="*/ 1801 h 1713600"/>
              <a:gd name="connsiteX32" fmla="*/ 0 w 1712696"/>
              <a:gd name="connsiteY32" fmla="*/ 962236 h 1713600"/>
              <a:gd name="connsiteX33" fmla="*/ 0 w 1712696"/>
              <a:gd name="connsiteY33" fmla="*/ 763115 h 1713600"/>
              <a:gd name="connsiteX34" fmla="*/ 720987 w 1712696"/>
              <a:gd name="connsiteY34" fmla="*/ 1801 h 1713600"/>
              <a:gd name="connsiteX35" fmla="*/ 542958 w 1712696"/>
              <a:gd name="connsiteY35" fmla="*/ 1801 h 1713600"/>
              <a:gd name="connsiteX36" fmla="*/ 0 w 1712696"/>
              <a:gd name="connsiteY36" fmla="*/ 575128 h 1713600"/>
              <a:gd name="connsiteX37" fmla="*/ 0 w 1712696"/>
              <a:gd name="connsiteY37" fmla="*/ 376007 h 1713600"/>
              <a:gd name="connsiteX38" fmla="*/ 354384 w 1712696"/>
              <a:gd name="connsiteY38" fmla="*/ 1801 h 1713600"/>
              <a:gd name="connsiteX39" fmla="*/ 176355 w 1712696"/>
              <a:gd name="connsiteY39" fmla="*/ 1801 h 1713600"/>
              <a:gd name="connsiteX40" fmla="*/ 0 w 1712696"/>
              <a:gd name="connsiteY40" fmla="*/ 188020 h 171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712696" h="1713600">
                <a:moveTo>
                  <a:pt x="1712696" y="1664380"/>
                </a:moveTo>
                <a:lnTo>
                  <a:pt x="1712696" y="1713600"/>
                </a:lnTo>
                <a:lnTo>
                  <a:pt x="1666083" y="1713600"/>
                </a:lnTo>
                <a:close/>
                <a:moveTo>
                  <a:pt x="1712696" y="1277272"/>
                </a:moveTo>
                <a:lnTo>
                  <a:pt x="1712696" y="1476393"/>
                </a:lnTo>
                <a:lnTo>
                  <a:pt x="1488054" y="1713600"/>
                </a:lnTo>
                <a:lnTo>
                  <a:pt x="1299480" y="1713600"/>
                </a:lnTo>
                <a:close/>
                <a:moveTo>
                  <a:pt x="1712696" y="890163"/>
                </a:moveTo>
                <a:lnTo>
                  <a:pt x="1712696" y="1089285"/>
                </a:lnTo>
                <a:lnTo>
                  <a:pt x="1121451" y="1713600"/>
                </a:lnTo>
                <a:lnTo>
                  <a:pt x="932877" y="1713600"/>
                </a:lnTo>
                <a:close/>
                <a:moveTo>
                  <a:pt x="1712696" y="503055"/>
                </a:moveTo>
                <a:lnTo>
                  <a:pt x="1712696" y="702177"/>
                </a:lnTo>
                <a:lnTo>
                  <a:pt x="754848" y="1713600"/>
                </a:lnTo>
                <a:lnTo>
                  <a:pt x="566274" y="1713600"/>
                </a:lnTo>
                <a:close/>
                <a:moveTo>
                  <a:pt x="1712696" y="115947"/>
                </a:moveTo>
                <a:lnTo>
                  <a:pt x="1712696" y="315069"/>
                </a:lnTo>
                <a:lnTo>
                  <a:pt x="388245" y="1713600"/>
                </a:lnTo>
                <a:lnTo>
                  <a:pt x="199671" y="1713600"/>
                </a:lnTo>
                <a:close/>
                <a:moveTo>
                  <a:pt x="0" y="0"/>
                </a:moveTo>
                <a:lnTo>
                  <a:pt x="1712696" y="0"/>
                </a:lnTo>
                <a:lnTo>
                  <a:pt x="1712696" y="1801"/>
                </a:lnTo>
                <a:lnTo>
                  <a:pt x="1642767" y="1801"/>
                </a:lnTo>
                <a:lnTo>
                  <a:pt x="21642" y="1713600"/>
                </a:lnTo>
                <a:lnTo>
                  <a:pt x="0" y="1713600"/>
                </a:lnTo>
                <a:lnTo>
                  <a:pt x="0" y="1537331"/>
                </a:lnTo>
                <a:lnTo>
                  <a:pt x="1454193" y="1801"/>
                </a:lnTo>
                <a:lnTo>
                  <a:pt x="1276164" y="1801"/>
                </a:lnTo>
                <a:lnTo>
                  <a:pt x="0" y="1349344"/>
                </a:lnTo>
                <a:lnTo>
                  <a:pt x="0" y="1150223"/>
                </a:lnTo>
                <a:lnTo>
                  <a:pt x="1087590" y="1801"/>
                </a:lnTo>
                <a:lnTo>
                  <a:pt x="909561" y="1801"/>
                </a:lnTo>
                <a:lnTo>
                  <a:pt x="0" y="962236"/>
                </a:lnTo>
                <a:lnTo>
                  <a:pt x="0" y="763115"/>
                </a:lnTo>
                <a:lnTo>
                  <a:pt x="720987" y="1801"/>
                </a:lnTo>
                <a:lnTo>
                  <a:pt x="542958" y="1801"/>
                </a:lnTo>
                <a:lnTo>
                  <a:pt x="0" y="575128"/>
                </a:lnTo>
                <a:lnTo>
                  <a:pt x="0" y="376007"/>
                </a:lnTo>
                <a:lnTo>
                  <a:pt x="354384" y="1801"/>
                </a:lnTo>
                <a:lnTo>
                  <a:pt x="176355" y="1801"/>
                </a:lnTo>
                <a:lnTo>
                  <a:pt x="0" y="188020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9" name="Группа 88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90" name="Прямоугольник 89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91" name="Прямая соединительная линия 90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2" name="Группа 91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TextBox 107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TextBox 108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Прямоугольник 110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Прямоугольник 111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Прямоугольник 112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7737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42426399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61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9295"/>
            <a:ext cx="577291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02935"/>
            <a:ext cx="995680" cy="345810"/>
          </a:xfrm>
          <a:prstGeom prst="rect">
            <a:avLst/>
          </a:prstGeom>
          <a:effectLst/>
        </p:spPr>
        <p:txBody>
          <a:bodyPr/>
          <a:lstStyle>
            <a:lvl1pPr algn="r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Город</a:t>
            </a:r>
          </a:p>
          <a:p>
            <a:pPr lvl="0"/>
            <a:r>
              <a:rPr lang="ru-RU" dirty="0" smtClean="0"/>
              <a:t>Год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30401" y="171495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4" name="Рисунок 3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430400" y="342990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431274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265559" y="460574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4" name="Группа 83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5" name="Прямоугольник 84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6" name="Прямая соединительная линия 85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7" name="Группа 86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8" name="Прямоугольник 87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TextBox 102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9771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4314976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04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1270"/>
            <a:ext cx="5772912" cy="1473510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02935"/>
            <a:ext cx="995680" cy="345810"/>
          </a:xfrm>
          <a:prstGeom prst="rect">
            <a:avLst/>
          </a:prstGeom>
          <a:effectLst/>
        </p:spPr>
        <p:txBody>
          <a:bodyPr/>
          <a:lstStyle>
            <a:lvl1pPr algn="r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Город</a:t>
            </a:r>
          </a:p>
          <a:p>
            <a:pPr lvl="0"/>
            <a:r>
              <a:rPr lang="ru-RU" dirty="0" smtClean="0"/>
              <a:t>Год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392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431274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265559" y="460574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grpSp>
        <p:nvGrpSpPr>
          <p:cNvPr id="56" name="Группа 55"/>
          <p:cNvGrpSpPr>
            <a:grpSpLocks noChangeAspect="1"/>
          </p:cNvGrpSpPr>
          <p:nvPr userDrawn="1"/>
        </p:nvGrpSpPr>
        <p:grpSpPr>
          <a:xfrm>
            <a:off x="7427701" y="0"/>
            <a:ext cx="1716299" cy="1717200"/>
            <a:chOff x="6573600" y="0"/>
            <a:chExt cx="2570400" cy="2571750"/>
          </a:xfrm>
        </p:grpSpPr>
        <p:sp>
          <p:nvSpPr>
            <p:cNvPr id="57" name="Прямоугольник 56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Овал 57"/>
            <p:cNvSpPr/>
            <p:nvPr userDrawn="1"/>
          </p:nvSpPr>
          <p:spPr bwMode="auto">
            <a:xfrm>
              <a:off x="6782475" y="209550"/>
              <a:ext cx="2152650" cy="21526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9" name="Группа 58"/>
          <p:cNvGrpSpPr>
            <a:grpSpLocks noChangeAspect="1"/>
          </p:cNvGrpSpPr>
          <p:nvPr userDrawn="1"/>
        </p:nvGrpSpPr>
        <p:grpSpPr>
          <a:xfrm>
            <a:off x="7426800" y="3425398"/>
            <a:ext cx="1721700" cy="1718102"/>
            <a:chOff x="7426800" y="1712699"/>
            <a:chExt cx="1721700" cy="1718102"/>
          </a:xfrm>
        </p:grpSpPr>
        <p:sp>
          <p:nvSpPr>
            <p:cNvPr id="60" name="Прямоугольник 57"/>
            <p:cNvSpPr>
              <a:spLocks noChangeAspect="1"/>
            </p:cNvSpPr>
            <p:nvPr userDrawn="1"/>
          </p:nvSpPr>
          <p:spPr bwMode="auto">
            <a:xfrm>
              <a:off x="74268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Прямоугольник 58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" name="Группа 6"/>
          <p:cNvGrpSpPr/>
          <p:nvPr userDrawn="1"/>
        </p:nvGrpSpPr>
        <p:grpSpPr>
          <a:xfrm>
            <a:off x="7427701" y="1718100"/>
            <a:ext cx="1716299" cy="1717200"/>
            <a:chOff x="7427701" y="1718100"/>
            <a:chExt cx="1716299" cy="1717200"/>
          </a:xfrm>
        </p:grpSpPr>
        <p:sp>
          <p:nvSpPr>
            <p:cNvPr id="63" name="Прямоугольник 62"/>
            <p:cNvSpPr/>
            <p:nvPr userDrawn="1"/>
          </p:nvSpPr>
          <p:spPr bwMode="auto">
            <a:xfrm>
              <a:off x="7427701" y="1718100"/>
              <a:ext cx="1716299" cy="1717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0" name="Полилиния 69"/>
            <p:cNvSpPr/>
            <p:nvPr userDrawn="1"/>
          </p:nvSpPr>
          <p:spPr bwMode="auto">
            <a:xfrm>
              <a:off x="7427701" y="1718100"/>
              <a:ext cx="1716299" cy="1717200"/>
            </a:xfrm>
            <a:custGeom>
              <a:avLst/>
              <a:gdLst>
                <a:gd name="connsiteX0" fmla="*/ 0 w 1716299"/>
                <a:gd name="connsiteY0" fmla="*/ 1313726 h 1717200"/>
                <a:gd name="connsiteX1" fmla="*/ 402843 w 1716299"/>
                <a:gd name="connsiteY1" fmla="*/ 1717200 h 1717200"/>
                <a:gd name="connsiteX2" fmla="*/ 0 w 1716299"/>
                <a:gd name="connsiteY2" fmla="*/ 1717200 h 1717200"/>
                <a:gd name="connsiteX3" fmla="*/ 0 w 1716299"/>
                <a:gd name="connsiteY3" fmla="*/ 550698 h 1717200"/>
                <a:gd name="connsiteX4" fmla="*/ 1164676 w 1716299"/>
                <a:gd name="connsiteY4" fmla="*/ 1717200 h 1717200"/>
                <a:gd name="connsiteX5" fmla="*/ 748795 w 1716299"/>
                <a:gd name="connsiteY5" fmla="*/ 1717200 h 1717200"/>
                <a:gd name="connsiteX6" fmla="*/ 0 w 1716299"/>
                <a:gd name="connsiteY6" fmla="*/ 966900 h 1717200"/>
                <a:gd name="connsiteX7" fmla="*/ 1311613 w 1716299"/>
                <a:gd name="connsiteY7" fmla="*/ 0 h 1717200"/>
                <a:gd name="connsiteX8" fmla="*/ 1716299 w 1716299"/>
                <a:gd name="connsiteY8" fmla="*/ 0 h 1717200"/>
                <a:gd name="connsiteX9" fmla="*/ 1716299 w 1716299"/>
                <a:gd name="connsiteY9" fmla="*/ 405500 h 1717200"/>
                <a:gd name="connsiteX10" fmla="*/ 559772 w 1716299"/>
                <a:gd name="connsiteY10" fmla="*/ 0 h 1717200"/>
                <a:gd name="connsiteX11" fmla="*/ 964903 w 1716299"/>
                <a:gd name="connsiteY11" fmla="*/ 0 h 1717200"/>
                <a:gd name="connsiteX12" fmla="*/ 1716299 w 1716299"/>
                <a:gd name="connsiteY12" fmla="*/ 752574 h 1717200"/>
                <a:gd name="connsiteX13" fmla="*/ 1716299 w 1716299"/>
                <a:gd name="connsiteY13" fmla="*/ 1158853 h 1717200"/>
                <a:gd name="connsiteX14" fmla="*/ 0 w 1716299"/>
                <a:gd name="connsiteY14" fmla="*/ 0 h 1717200"/>
                <a:gd name="connsiteX15" fmla="*/ 213062 w 1716299"/>
                <a:gd name="connsiteY15" fmla="*/ 0 h 1717200"/>
                <a:gd name="connsiteX16" fmla="*/ 1716299 w 1716299"/>
                <a:gd name="connsiteY16" fmla="*/ 1505594 h 1717200"/>
                <a:gd name="connsiteX17" fmla="*/ 1716299 w 1716299"/>
                <a:gd name="connsiteY17" fmla="*/ 1717200 h 1717200"/>
                <a:gd name="connsiteX18" fmla="*/ 1510628 w 1716299"/>
                <a:gd name="connsiteY18" fmla="*/ 1717200 h 1717200"/>
                <a:gd name="connsiteX19" fmla="*/ 0 w 1716299"/>
                <a:gd name="connsiteY19" fmla="*/ 203535 h 171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16299" h="1717200">
                  <a:moveTo>
                    <a:pt x="0" y="1313726"/>
                  </a:moveTo>
                  <a:lnTo>
                    <a:pt x="402843" y="1717200"/>
                  </a:lnTo>
                  <a:lnTo>
                    <a:pt x="0" y="1717200"/>
                  </a:lnTo>
                  <a:close/>
                  <a:moveTo>
                    <a:pt x="0" y="550698"/>
                  </a:moveTo>
                  <a:lnTo>
                    <a:pt x="1164676" y="1717200"/>
                  </a:lnTo>
                  <a:lnTo>
                    <a:pt x="748795" y="1717200"/>
                  </a:lnTo>
                  <a:lnTo>
                    <a:pt x="0" y="966900"/>
                  </a:lnTo>
                  <a:close/>
                  <a:moveTo>
                    <a:pt x="1311613" y="0"/>
                  </a:moveTo>
                  <a:lnTo>
                    <a:pt x="1716299" y="0"/>
                  </a:lnTo>
                  <a:lnTo>
                    <a:pt x="1716299" y="405500"/>
                  </a:lnTo>
                  <a:close/>
                  <a:moveTo>
                    <a:pt x="559772" y="0"/>
                  </a:moveTo>
                  <a:lnTo>
                    <a:pt x="964903" y="0"/>
                  </a:lnTo>
                  <a:lnTo>
                    <a:pt x="1716299" y="752574"/>
                  </a:lnTo>
                  <a:lnTo>
                    <a:pt x="1716299" y="1158853"/>
                  </a:lnTo>
                  <a:close/>
                  <a:moveTo>
                    <a:pt x="0" y="0"/>
                  </a:moveTo>
                  <a:lnTo>
                    <a:pt x="213062" y="0"/>
                  </a:lnTo>
                  <a:lnTo>
                    <a:pt x="1716299" y="1505594"/>
                  </a:lnTo>
                  <a:lnTo>
                    <a:pt x="1716299" y="1717200"/>
                  </a:lnTo>
                  <a:lnTo>
                    <a:pt x="1510628" y="1717200"/>
                  </a:lnTo>
                  <a:lnTo>
                    <a:pt x="0" y="203535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2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119" name="Группа 118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120" name="Прямоугольник 119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21" name="Прямая соединительная линия 120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22" name="Группа 121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123" name="Прямоугольник 122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Прямоугольник 123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125" name="Прямоугольник 124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126" name="Прямоугольник 125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127" name="Прямоугольник 126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128" name="Прямоугольник 127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129" name="Прямоугольник 128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0" name="Прямоугольник 129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1" name="Прямоугольник 130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32" name="Прямоугольник 131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Прямоугольник 132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Прямоугольник 133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35" name="Прямоугольник 134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Прямоугольник 135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7" name="Прямоугольник 136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8" name="TextBox 137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9" name="TextBox 138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0" name="Прямоугольник 139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1" name="Прямоугольник 140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2" name="Прямоугольник 141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3" name="Прямоугольник 142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6439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58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 userDrawn="1"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9465"/>
            <a:ext cx="577291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02935"/>
            <a:ext cx="995680" cy="345810"/>
          </a:xfrm>
          <a:prstGeom prst="rect">
            <a:avLst/>
          </a:prstGeom>
          <a:effectLst/>
        </p:spPr>
        <p:txBody>
          <a:bodyPr/>
          <a:lstStyle>
            <a:lvl1pPr algn="r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Город</a:t>
            </a:r>
          </a:p>
          <a:p>
            <a:pPr lvl="0"/>
            <a:r>
              <a:rPr lang="ru-RU" dirty="0" smtClean="0"/>
              <a:t>Год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30401" y="171495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pic>
        <p:nvPicPr>
          <p:cNvPr id="58" name="Picture 29"/>
          <p:cNvPicPr>
            <a:picLocks noChangeAspect="1"/>
          </p:cNvPicPr>
          <p:nvPr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026" y="4176320"/>
            <a:ext cx="1104679" cy="208800"/>
          </a:xfrm>
          <a:prstGeom prst="rect">
            <a:avLst/>
          </a:prstGeom>
        </p:spPr>
      </p:pic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6" name="Группа 85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7" name="Прямоугольник 86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8" name="Прямая соединительная линия 87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9" name="Группа 88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TextBox 105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337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68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6573596" cy="5143500"/>
          </a:xfr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57" name="Прямоугольник 56"/>
          <p:cNvSpPr/>
          <p:nvPr userDrawn="1"/>
        </p:nvSpPr>
        <p:spPr bwMode="auto">
          <a:xfrm>
            <a:off x="6573598" y="2571750"/>
            <a:ext cx="2570402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1666273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6573598" y="0"/>
            <a:ext cx="2570400" cy="2571750"/>
            <a:chOff x="6573600" y="0"/>
            <a:chExt cx="2570400" cy="2571750"/>
          </a:xfrm>
        </p:grpSpPr>
        <p:sp>
          <p:nvSpPr>
            <p:cNvPr id="56" name="Прямоугольник 55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Овал 57"/>
            <p:cNvSpPr/>
            <p:nvPr userDrawn="1"/>
          </p:nvSpPr>
          <p:spPr bwMode="auto">
            <a:xfrm>
              <a:off x="6782475" y="209550"/>
              <a:ext cx="2152650" cy="21526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3447133"/>
            <a:ext cx="5866765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7" name="Группа 86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8" name="Прямоугольник 87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9" name="Прямая соединительная линия 88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0" name="Группа 89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TextBox 105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TextBox 106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Прямоугольник 110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6909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67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61257"/>
            <a:ext cx="8462137" cy="2101926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6" y="4623050"/>
            <a:ext cx="5269908" cy="3439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5867320" y="470535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4" name="Группа 83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5" name="Прямоугольник 84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6" name="Прямая соединительная линия 85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7" name="Группа 86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8" name="Прямоугольник 87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TextBox 102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7264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3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4444722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63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6573598" cy="5143500"/>
          </a:xfr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57" name="Прямоугольник 56"/>
          <p:cNvSpPr/>
          <p:nvPr userDrawn="1"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1682928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3411402"/>
            <a:ext cx="5879250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5" name="Группа 84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6" name="Прямоугольник 85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7" name="Прямая соединительная линия 86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8" name="Группа 87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4936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Наша команда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6071" y="1131888"/>
            <a:ext cx="1548000" cy="1548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2504892" y="1131888"/>
            <a:ext cx="1548001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4663714" y="1131888"/>
            <a:ext cx="1548001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5" name="Рисунок 14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6822535" y="1131888"/>
            <a:ext cx="1548000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58774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2517591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4676408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2" name="Текст 23"/>
          <p:cNvSpPr>
            <a:spLocks noGrp="1"/>
          </p:cNvSpPr>
          <p:nvPr>
            <p:ph type="body" sz="quarter" idx="46" hasCustomPrompt="1"/>
          </p:nvPr>
        </p:nvSpPr>
        <p:spPr>
          <a:xfrm>
            <a:off x="6835224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8569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бложка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061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6" name="Объект 1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9" y="305219"/>
            <a:ext cx="6859560" cy="68294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ru-RU" sz="5400" dirty="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4" name="Группа 3"/>
          <p:cNvGrpSpPr>
            <a:grpSpLocks noChangeAspect="1"/>
          </p:cNvGrpSpPr>
          <p:nvPr userDrawn="1"/>
        </p:nvGrpSpPr>
        <p:grpSpPr>
          <a:xfrm>
            <a:off x="7426800" y="0"/>
            <a:ext cx="1717200" cy="1718102"/>
            <a:chOff x="3425397" y="3425398"/>
            <a:chExt cx="1717200" cy="1718102"/>
          </a:xfrm>
        </p:grpSpPr>
        <p:sp>
          <p:nvSpPr>
            <p:cNvPr id="5" name="Прямоугольник 4"/>
            <p:cNvSpPr>
              <a:spLocks noChangeAspect="1"/>
            </p:cNvSpPr>
            <p:nvPr userDrawn="1"/>
          </p:nvSpPr>
          <p:spPr bwMode="auto">
            <a:xfrm>
              <a:off x="3425397" y="3425398"/>
              <a:ext cx="1717200" cy="1718102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" name="Кольцо 5"/>
            <p:cNvSpPr/>
            <p:nvPr userDrawn="1"/>
          </p:nvSpPr>
          <p:spPr bwMode="auto">
            <a:xfrm>
              <a:off x="3558296" y="3558748"/>
              <a:ext cx="1451402" cy="1451402"/>
            </a:xfrm>
            <a:prstGeom prst="donut">
              <a:avLst>
                <a:gd name="adj" fmla="val 14683"/>
              </a:avLst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Кольцо 6"/>
            <p:cNvSpPr/>
            <p:nvPr userDrawn="1"/>
          </p:nvSpPr>
          <p:spPr bwMode="auto">
            <a:xfrm>
              <a:off x="3763584" y="3764036"/>
              <a:ext cx="1040826" cy="1040826"/>
            </a:xfrm>
            <a:prstGeom prst="donut">
              <a:avLst>
                <a:gd name="adj" fmla="val 23358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Овал 7"/>
            <p:cNvSpPr/>
            <p:nvPr userDrawn="1"/>
          </p:nvSpPr>
          <p:spPr bwMode="auto">
            <a:xfrm>
              <a:off x="3998351" y="3998803"/>
              <a:ext cx="571292" cy="571292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Группа 8"/>
          <p:cNvGrpSpPr/>
          <p:nvPr userDrawn="1"/>
        </p:nvGrpSpPr>
        <p:grpSpPr>
          <a:xfrm>
            <a:off x="7426800" y="3425398"/>
            <a:ext cx="1717200" cy="1718102"/>
            <a:chOff x="7431300" y="1712699"/>
            <a:chExt cx="1717200" cy="1718102"/>
          </a:xfrm>
        </p:grpSpPr>
        <p:sp>
          <p:nvSpPr>
            <p:cNvPr id="10" name="Прямоугольник 57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Прямоугольник 58"/>
            <p:cNvSpPr>
              <a:spLocks noChangeAspect="1"/>
            </p:cNvSpPr>
            <p:nvPr userDrawn="1"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" name="Группа 11"/>
          <p:cNvGrpSpPr/>
          <p:nvPr userDrawn="1"/>
        </p:nvGrpSpPr>
        <p:grpSpPr>
          <a:xfrm>
            <a:off x="7426800" y="1718100"/>
            <a:ext cx="1716299" cy="1717200"/>
            <a:chOff x="7427701" y="1718100"/>
            <a:chExt cx="1716299" cy="1717200"/>
          </a:xfrm>
        </p:grpSpPr>
        <p:sp>
          <p:nvSpPr>
            <p:cNvPr id="13" name="Прямоугольник 12"/>
            <p:cNvSpPr/>
            <p:nvPr userDrawn="1"/>
          </p:nvSpPr>
          <p:spPr bwMode="auto">
            <a:xfrm>
              <a:off x="7427701" y="1718100"/>
              <a:ext cx="1716299" cy="171720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Полилиния 13"/>
            <p:cNvSpPr/>
            <p:nvPr userDrawn="1"/>
          </p:nvSpPr>
          <p:spPr bwMode="auto">
            <a:xfrm>
              <a:off x="7427701" y="1718100"/>
              <a:ext cx="1716299" cy="1717200"/>
            </a:xfrm>
            <a:custGeom>
              <a:avLst/>
              <a:gdLst>
                <a:gd name="connsiteX0" fmla="*/ 0 w 1716299"/>
                <a:gd name="connsiteY0" fmla="*/ 1313726 h 1717200"/>
                <a:gd name="connsiteX1" fmla="*/ 402843 w 1716299"/>
                <a:gd name="connsiteY1" fmla="*/ 1717200 h 1717200"/>
                <a:gd name="connsiteX2" fmla="*/ 0 w 1716299"/>
                <a:gd name="connsiteY2" fmla="*/ 1717200 h 1717200"/>
                <a:gd name="connsiteX3" fmla="*/ 0 w 1716299"/>
                <a:gd name="connsiteY3" fmla="*/ 550698 h 1717200"/>
                <a:gd name="connsiteX4" fmla="*/ 1164676 w 1716299"/>
                <a:gd name="connsiteY4" fmla="*/ 1717200 h 1717200"/>
                <a:gd name="connsiteX5" fmla="*/ 748795 w 1716299"/>
                <a:gd name="connsiteY5" fmla="*/ 1717200 h 1717200"/>
                <a:gd name="connsiteX6" fmla="*/ 0 w 1716299"/>
                <a:gd name="connsiteY6" fmla="*/ 966900 h 1717200"/>
                <a:gd name="connsiteX7" fmla="*/ 1311613 w 1716299"/>
                <a:gd name="connsiteY7" fmla="*/ 0 h 1717200"/>
                <a:gd name="connsiteX8" fmla="*/ 1716299 w 1716299"/>
                <a:gd name="connsiteY8" fmla="*/ 0 h 1717200"/>
                <a:gd name="connsiteX9" fmla="*/ 1716299 w 1716299"/>
                <a:gd name="connsiteY9" fmla="*/ 405500 h 1717200"/>
                <a:gd name="connsiteX10" fmla="*/ 559772 w 1716299"/>
                <a:gd name="connsiteY10" fmla="*/ 0 h 1717200"/>
                <a:gd name="connsiteX11" fmla="*/ 964903 w 1716299"/>
                <a:gd name="connsiteY11" fmla="*/ 0 h 1717200"/>
                <a:gd name="connsiteX12" fmla="*/ 1716299 w 1716299"/>
                <a:gd name="connsiteY12" fmla="*/ 752574 h 1717200"/>
                <a:gd name="connsiteX13" fmla="*/ 1716299 w 1716299"/>
                <a:gd name="connsiteY13" fmla="*/ 1158853 h 1717200"/>
                <a:gd name="connsiteX14" fmla="*/ 0 w 1716299"/>
                <a:gd name="connsiteY14" fmla="*/ 0 h 1717200"/>
                <a:gd name="connsiteX15" fmla="*/ 213062 w 1716299"/>
                <a:gd name="connsiteY15" fmla="*/ 0 h 1717200"/>
                <a:gd name="connsiteX16" fmla="*/ 1716299 w 1716299"/>
                <a:gd name="connsiteY16" fmla="*/ 1505594 h 1717200"/>
                <a:gd name="connsiteX17" fmla="*/ 1716299 w 1716299"/>
                <a:gd name="connsiteY17" fmla="*/ 1717200 h 1717200"/>
                <a:gd name="connsiteX18" fmla="*/ 1510628 w 1716299"/>
                <a:gd name="connsiteY18" fmla="*/ 1717200 h 1717200"/>
                <a:gd name="connsiteX19" fmla="*/ 0 w 1716299"/>
                <a:gd name="connsiteY19" fmla="*/ 203535 h 171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16299" h="1717200">
                  <a:moveTo>
                    <a:pt x="0" y="1313726"/>
                  </a:moveTo>
                  <a:lnTo>
                    <a:pt x="402843" y="1717200"/>
                  </a:lnTo>
                  <a:lnTo>
                    <a:pt x="0" y="1717200"/>
                  </a:lnTo>
                  <a:close/>
                  <a:moveTo>
                    <a:pt x="0" y="550698"/>
                  </a:moveTo>
                  <a:lnTo>
                    <a:pt x="1164676" y="1717200"/>
                  </a:lnTo>
                  <a:lnTo>
                    <a:pt x="748795" y="1717200"/>
                  </a:lnTo>
                  <a:lnTo>
                    <a:pt x="0" y="966900"/>
                  </a:lnTo>
                  <a:close/>
                  <a:moveTo>
                    <a:pt x="1311613" y="0"/>
                  </a:moveTo>
                  <a:lnTo>
                    <a:pt x="1716299" y="0"/>
                  </a:lnTo>
                  <a:lnTo>
                    <a:pt x="1716299" y="405500"/>
                  </a:lnTo>
                  <a:close/>
                  <a:moveTo>
                    <a:pt x="559772" y="0"/>
                  </a:moveTo>
                  <a:lnTo>
                    <a:pt x="964903" y="0"/>
                  </a:lnTo>
                  <a:lnTo>
                    <a:pt x="1716299" y="752574"/>
                  </a:lnTo>
                  <a:lnTo>
                    <a:pt x="1716299" y="1158853"/>
                  </a:lnTo>
                  <a:close/>
                  <a:moveTo>
                    <a:pt x="0" y="0"/>
                  </a:moveTo>
                  <a:lnTo>
                    <a:pt x="213062" y="0"/>
                  </a:lnTo>
                  <a:lnTo>
                    <a:pt x="1716299" y="1505594"/>
                  </a:lnTo>
                  <a:lnTo>
                    <a:pt x="1716299" y="1717200"/>
                  </a:lnTo>
                  <a:lnTo>
                    <a:pt x="1510628" y="1717200"/>
                  </a:lnTo>
                  <a:lnTo>
                    <a:pt x="0" y="203535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4370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4" y="1202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686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4" y="1202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0A53-599C-4607-8875-050A3D3F98E2}" type="datetime1">
              <a:rPr lang="ru-RU" smtClean="0">
                <a:solidFill>
                  <a:srgbClr val="008C95"/>
                </a:solidFill>
              </a:rPr>
              <a:t>19.07.2023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6021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58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48348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48348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8874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60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49" y="347883"/>
            <a:ext cx="2447376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6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9516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63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 userDrawn="1"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06345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06345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6559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65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50" y="347883"/>
            <a:ext cx="2447376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7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9306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67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 userDrawn="1"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21585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21585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6521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70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50" y="347883"/>
            <a:ext cx="2447376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7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5610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0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870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0286"/>
            <a:ext cx="8462137" cy="2072896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23050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4" name="Группа 83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5" name="Прямоугольник 84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6" name="Прямая соединительная линия 85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7" name="Группа 86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8" name="Прямоугольник 87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TextBox 102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7785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72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 userDrawn="1"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29205" cy="672627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29205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5149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75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50" y="347883"/>
            <a:ext cx="2447376" cy="672627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7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052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77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0634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0634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4572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16824" y="0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616826" y="1514282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168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327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79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49" y="347883"/>
            <a:ext cx="2447376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6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1524000" y="0"/>
            <a:ext cx="4572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0" y="1514282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1749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82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4444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4444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30400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168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744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0480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4" name="Рисунок 5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1008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470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84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49" y="347883"/>
            <a:ext cx="2447376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6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30400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4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5732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5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530776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6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376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7" name="Рисунок 5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057176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9006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87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3048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16824" y="0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616826" y="1514282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168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6841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89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880" y="347883"/>
            <a:ext cx="403034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4754880" y="1131888"/>
            <a:ext cx="403034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1524000" y="0"/>
            <a:ext cx="3048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0" y="1514282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6983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92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6" y="0"/>
            <a:ext cx="4567624" cy="30285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168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0940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576376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6972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25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6" y="0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6376" y="3037081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4" name="Рисунок 10"/>
          <p:cNvSpPr>
            <a:spLocks noGrp="1"/>
          </p:cNvSpPr>
          <p:nvPr>
            <p:ph type="pic" sz="quarter" idx="18" hasCustomPrompt="1"/>
          </p:nvPr>
        </p:nvSpPr>
        <p:spPr>
          <a:xfrm>
            <a:off x="6098400" y="1518540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Прямоугольник 5"/>
          <p:cNvSpPr/>
          <p:nvPr userDrawn="1"/>
        </p:nvSpPr>
        <p:spPr bwMode="auto">
          <a:xfrm>
            <a:off x="7621200" y="0"/>
            <a:ext cx="1522800" cy="1522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 userDrawn="1"/>
        </p:nvSpPr>
        <p:spPr bwMode="auto">
          <a:xfrm>
            <a:off x="7621200" y="3037081"/>
            <a:ext cx="1522800" cy="1522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 bwMode="auto">
          <a:xfrm>
            <a:off x="4575600" y="1518541"/>
            <a:ext cx="1522800" cy="15228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19"/>
          </p:nvPr>
        </p:nvSpPr>
        <p:spPr>
          <a:xfrm>
            <a:off x="7707337" y="3149601"/>
            <a:ext cx="1074058" cy="1306286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20"/>
          </p:nvPr>
        </p:nvSpPr>
        <p:spPr>
          <a:xfrm>
            <a:off x="4737334" y="1659593"/>
            <a:ext cx="1242551" cy="1306286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21"/>
          </p:nvPr>
        </p:nvSpPr>
        <p:spPr>
          <a:xfrm>
            <a:off x="7707337" y="352871"/>
            <a:ext cx="1074058" cy="1086436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1287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0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972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Полилиния 28"/>
          <p:cNvSpPr>
            <a:spLocks noChangeAspect="1"/>
          </p:cNvSpPr>
          <p:nvPr userDrawn="1"/>
        </p:nvSpPr>
        <p:spPr bwMode="auto">
          <a:xfrm>
            <a:off x="3999600" y="0"/>
            <a:ext cx="5144400" cy="5144400"/>
          </a:xfrm>
          <a:custGeom>
            <a:avLst/>
            <a:gdLst>
              <a:gd name="connsiteX0" fmla="*/ 0 w 5132824"/>
              <a:gd name="connsiteY0" fmla="*/ 4399953 h 5144399"/>
              <a:gd name="connsiteX1" fmla="*/ 505180 w 5132824"/>
              <a:gd name="connsiteY1" fmla="*/ 4891013 h 5144399"/>
              <a:gd name="connsiteX2" fmla="*/ 0 w 5132824"/>
              <a:gd name="connsiteY2" fmla="*/ 5144399 h 5144399"/>
              <a:gd name="connsiteX3" fmla="*/ 0 w 5132824"/>
              <a:gd name="connsiteY3" fmla="*/ 3421556 h 5144399"/>
              <a:gd name="connsiteX4" fmla="*/ 1169120 w 5132824"/>
              <a:gd name="connsiteY4" fmla="*/ 4557997 h 5144399"/>
              <a:gd name="connsiteX5" fmla="*/ 811051 w 5132824"/>
              <a:gd name="connsiteY5" fmla="*/ 4737595 h 5144399"/>
              <a:gd name="connsiteX6" fmla="*/ 0 w 5132824"/>
              <a:gd name="connsiteY6" fmla="*/ 3943515 h 5144399"/>
              <a:gd name="connsiteX7" fmla="*/ 0 w 5132824"/>
              <a:gd name="connsiteY7" fmla="*/ 2443159 h 5144399"/>
              <a:gd name="connsiteX8" fmla="*/ 1833059 w 5132824"/>
              <a:gd name="connsiteY8" fmla="*/ 4224981 h 5144399"/>
              <a:gd name="connsiteX9" fmla="*/ 1476617 w 5132824"/>
              <a:gd name="connsiteY9" fmla="*/ 4403764 h 5144399"/>
              <a:gd name="connsiteX10" fmla="*/ 0 w 5132824"/>
              <a:gd name="connsiteY10" fmla="*/ 2958045 h 5144399"/>
              <a:gd name="connsiteX11" fmla="*/ 4116478 w 5132824"/>
              <a:gd name="connsiteY11" fmla="*/ 2061035 h 5144399"/>
              <a:gd name="connsiteX12" fmla="*/ 5132824 w 5132824"/>
              <a:gd name="connsiteY12" fmla="*/ 2569899 h 5144399"/>
              <a:gd name="connsiteX13" fmla="*/ 4804444 w 5132824"/>
              <a:gd name="connsiteY13" fmla="*/ 2734606 h 5144399"/>
              <a:gd name="connsiteX14" fmla="*/ 0 w 5132824"/>
              <a:gd name="connsiteY14" fmla="*/ 1464763 h 5144399"/>
              <a:gd name="connsiteX15" fmla="*/ 2496999 w 5132824"/>
              <a:gd name="connsiteY15" fmla="*/ 3891965 h 5144399"/>
              <a:gd name="connsiteX16" fmla="*/ 2142183 w 5132824"/>
              <a:gd name="connsiteY16" fmla="*/ 4069932 h 5144399"/>
              <a:gd name="connsiteX17" fmla="*/ 0 w 5132824"/>
              <a:gd name="connsiteY17" fmla="*/ 1972575 h 5144399"/>
              <a:gd name="connsiteX18" fmla="*/ 2056530 w 5132824"/>
              <a:gd name="connsiteY18" fmla="*/ 1029662 h 5144399"/>
              <a:gd name="connsiteX19" fmla="*/ 3119486 w 5132824"/>
              <a:gd name="connsiteY19" fmla="*/ 1561862 h 5144399"/>
              <a:gd name="connsiteX20" fmla="*/ 4488817 w 5132824"/>
              <a:gd name="connsiteY20" fmla="*/ 2892917 h 5144399"/>
              <a:gd name="connsiteX21" fmla="*/ 4138879 w 5132824"/>
              <a:gd name="connsiteY21" fmla="*/ 3068437 h 5144399"/>
              <a:gd name="connsiteX22" fmla="*/ 0 w 5132824"/>
              <a:gd name="connsiteY22" fmla="*/ 486366 h 5144399"/>
              <a:gd name="connsiteX23" fmla="*/ 3160939 w 5132824"/>
              <a:gd name="connsiteY23" fmla="*/ 3558949 h 5144399"/>
              <a:gd name="connsiteX24" fmla="*/ 2807748 w 5132824"/>
              <a:gd name="connsiteY24" fmla="*/ 3736100 h 5144399"/>
              <a:gd name="connsiteX25" fmla="*/ 0 w 5132824"/>
              <a:gd name="connsiteY25" fmla="*/ 987105 h 5144399"/>
              <a:gd name="connsiteX26" fmla="*/ 0 w 5132824"/>
              <a:gd name="connsiteY26" fmla="*/ 0 h 5144399"/>
              <a:gd name="connsiteX27" fmla="*/ 1043834 w 5132824"/>
              <a:gd name="connsiteY27" fmla="*/ 522626 h 5144399"/>
              <a:gd name="connsiteX28" fmla="*/ 3824878 w 5132824"/>
              <a:gd name="connsiteY28" fmla="*/ 3225933 h 5144399"/>
              <a:gd name="connsiteX29" fmla="*/ 3473314 w 5132824"/>
              <a:gd name="connsiteY29" fmla="*/ 3402269 h 5144399"/>
              <a:gd name="connsiteX30" fmla="*/ 0 w 5132824"/>
              <a:gd name="connsiteY30" fmla="*/ 1635 h 514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32824" h="5144399">
                <a:moveTo>
                  <a:pt x="0" y="4399953"/>
                </a:moveTo>
                <a:lnTo>
                  <a:pt x="505180" y="4891013"/>
                </a:lnTo>
                <a:lnTo>
                  <a:pt x="0" y="5144399"/>
                </a:lnTo>
                <a:close/>
                <a:moveTo>
                  <a:pt x="0" y="3421556"/>
                </a:moveTo>
                <a:lnTo>
                  <a:pt x="1169120" y="4557997"/>
                </a:lnTo>
                <a:lnTo>
                  <a:pt x="811051" y="4737595"/>
                </a:lnTo>
                <a:lnTo>
                  <a:pt x="0" y="3943515"/>
                </a:lnTo>
                <a:close/>
                <a:moveTo>
                  <a:pt x="0" y="2443159"/>
                </a:moveTo>
                <a:lnTo>
                  <a:pt x="1833059" y="4224981"/>
                </a:lnTo>
                <a:lnTo>
                  <a:pt x="1476617" y="4403764"/>
                </a:lnTo>
                <a:lnTo>
                  <a:pt x="0" y="2958045"/>
                </a:lnTo>
                <a:close/>
                <a:moveTo>
                  <a:pt x="4116478" y="2061035"/>
                </a:moveTo>
                <a:lnTo>
                  <a:pt x="5132824" y="2569899"/>
                </a:lnTo>
                <a:lnTo>
                  <a:pt x="4804444" y="2734606"/>
                </a:lnTo>
                <a:close/>
                <a:moveTo>
                  <a:pt x="0" y="1464763"/>
                </a:moveTo>
                <a:lnTo>
                  <a:pt x="2496999" y="3891965"/>
                </a:lnTo>
                <a:lnTo>
                  <a:pt x="2142183" y="4069932"/>
                </a:lnTo>
                <a:lnTo>
                  <a:pt x="0" y="1972575"/>
                </a:lnTo>
                <a:close/>
                <a:moveTo>
                  <a:pt x="2056530" y="1029662"/>
                </a:moveTo>
                <a:lnTo>
                  <a:pt x="3119486" y="1561862"/>
                </a:lnTo>
                <a:lnTo>
                  <a:pt x="4488817" y="2892917"/>
                </a:lnTo>
                <a:lnTo>
                  <a:pt x="4138879" y="3068437"/>
                </a:lnTo>
                <a:close/>
                <a:moveTo>
                  <a:pt x="0" y="486366"/>
                </a:moveTo>
                <a:lnTo>
                  <a:pt x="3160939" y="3558949"/>
                </a:lnTo>
                <a:lnTo>
                  <a:pt x="2807748" y="3736100"/>
                </a:lnTo>
                <a:lnTo>
                  <a:pt x="0" y="987105"/>
                </a:lnTo>
                <a:close/>
                <a:moveTo>
                  <a:pt x="0" y="0"/>
                </a:moveTo>
                <a:lnTo>
                  <a:pt x="1043834" y="522626"/>
                </a:lnTo>
                <a:lnTo>
                  <a:pt x="3824878" y="3225933"/>
                </a:lnTo>
                <a:lnTo>
                  <a:pt x="3473314" y="3402269"/>
                </a:lnTo>
                <a:lnTo>
                  <a:pt x="0" y="1635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304800"/>
            <a:ext cx="8462137" cy="2058382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23050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4" name="Группа 83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5" name="Прямоугольник 84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6" name="Прямая соединительная линия 85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7" name="Группа 86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8" name="Прямоугольник 87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TextBox 102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3728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28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6098400" y="0"/>
            <a:ext cx="3045600" cy="3045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6376" y="3037081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Прямоугольник 5"/>
          <p:cNvSpPr/>
          <p:nvPr userDrawn="1"/>
        </p:nvSpPr>
        <p:spPr bwMode="auto">
          <a:xfrm>
            <a:off x="4576376" y="0"/>
            <a:ext cx="1522800" cy="3045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 userDrawn="1"/>
        </p:nvSpPr>
        <p:spPr bwMode="auto">
          <a:xfrm>
            <a:off x="7621200" y="3037081"/>
            <a:ext cx="1522800" cy="1522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8"/>
          </p:nvPr>
        </p:nvSpPr>
        <p:spPr>
          <a:xfrm>
            <a:off x="7707086" y="3149601"/>
            <a:ext cx="1074058" cy="1306286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19"/>
          </p:nvPr>
        </p:nvSpPr>
        <p:spPr>
          <a:xfrm>
            <a:off x="4737335" y="347884"/>
            <a:ext cx="1271579" cy="2554973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0419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30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6" y="0"/>
            <a:ext cx="3045600" cy="3045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6098400" y="3037081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Прямоугольник 5"/>
          <p:cNvSpPr/>
          <p:nvPr userDrawn="1"/>
        </p:nvSpPr>
        <p:spPr bwMode="auto">
          <a:xfrm>
            <a:off x="7621200" y="0"/>
            <a:ext cx="1522800" cy="3045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 userDrawn="1"/>
        </p:nvSpPr>
        <p:spPr bwMode="auto">
          <a:xfrm>
            <a:off x="4576376" y="3037081"/>
            <a:ext cx="1522800" cy="1522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4737335" y="3149601"/>
            <a:ext cx="1242551" cy="1306286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7740490" y="347884"/>
            <a:ext cx="1044735" cy="2554973"/>
          </a:xfrm>
        </p:spPr>
        <p:txBody>
          <a:bodyPr lIns="0" tIns="0" rIns="0" bIns="0">
            <a:noAutofit/>
          </a:bodyPr>
          <a:lstStyle/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1375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>
            <a:spLocks/>
          </p:cNvSpPr>
          <p:nvPr userDrawn="1"/>
        </p:nvSpPr>
        <p:spPr bwMode="auto">
          <a:xfrm>
            <a:off x="6860187" y="0"/>
            <a:ext cx="2283813" cy="22838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>
            <a:spLocks/>
          </p:cNvSpPr>
          <p:nvPr userDrawn="1"/>
        </p:nvSpPr>
        <p:spPr bwMode="auto">
          <a:xfrm>
            <a:off x="4576375" y="2276069"/>
            <a:ext cx="2283813" cy="228381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37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7" y="0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6860187" y="2276069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4737335" y="2487904"/>
            <a:ext cx="1895694" cy="196798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/>
          </p:nvPr>
        </p:nvSpPr>
        <p:spPr>
          <a:xfrm>
            <a:off x="7037284" y="347885"/>
            <a:ext cx="1747942" cy="177120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4894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>
            <a:spLocks/>
          </p:cNvSpPr>
          <p:nvPr userDrawn="1"/>
        </p:nvSpPr>
        <p:spPr bwMode="auto">
          <a:xfrm>
            <a:off x="6860187" y="0"/>
            <a:ext cx="2283813" cy="22838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>
            <a:spLocks/>
          </p:cNvSpPr>
          <p:nvPr userDrawn="1"/>
        </p:nvSpPr>
        <p:spPr bwMode="auto">
          <a:xfrm>
            <a:off x="4576375" y="2276069"/>
            <a:ext cx="2283813" cy="228381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39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7" y="0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6860187" y="2276069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4737335" y="2487904"/>
            <a:ext cx="1895694" cy="196798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/>
          </p:nvPr>
        </p:nvSpPr>
        <p:spPr>
          <a:xfrm>
            <a:off x="7037284" y="347885"/>
            <a:ext cx="1747942" cy="177120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4188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>
            <a:spLocks/>
          </p:cNvSpPr>
          <p:nvPr userDrawn="1"/>
        </p:nvSpPr>
        <p:spPr bwMode="auto">
          <a:xfrm>
            <a:off x="4576377" y="0"/>
            <a:ext cx="2283813" cy="22838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>
            <a:spLocks/>
          </p:cNvSpPr>
          <p:nvPr userDrawn="1"/>
        </p:nvSpPr>
        <p:spPr bwMode="auto">
          <a:xfrm>
            <a:off x="6860187" y="2276069"/>
            <a:ext cx="2283813" cy="228381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341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6860187" y="0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6377" y="2276069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7009515" y="2487904"/>
            <a:ext cx="1775710" cy="196798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/>
          </p:nvPr>
        </p:nvSpPr>
        <p:spPr>
          <a:xfrm>
            <a:off x="4737334" y="347885"/>
            <a:ext cx="1945755" cy="177120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3741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>
            <a:spLocks/>
          </p:cNvSpPr>
          <p:nvPr userDrawn="1"/>
        </p:nvSpPr>
        <p:spPr bwMode="auto">
          <a:xfrm>
            <a:off x="4576377" y="0"/>
            <a:ext cx="2283813" cy="22838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>
            <a:spLocks/>
          </p:cNvSpPr>
          <p:nvPr userDrawn="1"/>
        </p:nvSpPr>
        <p:spPr bwMode="auto">
          <a:xfrm>
            <a:off x="6860187" y="2276069"/>
            <a:ext cx="2283813" cy="228381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44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6860187" y="0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6377" y="2276069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7009515" y="2487904"/>
            <a:ext cx="1775710" cy="196798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/>
          </p:nvPr>
        </p:nvSpPr>
        <p:spPr>
          <a:xfrm>
            <a:off x="4737334" y="347885"/>
            <a:ext cx="1945755" cy="177120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3841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932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8433201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9"/>
            <a:ext cx="4040505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2074376" y="2846281"/>
            <a:ext cx="25020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6289976" y="2846281"/>
            <a:ext cx="25020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5" name="Прямоугольник 14"/>
          <p:cNvSpPr/>
          <p:nvPr userDrawn="1"/>
        </p:nvSpPr>
        <p:spPr bwMode="auto">
          <a:xfrm>
            <a:off x="360776" y="2846281"/>
            <a:ext cx="1713600" cy="171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Прямоугольник 15"/>
          <p:cNvSpPr/>
          <p:nvPr userDrawn="1"/>
        </p:nvSpPr>
        <p:spPr bwMode="auto">
          <a:xfrm>
            <a:off x="4576376" y="2846281"/>
            <a:ext cx="1713600" cy="171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18"/>
          </p:nvPr>
        </p:nvSpPr>
        <p:spPr>
          <a:xfrm>
            <a:off x="4572000" y="1131889"/>
            <a:ext cx="4040505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19"/>
          </p:nvPr>
        </p:nvSpPr>
        <p:spPr>
          <a:xfrm>
            <a:off x="487953" y="2943671"/>
            <a:ext cx="1497679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20"/>
          </p:nvPr>
        </p:nvSpPr>
        <p:spPr>
          <a:xfrm>
            <a:off x="4701178" y="2943671"/>
            <a:ext cx="1497679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6637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34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8433201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9"/>
            <a:ext cx="4040505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60776" y="2846281"/>
            <a:ext cx="17136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1626" y="2846281"/>
            <a:ext cx="17136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5" name="Прямоугольник 14"/>
          <p:cNvSpPr/>
          <p:nvPr userDrawn="1"/>
        </p:nvSpPr>
        <p:spPr bwMode="auto">
          <a:xfrm>
            <a:off x="2069626" y="2846281"/>
            <a:ext cx="2502000" cy="171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Прямоугольник 15"/>
          <p:cNvSpPr/>
          <p:nvPr userDrawn="1"/>
        </p:nvSpPr>
        <p:spPr bwMode="auto">
          <a:xfrm>
            <a:off x="6285226" y="2846281"/>
            <a:ext cx="2502000" cy="171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18"/>
          </p:nvPr>
        </p:nvSpPr>
        <p:spPr>
          <a:xfrm>
            <a:off x="4572000" y="1131889"/>
            <a:ext cx="4040505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19"/>
          </p:nvPr>
        </p:nvSpPr>
        <p:spPr>
          <a:xfrm>
            <a:off x="2212811" y="2957660"/>
            <a:ext cx="2186469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20"/>
          </p:nvPr>
        </p:nvSpPr>
        <p:spPr>
          <a:xfrm>
            <a:off x="6442991" y="2957660"/>
            <a:ext cx="2186469" cy="1518818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6198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94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880" y="347883"/>
            <a:ext cx="403034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4754880" y="1143388"/>
            <a:ext cx="403034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572000" cy="30400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30400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524600" y="30400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049200" y="30400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4843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96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6" y="347883"/>
            <a:ext cx="8426450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62888" y="1131889"/>
            <a:ext cx="8422337" cy="1789441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68400" y="3028563"/>
            <a:ext cx="457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5228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0456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967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0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02758145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186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/>
          <p:nvPr userDrawn="1"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16992" y="290286"/>
            <a:ext cx="5908549" cy="990709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/>
          </p:nvPr>
        </p:nvSpPr>
        <p:spPr>
          <a:xfrm>
            <a:off x="0" y="2573149"/>
            <a:ext cx="6561138" cy="2570351"/>
          </a:xfrm>
        </p:spPr>
        <p:txBody>
          <a:bodyPr/>
          <a:lstStyle/>
          <a:p>
            <a:endParaRPr lang="ru-RU"/>
          </a:p>
        </p:txBody>
      </p:sp>
      <p:grpSp>
        <p:nvGrpSpPr>
          <p:cNvPr id="60" name="Группа 59"/>
          <p:cNvGrpSpPr>
            <a:grpSpLocks noChangeAspect="1"/>
          </p:cNvGrpSpPr>
          <p:nvPr userDrawn="1"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14" name="Прямоугольник 13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Овал 57"/>
            <p:cNvSpPr/>
            <p:nvPr userDrawn="1"/>
          </p:nvSpPr>
          <p:spPr bwMode="auto">
            <a:xfrm>
              <a:off x="6782475" y="209550"/>
              <a:ext cx="2152650" cy="21526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11394"/>
            <a:ext cx="2665413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334779"/>
            <a:ext cx="586676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7" name="Группа 86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8" name="Прямоугольник 87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9" name="Прямая соединительная линия 88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0" name="Группа 89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Прямоугольник 104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TextBox 105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TextBox 106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Прямоугольник 110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4027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399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6" y="347883"/>
            <a:ext cx="8426450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62888" y="1131889"/>
            <a:ext cx="8422337" cy="178944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028563"/>
            <a:ext cx="457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5756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0984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212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0166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01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6" y="347883"/>
            <a:ext cx="8426450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62888" y="1131889"/>
            <a:ext cx="8422337" cy="178944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1522800" y="3028563"/>
            <a:ext cx="76212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7664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04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6" y="347883"/>
            <a:ext cx="8426450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62888" y="1131889"/>
            <a:ext cx="8422337" cy="178944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-1200" y="3028563"/>
            <a:ext cx="76212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200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6359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ny contac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08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Прямоугольник 26"/>
          <p:cNvSpPr/>
          <p:nvPr userDrawn="1"/>
        </p:nvSpPr>
        <p:spPr bwMode="auto">
          <a:xfrm>
            <a:off x="0" y="1510917"/>
            <a:ext cx="9144000" cy="30404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baseline="0"/>
            </a:lvl1pPr>
          </a:lstStyle>
          <a:p>
            <a:r>
              <a:rPr lang="en-US" dirty="0" smtClean="0"/>
              <a:t>Company contacts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58773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</a:t>
            </a:r>
            <a:r>
              <a:rPr lang="en-US" dirty="0" smtClean="0"/>
              <a:t>code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273958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www.sibur.ru</a:t>
            </a:r>
            <a:endParaRPr lang="ru-RU" dirty="0"/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6819429" y="273958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 smtClean="0"/>
              <a:t>sibur_holding</a:t>
            </a:r>
            <a:endParaRPr lang="ru-RU" dirty="0"/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2512327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err="1" smtClean="0"/>
              <a:t>Телеграм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 smtClean="0"/>
              <a:t>siburforclients</a:t>
            </a:r>
            <a:endParaRPr lang="ru-RU" dirty="0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6819429" y="4267201"/>
            <a:ext cx="1692000" cy="28416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СИБУР </a:t>
            </a:r>
            <a:r>
              <a:rPr lang="ru-RU" dirty="0" err="1" smtClean="0"/>
              <a:t>Вконтакте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4665877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СИБУР </a:t>
            </a:r>
            <a:r>
              <a:rPr lang="en-US" dirty="0" smtClean="0"/>
              <a:t>twitter</a:t>
            </a:r>
            <a:endParaRPr lang="ru-RU" dirty="0"/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21" hasCustomPrompt="1"/>
          </p:nvPr>
        </p:nvSpPr>
        <p:spPr>
          <a:xfrm>
            <a:off x="2512327" y="2739581"/>
            <a:ext cx="1692000" cy="28416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Facebook</a:t>
            </a:r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22" hasCustomPrompt="1"/>
          </p:nvPr>
        </p:nvSpPr>
        <p:spPr>
          <a:xfrm>
            <a:off x="4665877" y="273958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YouTube</a:t>
            </a:r>
            <a:endParaRPr lang="ru-RU" dirty="0"/>
          </a:p>
        </p:txBody>
      </p:sp>
      <p:sp>
        <p:nvSpPr>
          <p:cNvPr id="18" name="Рисунок 6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2512325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</a:t>
            </a:r>
            <a:r>
              <a:rPr lang="en-US" dirty="0" smtClean="0"/>
              <a:t>code</a:t>
            </a:r>
            <a:endParaRPr lang="ru-RU" dirty="0"/>
          </a:p>
        </p:txBody>
      </p:sp>
      <p:sp>
        <p:nvSpPr>
          <p:cNvPr id="19" name="Рисунок 6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6819429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</a:t>
            </a:r>
            <a:r>
              <a:rPr lang="en-US" dirty="0" smtClean="0"/>
              <a:t>code</a:t>
            </a:r>
            <a:endParaRPr lang="ru-RU" dirty="0"/>
          </a:p>
        </p:txBody>
      </p:sp>
      <p:sp>
        <p:nvSpPr>
          <p:cNvPr id="20" name="Рисунок 6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665877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</a:t>
            </a:r>
            <a:r>
              <a:rPr lang="en-US" dirty="0" smtClean="0"/>
              <a:t>code</a:t>
            </a:r>
            <a:endParaRPr lang="ru-RU" dirty="0"/>
          </a:p>
        </p:txBody>
      </p:sp>
      <p:sp>
        <p:nvSpPr>
          <p:cNvPr id="21" name="Рисунок 6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358773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</a:t>
            </a:r>
            <a:r>
              <a:rPr lang="en-US" dirty="0" smtClean="0"/>
              <a:t>code</a:t>
            </a:r>
            <a:endParaRPr lang="ru-RU" dirty="0"/>
          </a:p>
        </p:txBody>
      </p:sp>
      <p:sp>
        <p:nvSpPr>
          <p:cNvPr id="22" name="Рисунок 6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2512325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</a:t>
            </a:r>
            <a:r>
              <a:rPr lang="en-US" dirty="0" smtClean="0"/>
              <a:t>code</a:t>
            </a:r>
            <a:endParaRPr lang="ru-RU" dirty="0"/>
          </a:p>
        </p:txBody>
      </p:sp>
      <p:sp>
        <p:nvSpPr>
          <p:cNvPr id="23" name="Рисунок 6"/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6819429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</a:t>
            </a:r>
            <a:r>
              <a:rPr lang="en-US" dirty="0" smtClean="0"/>
              <a:t>code</a:t>
            </a:r>
            <a:endParaRPr lang="ru-RU" dirty="0"/>
          </a:p>
        </p:txBody>
      </p:sp>
      <p:sp>
        <p:nvSpPr>
          <p:cNvPr id="24" name="Рисунок 6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665877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</a:t>
            </a:r>
            <a:r>
              <a:rPr lang="en-US" dirty="0" smtClean="0"/>
              <a:t>code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30" hasCustomPrompt="1"/>
          </p:nvPr>
        </p:nvSpPr>
        <p:spPr>
          <a:xfrm>
            <a:off x="358775" y="1131888"/>
            <a:ext cx="3960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Phone</a:t>
            </a:r>
            <a:r>
              <a:rPr lang="ru-RU" dirty="0" smtClean="0"/>
              <a:t>: +7 (495) 777-55-00; +7 (495) 780-55-00</a:t>
            </a:r>
            <a:endParaRPr lang="ru-RU" dirty="0"/>
          </a:p>
        </p:txBody>
      </p:sp>
      <p:sp>
        <p:nvSpPr>
          <p:cNvPr id="26" name="Текст 8"/>
          <p:cNvSpPr>
            <a:spLocks noGrp="1"/>
          </p:cNvSpPr>
          <p:nvPr>
            <p:ph type="body" sz="quarter" idx="31" hasCustomPrompt="1"/>
          </p:nvPr>
        </p:nvSpPr>
        <p:spPr>
          <a:xfrm>
            <a:off x="4665877" y="1131888"/>
            <a:ext cx="3960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E-mail: info@sibur.ru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7550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бод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15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3962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13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1767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0087973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80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 userDrawn="1"/>
        </p:nvSpPr>
        <p:spPr bwMode="auto">
          <a:xfrm>
            <a:off x="0" y="0"/>
            <a:ext cx="9144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9986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19239277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85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 userDrawn="1"/>
        </p:nvSpPr>
        <p:spPr bwMode="auto">
          <a:xfrm>
            <a:off x="0" y="0"/>
            <a:ext cx="9144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85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83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 userDrawn="1"/>
        </p:nvSpPr>
        <p:spPr bwMode="auto">
          <a:xfrm>
            <a:off x="0" y="0"/>
            <a:ext cx="9144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3000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044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5" y="347883"/>
            <a:ext cx="5548540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57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0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1472507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32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/>
          <p:nvPr userDrawn="1"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0286"/>
            <a:ext cx="5902453" cy="990709"/>
          </a:xfrm>
          <a:effectLst/>
        </p:spPr>
        <p:txBody>
          <a:bodyPr vert="horz" lIns="0" tIns="0" rIns="0" bIns="72000">
            <a:no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11394"/>
            <a:ext cx="2665413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/>
          </p:nvPr>
        </p:nvSpPr>
        <p:spPr>
          <a:xfrm>
            <a:off x="0" y="2573149"/>
            <a:ext cx="6573598" cy="2570351"/>
          </a:xfrm>
        </p:spPr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>
            <a:grpSpLocks noChangeAspect="1"/>
          </p:cNvGrpSpPr>
          <p:nvPr userDrawn="1"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14" name="Прямоугольник 13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Полилиния 58"/>
            <p:cNvSpPr>
              <a:spLocks/>
            </p:cNvSpPr>
            <p:nvPr userDrawn="1"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334779"/>
            <a:ext cx="586676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6" name="Группа 85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7" name="Прямоугольник 86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8" name="Прямая соединительная линия 87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9" name="Группа 88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Прямоугольник 103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TextBox 105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Прямоугольник 109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009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47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4" y="347883"/>
            <a:ext cx="556305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00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49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4" y="347883"/>
            <a:ext cx="5577569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303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057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6096000" y="1131888"/>
            <a:ext cx="3048000" cy="341947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447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59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6096000" y="1131888"/>
            <a:ext cx="3048000" cy="3419475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700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262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6096000" y="1131888"/>
            <a:ext cx="3048000" cy="3419475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289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51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4572000" y="1131888"/>
            <a:ext cx="4572000" cy="341947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849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54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4572000" y="1131888"/>
            <a:ext cx="4572000" cy="3419475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196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46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4572000" y="1131888"/>
            <a:ext cx="4572000" cy="3419475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472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56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4" y="347883"/>
            <a:ext cx="4068083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4572000" y="0"/>
            <a:ext cx="4572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154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48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4" y="347883"/>
            <a:ext cx="403905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4572000" y="0"/>
            <a:ext cx="4572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892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87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/>
          <p:nvPr userDrawn="1"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0286"/>
            <a:ext cx="5902453" cy="990709"/>
          </a:xfrm>
          <a:effectLst/>
        </p:spPr>
        <p:txBody>
          <a:bodyPr vert="horz" lIns="0" tIns="0" rIns="0" bIns="72000">
            <a:no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11394"/>
            <a:ext cx="2665413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/>
          </p:nvPr>
        </p:nvSpPr>
        <p:spPr>
          <a:xfrm>
            <a:off x="0" y="2573149"/>
            <a:ext cx="6573598" cy="2570351"/>
          </a:xfrm>
        </p:spPr>
        <p:txBody>
          <a:bodyPr/>
          <a:lstStyle/>
          <a:p>
            <a:endParaRPr lang="ru-RU"/>
          </a:p>
        </p:txBody>
      </p:sp>
      <p:grpSp>
        <p:nvGrpSpPr>
          <p:cNvPr id="2" name="Группа 1"/>
          <p:cNvGrpSpPr>
            <a:grpSpLocks noChangeAspect="1"/>
          </p:cNvGrpSpPr>
          <p:nvPr userDrawn="1"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14" name="Прямоугольник 13"/>
            <p:cNvSpPr/>
            <p:nvPr userDrawn="1"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Прямоугольник 55"/>
            <p:cNvSpPr/>
            <p:nvPr userDrawn="1"/>
          </p:nvSpPr>
          <p:spPr bwMode="auto">
            <a:xfrm>
              <a:off x="7858800" y="0"/>
              <a:ext cx="1285200" cy="257175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Прямоугольник 55"/>
            <p:cNvSpPr/>
            <p:nvPr userDrawn="1"/>
          </p:nvSpPr>
          <p:spPr bwMode="auto">
            <a:xfrm>
              <a:off x="6573600" y="0"/>
              <a:ext cx="1285200" cy="257175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1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334779"/>
            <a:ext cx="586676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59" name="Группа 58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60" name="Прямоугольник 59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62" name="Прямая соединительная линия 61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63" name="Группа 62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64" name="Прямоугольник 63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Прямоугольник 64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66" name="Прямоугольник 65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67" name="Прямоугольник 66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68" name="Прямоугольник 67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69" name="Прямоугольник 68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70" name="Прямоугольник 69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Прямоугольник 70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Прямоугольник 71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3" name="Прямоугольник 72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Прямоугольник 73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Прямоугольник 74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6" name="Прямоугольник 75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Прямоугольник 76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Прямоугольник 77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TextBox 78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TextBox 79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Прямоугольник 80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Прямоугольник 81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Прямоугольник 82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Прямоугольник 83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720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51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10026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4572000" y="0"/>
            <a:ext cx="4572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25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89356915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659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241040" y="347883"/>
            <a:ext cx="554418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842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42090482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61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230880" y="347883"/>
            <a:ext cx="555434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631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59183916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63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241040" y="347883"/>
            <a:ext cx="554418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19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36046823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66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4572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91917" y="347883"/>
            <a:ext cx="4030345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40650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54643085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68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4572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20185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29772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области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4829005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71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4572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358775" y="347883"/>
            <a:ext cx="4035425" cy="673100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20821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манд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849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ru-RU" dirty="0" smtClean="0"/>
              <a:t>Контакты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1470" y="1131888"/>
            <a:ext cx="3419475" cy="3419475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4061171" y="2064543"/>
            <a:ext cx="203483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9562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485284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590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ru-RU" dirty="0" smtClean="0"/>
              <a:t>Контакты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1470" y="1131888"/>
            <a:ext cx="3419475" cy="3419475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4061171" y="2064543"/>
            <a:ext cx="203483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557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Наша команда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1471" y="1276063"/>
            <a:ext cx="1764000" cy="1764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4711696" y="1276063"/>
            <a:ext cx="1764001" cy="1764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2263771" y="1472242"/>
            <a:ext cx="2181229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6603996" y="1472242"/>
            <a:ext cx="2181229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1124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0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35032899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34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/>
          <p:nvPr userDrawn="1"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9" y="290285"/>
            <a:ext cx="5902452" cy="937045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73149"/>
            <a:ext cx="6573598" cy="2570351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11394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334779"/>
            <a:ext cx="586676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 (название продукта / направления)</a:t>
            </a:r>
            <a:br>
              <a:rPr lang="ru-RU" dirty="0" smtClean="0"/>
            </a:br>
            <a:r>
              <a:rPr lang="ru-RU" dirty="0" smtClean="0"/>
              <a:t>для компании (название компании)</a:t>
            </a:r>
          </a:p>
        </p:txBody>
      </p:sp>
      <p:grpSp>
        <p:nvGrpSpPr>
          <p:cNvPr id="85" name="Группа 84"/>
          <p:cNvGrpSpPr/>
          <p:nvPr userDrawn="1"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6" name="Прямоугольник 85"/>
            <p:cNvSpPr/>
            <p:nvPr userDrawn="1"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7" name="Прямая соединительная линия 86"/>
            <p:cNvCxnSpPr/>
            <p:nvPr userDrawn="1"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8" name="Группа 87"/>
            <p:cNvGrpSpPr/>
            <p:nvPr userDrawn="1"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9" name="Прямоугольник 88"/>
              <p:cNvSpPr/>
              <p:nvPr userDrawn="1"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 userDrawn="1"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91" name="Прямоугольник 90"/>
              <p:cNvSpPr/>
              <p:nvPr userDrawn="1"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92" name="Прямоугольник 91"/>
              <p:cNvSpPr/>
              <p:nvPr userDrawn="1"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93" name="Прямоугольник 92"/>
              <p:cNvSpPr/>
              <p:nvPr userDrawn="1"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94" name="Прямоугольник 93"/>
              <p:cNvSpPr/>
              <p:nvPr userDrawn="1"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95" name="Прямоугольник 94"/>
              <p:cNvSpPr/>
              <p:nvPr userDrawn="1"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Прямоугольник 95"/>
              <p:cNvSpPr/>
              <p:nvPr userDrawn="1"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61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en-US" sz="700" dirty="0" smtClean="0">
                    <a:solidFill>
                      <a:schemeClr val="bg1"/>
                    </a:solidFill>
                  </a:rPr>
                  <a:t>76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Прямоугольник 96"/>
              <p:cNvSpPr/>
              <p:nvPr userDrawn="1"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 userDrawn="1"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 userDrawn="1"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 userDrawn="1"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 userDrawn="1"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Прямоугольник 101"/>
              <p:cNvSpPr/>
              <p:nvPr userDrawn="1"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 userDrawn="1"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 userDrawn="1"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 userDrawn="1"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 userDrawn="1"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Прямоугольник 107"/>
              <p:cNvSpPr/>
              <p:nvPr userDrawn="1"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рямоугольник 108"/>
              <p:cNvSpPr/>
              <p:nvPr userDrawn="1"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7592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Наша команда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1471" y="1131888"/>
            <a:ext cx="1764000" cy="1764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3371301" y="1131888"/>
            <a:ext cx="1764001" cy="1764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6301225" y="1131888"/>
            <a:ext cx="1764001" cy="1764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71471" y="2997199"/>
            <a:ext cx="248400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3371301" y="2997199"/>
            <a:ext cx="248400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6301225" y="2997199"/>
            <a:ext cx="248400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0296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Наша команда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6071" y="1131888"/>
            <a:ext cx="1548000" cy="1548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2504892" y="1131888"/>
            <a:ext cx="1548001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4663714" y="1131888"/>
            <a:ext cx="1548001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5" name="Рисунок 14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6822535" y="1131888"/>
            <a:ext cx="1548000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58774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2517591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4676408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2" name="Текст 23"/>
          <p:cNvSpPr>
            <a:spLocks noGrp="1"/>
          </p:cNvSpPr>
          <p:nvPr>
            <p:ph type="body" sz="quarter" idx="46" hasCustomPrompt="1"/>
          </p:nvPr>
        </p:nvSpPr>
        <p:spPr>
          <a:xfrm>
            <a:off x="6835224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1779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Наша команда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6071" y="1131888"/>
            <a:ext cx="1368000" cy="1368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2016053" y="1131888"/>
            <a:ext cx="1368001" cy="136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3686036" y="1131888"/>
            <a:ext cx="1368001" cy="136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5" name="Рисунок 14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5356019" y="1131888"/>
            <a:ext cx="1368000" cy="136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9" name="Рисунок 18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7026000" y="1131888"/>
            <a:ext cx="1368000" cy="136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58774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2028752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3698730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2" name="Текст 23"/>
          <p:cNvSpPr>
            <a:spLocks noGrp="1"/>
          </p:cNvSpPr>
          <p:nvPr>
            <p:ph type="body" sz="quarter" idx="46" hasCustomPrompt="1"/>
          </p:nvPr>
        </p:nvSpPr>
        <p:spPr>
          <a:xfrm>
            <a:off x="5368708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3" name="Текст 23"/>
          <p:cNvSpPr>
            <a:spLocks noGrp="1"/>
          </p:cNvSpPr>
          <p:nvPr>
            <p:ph type="body" sz="quarter" idx="47" hasCustomPrompt="1"/>
          </p:nvPr>
        </p:nvSpPr>
        <p:spPr>
          <a:xfrm>
            <a:off x="7038685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4226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6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Наша команда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6071" y="1131888"/>
            <a:ext cx="1188000" cy="1188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756514" y="1131888"/>
            <a:ext cx="1188001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3166958" y="1131888"/>
            <a:ext cx="1188001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5" name="Рисунок 14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4577402" y="1131888"/>
            <a:ext cx="1188000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9" name="Рисунок 18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5987845" y="1131888"/>
            <a:ext cx="1188000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2" name="Рисунок 21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7398286" y="1131888"/>
            <a:ext cx="1188001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58775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1769214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3179653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2" name="Текст 23"/>
          <p:cNvSpPr>
            <a:spLocks noGrp="1"/>
          </p:cNvSpPr>
          <p:nvPr>
            <p:ph type="body" sz="quarter" idx="46" hasCustomPrompt="1"/>
          </p:nvPr>
        </p:nvSpPr>
        <p:spPr>
          <a:xfrm>
            <a:off x="4590092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3" name="Текст 23"/>
          <p:cNvSpPr>
            <a:spLocks noGrp="1"/>
          </p:cNvSpPr>
          <p:nvPr>
            <p:ph type="body" sz="quarter" idx="47" hasCustomPrompt="1"/>
          </p:nvPr>
        </p:nvSpPr>
        <p:spPr>
          <a:xfrm>
            <a:off x="6000531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4" name="Текст 23"/>
          <p:cNvSpPr>
            <a:spLocks noGrp="1"/>
          </p:cNvSpPr>
          <p:nvPr>
            <p:ph type="body" sz="quarter" idx="48" hasCustomPrompt="1"/>
          </p:nvPr>
        </p:nvSpPr>
        <p:spPr>
          <a:xfrm>
            <a:off x="7410970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7686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за вним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 userDrawn="1"/>
        </p:nvSpPr>
        <p:spPr bwMode="auto">
          <a:xfrm>
            <a:off x="0" y="1131888"/>
            <a:ext cx="9144000" cy="1908175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Контакты компании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921528" y="3538117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 smtClean="0"/>
              <a:t>www.sibur.ru</a:t>
            </a:r>
            <a:endParaRPr lang="ru-RU" dirty="0"/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3082345" y="3538117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 smtClean="0"/>
              <a:t>sibur_holding</a:t>
            </a:r>
            <a:endParaRPr lang="ru-RU" dirty="0"/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082345" y="4005399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 smtClean="0"/>
              <a:t>siburofficial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921528" y="4005399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 smtClean="0"/>
              <a:t>siburforclients</a:t>
            </a:r>
            <a:endParaRPr lang="ru-RU" dirty="0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7403978" y="4005399"/>
            <a:ext cx="1656000" cy="252000"/>
          </a:xfrm>
        </p:spPr>
        <p:txBody>
          <a:bodyPr/>
          <a:lstStyle>
            <a:lvl1pPr>
              <a:defRPr sz="1200" baseline="0"/>
            </a:lvl1pPr>
          </a:lstStyle>
          <a:p>
            <a:pPr lvl="0"/>
            <a:r>
              <a:rPr lang="ru-RU" dirty="0" smtClean="0"/>
              <a:t>СИБУР </a:t>
            </a:r>
            <a:r>
              <a:rPr lang="ru-RU" dirty="0" err="1" smtClean="0"/>
              <a:t>Вконтакте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5243162" y="4005399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 smtClean="0"/>
              <a:t>СИБУР </a:t>
            </a:r>
            <a:r>
              <a:rPr lang="en-US" dirty="0" smtClean="0"/>
              <a:t>twitter</a:t>
            </a:r>
            <a:endParaRPr lang="ru-RU" dirty="0"/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21" hasCustomPrompt="1"/>
          </p:nvPr>
        </p:nvSpPr>
        <p:spPr>
          <a:xfrm>
            <a:off x="5243162" y="3538117"/>
            <a:ext cx="1656000" cy="252000"/>
          </a:xfrm>
        </p:spPr>
        <p:txBody>
          <a:bodyPr/>
          <a:lstStyle>
            <a:lvl1pPr>
              <a:defRPr sz="1200" baseline="0"/>
            </a:lvl1pPr>
          </a:lstStyle>
          <a:p>
            <a:pPr lvl="0"/>
            <a:r>
              <a:rPr lang="en-US" dirty="0" smtClean="0"/>
              <a:t>Facebook</a:t>
            </a:r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22" hasCustomPrompt="1"/>
          </p:nvPr>
        </p:nvSpPr>
        <p:spPr>
          <a:xfrm>
            <a:off x="7403978" y="3538117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 smtClean="0"/>
              <a:t>YouTube</a:t>
            </a:r>
            <a:endParaRPr lang="ru-RU" dirty="0"/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30" hasCustomPrompt="1"/>
          </p:nvPr>
        </p:nvSpPr>
        <p:spPr>
          <a:xfrm>
            <a:off x="2592000" y="1721491"/>
            <a:ext cx="4031219" cy="28927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Тел.: +7 (495) 777-55-00; +7 (495) 780-55-00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31" hasCustomPrompt="1"/>
          </p:nvPr>
        </p:nvSpPr>
        <p:spPr>
          <a:xfrm>
            <a:off x="2592000" y="2116778"/>
            <a:ext cx="4031219" cy="28927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E-mail: info@sibur.ru</a:t>
            </a:r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 hasCustomPrompt="1"/>
          </p:nvPr>
        </p:nvSpPr>
        <p:spPr>
          <a:xfrm>
            <a:off x="358773" y="1401185"/>
            <a:ext cx="1353913" cy="135286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1228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пасибо за вним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 userDrawn="1"/>
        </p:nvSpPr>
        <p:spPr bwMode="auto">
          <a:xfrm>
            <a:off x="0" y="1510917"/>
            <a:ext cx="9144000" cy="30404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Контакты компании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58773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273958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www.sibur.ru</a:t>
            </a:r>
            <a:endParaRPr lang="ru-RU" dirty="0"/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6819429" y="273958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 smtClean="0"/>
              <a:t>sibur_holding</a:t>
            </a:r>
            <a:endParaRPr lang="ru-RU" dirty="0"/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2512327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err="1" smtClean="0"/>
              <a:t>Телеграм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 smtClean="0"/>
              <a:t>siburforclients</a:t>
            </a:r>
            <a:endParaRPr lang="ru-RU" dirty="0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6819429" y="4267201"/>
            <a:ext cx="1692000" cy="28416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СИБУР </a:t>
            </a:r>
            <a:r>
              <a:rPr lang="ru-RU" dirty="0" err="1" smtClean="0"/>
              <a:t>Вконтакте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4665877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СИБУР </a:t>
            </a:r>
            <a:r>
              <a:rPr lang="en-US" dirty="0" smtClean="0"/>
              <a:t>twitter</a:t>
            </a:r>
            <a:endParaRPr lang="ru-RU" dirty="0"/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21" hasCustomPrompt="1"/>
          </p:nvPr>
        </p:nvSpPr>
        <p:spPr>
          <a:xfrm>
            <a:off x="2512327" y="2739581"/>
            <a:ext cx="1692000" cy="28416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Facebook</a:t>
            </a:r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22" hasCustomPrompt="1"/>
          </p:nvPr>
        </p:nvSpPr>
        <p:spPr>
          <a:xfrm>
            <a:off x="4665877" y="273958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YouTube</a:t>
            </a:r>
            <a:endParaRPr lang="ru-RU" dirty="0"/>
          </a:p>
        </p:txBody>
      </p:sp>
      <p:sp>
        <p:nvSpPr>
          <p:cNvPr id="18" name="Рисунок 6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2512325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19" name="Рисунок 6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6819429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20" name="Рисунок 6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665877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21" name="Рисунок 6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358773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22" name="Рисунок 6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2512325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23" name="Рисунок 6"/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6819429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24" name="Рисунок 6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665877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30" hasCustomPrompt="1"/>
          </p:nvPr>
        </p:nvSpPr>
        <p:spPr>
          <a:xfrm>
            <a:off x="358775" y="1131888"/>
            <a:ext cx="3960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Тел.: +7 (495) 777-55-00; +7 (495) 780-55-00</a:t>
            </a:r>
            <a:endParaRPr lang="ru-RU" dirty="0"/>
          </a:p>
        </p:txBody>
      </p:sp>
      <p:sp>
        <p:nvSpPr>
          <p:cNvPr id="26" name="Текст 8"/>
          <p:cNvSpPr>
            <a:spLocks noGrp="1"/>
          </p:cNvSpPr>
          <p:nvPr>
            <p:ph type="body" sz="quarter" idx="31" hasCustomPrompt="1"/>
          </p:nvPr>
        </p:nvSpPr>
        <p:spPr>
          <a:xfrm>
            <a:off x="4665877" y="1131888"/>
            <a:ext cx="3960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E-mail: info@sibur.ru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9699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924582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08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21" hasCustomPrompt="1"/>
          </p:nvPr>
        </p:nvSpPr>
        <p:spPr>
          <a:xfrm>
            <a:off x="353367" y="1211852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6" name="Рисунок 14"/>
          <p:cNvSpPr>
            <a:spLocks noGrp="1"/>
          </p:cNvSpPr>
          <p:nvPr>
            <p:ph type="pic" sz="quarter" idx="22" hasCustomPrompt="1"/>
          </p:nvPr>
        </p:nvSpPr>
        <p:spPr>
          <a:xfrm>
            <a:off x="353367" y="169521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7" name="Рисунок 14"/>
          <p:cNvSpPr>
            <a:spLocks noGrp="1"/>
          </p:cNvSpPr>
          <p:nvPr>
            <p:ph type="pic" sz="quarter" idx="23" hasCustomPrompt="1"/>
          </p:nvPr>
        </p:nvSpPr>
        <p:spPr>
          <a:xfrm>
            <a:off x="353367" y="217857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8" name="Рисунок 14"/>
          <p:cNvSpPr>
            <a:spLocks noGrp="1"/>
          </p:cNvSpPr>
          <p:nvPr>
            <p:ph type="pic" sz="quarter" idx="24" hasCustomPrompt="1"/>
          </p:nvPr>
        </p:nvSpPr>
        <p:spPr>
          <a:xfrm>
            <a:off x="353367" y="2661935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1" name="Рисунок 14"/>
          <p:cNvSpPr>
            <a:spLocks noGrp="1"/>
          </p:cNvSpPr>
          <p:nvPr>
            <p:ph type="pic" sz="quarter" idx="27" hasCustomPrompt="1"/>
          </p:nvPr>
        </p:nvSpPr>
        <p:spPr>
          <a:xfrm>
            <a:off x="353367" y="314529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2" name="Рисунок 14"/>
          <p:cNvSpPr>
            <a:spLocks noGrp="1"/>
          </p:cNvSpPr>
          <p:nvPr>
            <p:ph type="pic" sz="quarter" idx="28" hasCustomPrompt="1"/>
          </p:nvPr>
        </p:nvSpPr>
        <p:spPr>
          <a:xfrm>
            <a:off x="353367" y="41120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5" name="Рисунок 14"/>
          <p:cNvSpPr>
            <a:spLocks noGrp="1"/>
          </p:cNvSpPr>
          <p:nvPr>
            <p:ph type="pic" sz="quarter" idx="51" hasCustomPrompt="1"/>
          </p:nvPr>
        </p:nvSpPr>
        <p:spPr>
          <a:xfrm>
            <a:off x="353367" y="362865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9776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99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39632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3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4013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3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4013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3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354013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035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47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39632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624284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108936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3588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78240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62892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3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4013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3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4013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3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354013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65"/>
          </p:nvPr>
        </p:nvSpPr>
        <p:spPr>
          <a:xfrm>
            <a:off x="5239384" y="1139632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6"/>
          </p:nvPr>
        </p:nvSpPr>
        <p:spPr>
          <a:xfrm>
            <a:off x="5239384" y="1624284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67"/>
          </p:nvPr>
        </p:nvSpPr>
        <p:spPr>
          <a:xfrm>
            <a:off x="5239384" y="2108936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68"/>
          </p:nvPr>
        </p:nvSpPr>
        <p:spPr>
          <a:xfrm>
            <a:off x="5239384" y="2593588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69"/>
          </p:nvPr>
        </p:nvSpPr>
        <p:spPr>
          <a:xfrm>
            <a:off x="5239384" y="3078240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5" name="Текст 8"/>
          <p:cNvSpPr>
            <a:spLocks noGrp="1"/>
          </p:cNvSpPr>
          <p:nvPr>
            <p:ph type="body" sz="quarter" idx="70"/>
          </p:nvPr>
        </p:nvSpPr>
        <p:spPr>
          <a:xfrm>
            <a:off x="5239384" y="4047546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6" name="Текст 8"/>
          <p:cNvSpPr>
            <a:spLocks noGrp="1"/>
          </p:cNvSpPr>
          <p:nvPr>
            <p:ph type="body" sz="quarter" idx="71"/>
          </p:nvPr>
        </p:nvSpPr>
        <p:spPr>
          <a:xfrm>
            <a:off x="5239384" y="3562892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72" hasCustomPrompt="1"/>
          </p:nvPr>
        </p:nvSpPr>
        <p:spPr>
          <a:xfrm>
            <a:off x="4739958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73" hasCustomPrompt="1"/>
          </p:nvPr>
        </p:nvSpPr>
        <p:spPr>
          <a:xfrm>
            <a:off x="4739958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42" name="Текст 7"/>
          <p:cNvSpPr>
            <a:spLocks noGrp="1"/>
          </p:cNvSpPr>
          <p:nvPr>
            <p:ph type="body" sz="quarter" idx="74" hasCustomPrompt="1"/>
          </p:nvPr>
        </p:nvSpPr>
        <p:spPr>
          <a:xfrm>
            <a:off x="4739958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43" name="Текст 7"/>
          <p:cNvSpPr>
            <a:spLocks noGrp="1"/>
          </p:cNvSpPr>
          <p:nvPr>
            <p:ph type="body" sz="quarter" idx="75" hasCustomPrompt="1"/>
          </p:nvPr>
        </p:nvSpPr>
        <p:spPr>
          <a:xfrm>
            <a:off x="4739958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76" hasCustomPrompt="1"/>
          </p:nvPr>
        </p:nvSpPr>
        <p:spPr>
          <a:xfrm>
            <a:off x="4739958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77" hasCustomPrompt="1"/>
          </p:nvPr>
        </p:nvSpPr>
        <p:spPr>
          <a:xfrm>
            <a:off x="4739958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78" hasCustomPrompt="1"/>
          </p:nvPr>
        </p:nvSpPr>
        <p:spPr>
          <a:xfrm>
            <a:off x="4739958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229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61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3963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624284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10893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3588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78240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6289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3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4013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3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4013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3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354013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65"/>
          </p:nvPr>
        </p:nvSpPr>
        <p:spPr>
          <a:xfrm>
            <a:off x="3719046" y="113963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6"/>
          </p:nvPr>
        </p:nvSpPr>
        <p:spPr>
          <a:xfrm>
            <a:off x="3719046" y="1624284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67"/>
          </p:nvPr>
        </p:nvSpPr>
        <p:spPr>
          <a:xfrm>
            <a:off x="3719046" y="210893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68"/>
          </p:nvPr>
        </p:nvSpPr>
        <p:spPr>
          <a:xfrm>
            <a:off x="3719046" y="2593588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69"/>
          </p:nvPr>
        </p:nvSpPr>
        <p:spPr>
          <a:xfrm>
            <a:off x="3719046" y="3078240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5" name="Текст 8"/>
          <p:cNvSpPr>
            <a:spLocks noGrp="1"/>
          </p:cNvSpPr>
          <p:nvPr>
            <p:ph type="body" sz="quarter" idx="70"/>
          </p:nvPr>
        </p:nvSpPr>
        <p:spPr>
          <a:xfrm>
            <a:off x="3719046" y="404754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6" name="Текст 8"/>
          <p:cNvSpPr>
            <a:spLocks noGrp="1"/>
          </p:cNvSpPr>
          <p:nvPr>
            <p:ph type="body" sz="quarter" idx="71"/>
          </p:nvPr>
        </p:nvSpPr>
        <p:spPr>
          <a:xfrm>
            <a:off x="3719046" y="356289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72" hasCustomPrompt="1"/>
          </p:nvPr>
        </p:nvSpPr>
        <p:spPr>
          <a:xfrm>
            <a:off x="3219620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73" hasCustomPrompt="1"/>
          </p:nvPr>
        </p:nvSpPr>
        <p:spPr>
          <a:xfrm>
            <a:off x="3219620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42" name="Текст 7"/>
          <p:cNvSpPr>
            <a:spLocks noGrp="1"/>
          </p:cNvSpPr>
          <p:nvPr>
            <p:ph type="body" sz="quarter" idx="74" hasCustomPrompt="1"/>
          </p:nvPr>
        </p:nvSpPr>
        <p:spPr>
          <a:xfrm>
            <a:off x="3219620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43" name="Текст 7"/>
          <p:cNvSpPr>
            <a:spLocks noGrp="1"/>
          </p:cNvSpPr>
          <p:nvPr>
            <p:ph type="body" sz="quarter" idx="75" hasCustomPrompt="1"/>
          </p:nvPr>
        </p:nvSpPr>
        <p:spPr>
          <a:xfrm>
            <a:off x="3219620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76" hasCustomPrompt="1"/>
          </p:nvPr>
        </p:nvSpPr>
        <p:spPr>
          <a:xfrm>
            <a:off x="3219620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77" hasCustomPrompt="1"/>
          </p:nvPr>
        </p:nvSpPr>
        <p:spPr>
          <a:xfrm>
            <a:off x="3219620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78" hasCustomPrompt="1"/>
          </p:nvPr>
        </p:nvSpPr>
        <p:spPr>
          <a:xfrm>
            <a:off x="3219620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  <p:sp>
        <p:nvSpPr>
          <p:cNvPr id="47" name="Текст 8"/>
          <p:cNvSpPr>
            <a:spLocks noGrp="1"/>
          </p:cNvSpPr>
          <p:nvPr>
            <p:ph type="body" sz="quarter" idx="79"/>
          </p:nvPr>
        </p:nvSpPr>
        <p:spPr>
          <a:xfrm>
            <a:off x="6728310" y="113963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8" name="Текст 8"/>
          <p:cNvSpPr>
            <a:spLocks noGrp="1"/>
          </p:cNvSpPr>
          <p:nvPr>
            <p:ph type="body" sz="quarter" idx="80"/>
          </p:nvPr>
        </p:nvSpPr>
        <p:spPr>
          <a:xfrm>
            <a:off x="6728310" y="1624284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9" name="Текст 8"/>
          <p:cNvSpPr>
            <a:spLocks noGrp="1"/>
          </p:cNvSpPr>
          <p:nvPr>
            <p:ph type="body" sz="quarter" idx="81"/>
          </p:nvPr>
        </p:nvSpPr>
        <p:spPr>
          <a:xfrm>
            <a:off x="6728310" y="210893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0" name="Текст 8"/>
          <p:cNvSpPr>
            <a:spLocks noGrp="1"/>
          </p:cNvSpPr>
          <p:nvPr>
            <p:ph type="body" sz="quarter" idx="82"/>
          </p:nvPr>
        </p:nvSpPr>
        <p:spPr>
          <a:xfrm>
            <a:off x="6728310" y="2593588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1" name="Текст 8"/>
          <p:cNvSpPr>
            <a:spLocks noGrp="1"/>
          </p:cNvSpPr>
          <p:nvPr>
            <p:ph type="body" sz="quarter" idx="83"/>
          </p:nvPr>
        </p:nvSpPr>
        <p:spPr>
          <a:xfrm>
            <a:off x="6728310" y="3078240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2" name="Текст 8"/>
          <p:cNvSpPr>
            <a:spLocks noGrp="1"/>
          </p:cNvSpPr>
          <p:nvPr>
            <p:ph type="body" sz="quarter" idx="84"/>
          </p:nvPr>
        </p:nvSpPr>
        <p:spPr>
          <a:xfrm>
            <a:off x="6728310" y="404754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3" name="Текст 8"/>
          <p:cNvSpPr>
            <a:spLocks noGrp="1"/>
          </p:cNvSpPr>
          <p:nvPr>
            <p:ph type="body" sz="quarter" idx="85"/>
          </p:nvPr>
        </p:nvSpPr>
        <p:spPr>
          <a:xfrm>
            <a:off x="6728310" y="356289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4" name="Текст 7"/>
          <p:cNvSpPr>
            <a:spLocks noGrp="1"/>
          </p:cNvSpPr>
          <p:nvPr>
            <p:ph type="body" sz="quarter" idx="86" hasCustomPrompt="1"/>
          </p:nvPr>
        </p:nvSpPr>
        <p:spPr>
          <a:xfrm>
            <a:off x="6228884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55" name="Текст 7"/>
          <p:cNvSpPr>
            <a:spLocks noGrp="1"/>
          </p:cNvSpPr>
          <p:nvPr>
            <p:ph type="body" sz="quarter" idx="87" hasCustomPrompt="1"/>
          </p:nvPr>
        </p:nvSpPr>
        <p:spPr>
          <a:xfrm>
            <a:off x="6228884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88" hasCustomPrompt="1"/>
          </p:nvPr>
        </p:nvSpPr>
        <p:spPr>
          <a:xfrm>
            <a:off x="6228884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57" name="Текст 7"/>
          <p:cNvSpPr>
            <a:spLocks noGrp="1"/>
          </p:cNvSpPr>
          <p:nvPr>
            <p:ph type="body" sz="quarter" idx="89" hasCustomPrompt="1"/>
          </p:nvPr>
        </p:nvSpPr>
        <p:spPr>
          <a:xfrm>
            <a:off x="6228884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58" name="Текст 7"/>
          <p:cNvSpPr>
            <a:spLocks noGrp="1"/>
          </p:cNvSpPr>
          <p:nvPr>
            <p:ph type="body" sz="quarter" idx="90" hasCustomPrompt="1"/>
          </p:nvPr>
        </p:nvSpPr>
        <p:spPr>
          <a:xfrm>
            <a:off x="6228884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59" name="Текст 7"/>
          <p:cNvSpPr>
            <a:spLocks noGrp="1"/>
          </p:cNvSpPr>
          <p:nvPr>
            <p:ph type="body" sz="quarter" idx="91" hasCustomPrompt="1"/>
          </p:nvPr>
        </p:nvSpPr>
        <p:spPr>
          <a:xfrm>
            <a:off x="6228884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60" name="Текст 7"/>
          <p:cNvSpPr>
            <a:spLocks noGrp="1"/>
          </p:cNvSpPr>
          <p:nvPr>
            <p:ph type="body" sz="quarter" idx="92" hasCustomPrompt="1"/>
          </p:nvPr>
        </p:nvSpPr>
        <p:spPr>
          <a:xfrm>
            <a:off x="6228884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5952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ags" Target="../tags/tag3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tags" Target="../tags/tag37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tags" Target="../tags/tag36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vmlDrawing" Target="../drawings/vmlDrawing34.v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oleObject" Target="../embeddings/oleObject34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vmlDrawing" Target="../drawings/vmlDrawing65.v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29" Type="http://schemas.openxmlformats.org/officeDocument/2006/relationships/oleObject" Target="../embeddings/oleObject65.bin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tags" Target="../tags/tag69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tags" Target="../tags/tag68.xml"/><Relationship Id="rId30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oleObject" Target="../embeddings/oleObject90.bin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ags" Target="../tags/tag95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tags" Target="../tags/tag94.xml"/><Relationship Id="rId5" Type="http://schemas.openxmlformats.org/officeDocument/2006/relationships/slideLayout" Target="../slideLayouts/slideLayout92.xml"/><Relationship Id="rId15" Type="http://schemas.openxmlformats.org/officeDocument/2006/relationships/image" Target="../media/image2.png"/><Relationship Id="rId10" Type="http://schemas.openxmlformats.org/officeDocument/2006/relationships/vmlDrawing" Target="../drawings/vmlDrawing90.vml"/><Relationship Id="rId4" Type="http://schemas.openxmlformats.org/officeDocument/2006/relationships/slideLayout" Target="../slideLayouts/slideLayout91.xml"/><Relationship Id="rId9" Type="http://schemas.openxmlformats.org/officeDocument/2006/relationships/theme" Target="../theme/theme4.xml"/><Relationship Id="rId14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slideLayout" Target="../slideLayouts/slideLayout121.xml"/><Relationship Id="rId39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34" Type="http://schemas.openxmlformats.org/officeDocument/2006/relationships/slideLayout" Target="../slideLayouts/slideLayout129.xml"/><Relationship Id="rId42" Type="http://schemas.openxmlformats.org/officeDocument/2006/relationships/slideLayout" Target="../slideLayouts/slideLayout137.xml"/><Relationship Id="rId47" Type="http://schemas.openxmlformats.org/officeDocument/2006/relationships/tags" Target="../tags/tag98.xml"/><Relationship Id="rId50" Type="http://schemas.openxmlformats.org/officeDocument/2006/relationships/image" Target="../media/image2.png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slideLayout" Target="../slideLayouts/slideLayout120.xml"/><Relationship Id="rId33" Type="http://schemas.openxmlformats.org/officeDocument/2006/relationships/slideLayout" Target="../slideLayouts/slideLayout128.xml"/><Relationship Id="rId38" Type="http://schemas.openxmlformats.org/officeDocument/2006/relationships/slideLayout" Target="../slideLayouts/slideLayout133.xml"/><Relationship Id="rId46" Type="http://schemas.openxmlformats.org/officeDocument/2006/relationships/tags" Target="../tags/tag97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29" Type="http://schemas.openxmlformats.org/officeDocument/2006/relationships/slideLayout" Target="../slideLayouts/slideLayout124.xml"/><Relationship Id="rId41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32" Type="http://schemas.openxmlformats.org/officeDocument/2006/relationships/slideLayout" Target="../slideLayouts/slideLayout127.xml"/><Relationship Id="rId37" Type="http://schemas.openxmlformats.org/officeDocument/2006/relationships/slideLayout" Target="../slideLayouts/slideLayout132.xml"/><Relationship Id="rId40" Type="http://schemas.openxmlformats.org/officeDocument/2006/relationships/slideLayout" Target="../slideLayouts/slideLayout135.xml"/><Relationship Id="rId45" Type="http://schemas.openxmlformats.org/officeDocument/2006/relationships/vmlDrawing" Target="../drawings/vmlDrawing92.v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28" Type="http://schemas.openxmlformats.org/officeDocument/2006/relationships/slideLayout" Target="../slideLayouts/slideLayout123.xml"/><Relationship Id="rId36" Type="http://schemas.openxmlformats.org/officeDocument/2006/relationships/slideLayout" Target="../slideLayouts/slideLayout131.xml"/><Relationship Id="rId49" Type="http://schemas.openxmlformats.org/officeDocument/2006/relationships/image" Target="../media/image1.emf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31" Type="http://schemas.openxmlformats.org/officeDocument/2006/relationships/slideLayout" Target="../slideLayouts/slideLayout126.xml"/><Relationship Id="rId44" Type="http://schemas.openxmlformats.org/officeDocument/2006/relationships/theme" Target="../theme/theme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Relationship Id="rId27" Type="http://schemas.openxmlformats.org/officeDocument/2006/relationships/slideLayout" Target="../slideLayouts/slideLayout122.xml"/><Relationship Id="rId30" Type="http://schemas.openxmlformats.org/officeDocument/2006/relationships/slideLayout" Target="../slideLayouts/slideLayout125.xml"/><Relationship Id="rId35" Type="http://schemas.openxmlformats.org/officeDocument/2006/relationships/slideLayout" Target="../slideLayouts/slideLayout130.xml"/><Relationship Id="rId43" Type="http://schemas.openxmlformats.org/officeDocument/2006/relationships/slideLayout" Target="../slideLayouts/slideLayout138.xml"/><Relationship Id="rId48" Type="http://schemas.openxmlformats.org/officeDocument/2006/relationships/oleObject" Target="../embeddings/oleObject92.bin"/><Relationship Id="rId8" Type="http://schemas.openxmlformats.org/officeDocument/2006/relationships/slideLayout" Target="../slideLayouts/slideLayout10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36.v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1.xml"/><Relationship Id="rId7" Type="http://schemas.openxmlformats.org/officeDocument/2006/relationships/theme" Target="../theme/theme6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oleObject" Target="../embeddings/oleObject136.bin"/><Relationship Id="rId5" Type="http://schemas.openxmlformats.org/officeDocument/2006/relationships/slideLayout" Target="../slideLayouts/slideLayout143.xml"/><Relationship Id="rId10" Type="http://schemas.openxmlformats.org/officeDocument/2006/relationships/tags" Target="../tags/tag143.xml"/><Relationship Id="rId4" Type="http://schemas.openxmlformats.org/officeDocument/2006/relationships/slideLayout" Target="../slideLayouts/slideLayout142.xml"/><Relationship Id="rId9" Type="http://schemas.openxmlformats.org/officeDocument/2006/relationships/tags" Target="../tags/tag14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oleObject" Target="../embeddings/oleObject141.bin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tags" Target="../tags/tag149.xml"/><Relationship Id="rId5" Type="http://schemas.openxmlformats.org/officeDocument/2006/relationships/slideLayout" Target="../slideLayouts/slideLayout149.xml"/><Relationship Id="rId10" Type="http://schemas.openxmlformats.org/officeDocument/2006/relationships/tags" Target="../tags/tag148.xml"/><Relationship Id="rId4" Type="http://schemas.openxmlformats.org/officeDocument/2006/relationships/slideLayout" Target="../slideLayouts/slideLayout148.xml"/><Relationship Id="rId9" Type="http://schemas.openxmlformats.org/officeDocument/2006/relationships/vmlDrawing" Target="../drawings/vmlDrawing141.v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tags" Target="../tags/tag157.xml"/><Relationship Id="rId3" Type="http://schemas.openxmlformats.org/officeDocument/2006/relationships/slideLayout" Target="../slideLayouts/slideLayout154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vmlDrawing" Target="../drawings/vmlDrawing149.vml"/><Relationship Id="rId2" Type="http://schemas.openxmlformats.org/officeDocument/2006/relationships/slideLayout" Target="../slideLayouts/slideLayout153.xml"/><Relationship Id="rId16" Type="http://schemas.openxmlformats.org/officeDocument/2006/relationships/theme" Target="../theme/theme8.xml"/><Relationship Id="rId20" Type="http://schemas.openxmlformats.org/officeDocument/2006/relationships/oleObject" Target="../embeddings/oleObject149.bin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61.xml"/><Relationship Id="rId19" Type="http://schemas.openxmlformats.org/officeDocument/2006/relationships/tags" Target="../tags/tag158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Relationship Id="rId22" Type="http://schemas.openxmlformats.org/officeDocument/2006/relationships/oleObject" Target="../embeddings/oleObject150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36"/>
            </p:custDataLst>
            <p:extLst>
              <p:ext uri="{D42A27DB-BD31-4B8C-83A1-F6EECF244321}">
                <p14:modId xmlns:p14="http://schemas.microsoft.com/office/powerpoint/2010/main" val="2072131180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742" name="Слайд think-cell" r:id="rId38" imgW="270" imgH="270" progId="TCLayout.ActiveDocument.1">
                  <p:embed/>
                </p:oleObj>
              </mc:Choice>
              <mc:Fallback>
                <p:oleObj name="Слайд think-cell" r:id="rId3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37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4"/>
            <a:ext cx="8426451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</a:t>
            </a:r>
            <a:r>
              <a:rPr lang="ru-RU" dirty="0" smtClean="0"/>
              <a:t>(</a:t>
            </a:r>
            <a:r>
              <a:rPr lang="ru-RU" dirty="0"/>
              <a:t>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4918" y="4757635"/>
            <a:ext cx="329472" cy="19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98" y="4757635"/>
            <a:ext cx="5436000" cy="198551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0807" y="4757635"/>
            <a:ext cx="955492" cy="19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6" name="Прямоугольник 35"/>
            <p:cNvSpPr/>
            <p:nvPr userDrawn="1"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7" name="Прямоугольник 36"/>
            <p:cNvSpPr/>
            <p:nvPr userDrawn="1"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43" name="Прямоугольник 42"/>
            <p:cNvSpPr/>
            <p:nvPr userDrawn="1"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46" name="Прямоугольник 45"/>
            <p:cNvSpPr/>
            <p:nvPr userDrawn="1"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47" name="Прямоугольник 46"/>
            <p:cNvSpPr/>
            <p:nvPr userDrawn="1"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8" name="Прямоугольник 47"/>
            <p:cNvSpPr/>
            <p:nvPr userDrawn="1"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50" name="Прямоугольник 49"/>
            <p:cNvSpPr/>
            <p:nvPr userDrawn="1"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1" name="Прямоугольник 50"/>
            <p:cNvSpPr/>
            <p:nvPr userDrawn="1"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en-US" sz="700" dirty="0" smtClean="0">
                  <a:solidFill>
                    <a:schemeClr val="bg1"/>
                  </a:solidFill>
                </a:rPr>
                <a:t>61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en-US" sz="700" dirty="0" smtClean="0">
                  <a:solidFill>
                    <a:schemeClr val="bg1"/>
                  </a:solidFill>
                </a:rPr>
                <a:t>76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2" name="Прямоугольник 51"/>
            <p:cNvSpPr/>
            <p:nvPr userDrawn="1"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3" name="Прямоугольник 52"/>
            <p:cNvSpPr/>
            <p:nvPr userDrawn="1"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4" name="Прямоугольник 53"/>
            <p:cNvSpPr/>
            <p:nvPr userDrawn="1"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55" name="Прямоугольник 54"/>
            <p:cNvSpPr/>
            <p:nvPr userDrawn="1"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6" name="Прямоугольник 55"/>
            <p:cNvSpPr/>
            <p:nvPr userDrawn="1"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7" name="Прямоугольник 56"/>
            <p:cNvSpPr/>
            <p:nvPr userDrawn="1"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9" name="Прямоугольник 58"/>
            <p:cNvSpPr/>
            <p:nvPr userDrawn="1"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32" name="TextBox 31"/>
            <p:cNvSpPr txBox="1"/>
            <p:nvPr userDrawn="1"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31" name="Прямоугольник 30"/>
            <p:cNvSpPr/>
            <p:nvPr userDrawn="1"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3" name="Прямоугольник 32"/>
            <p:cNvSpPr/>
            <p:nvPr userDrawn="1"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4" name="Прямоугольник 33"/>
            <p:cNvSpPr/>
            <p:nvPr userDrawn="1"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40" name="Прямоугольник 39"/>
            <p:cNvSpPr/>
            <p:nvPr userDrawn="1"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58775" y="1131888"/>
            <a:ext cx="8426450" cy="34194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2720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9" r:id="rId1"/>
    <p:sldLayoutId id="2147484640" r:id="rId2"/>
    <p:sldLayoutId id="2147484636" r:id="rId3"/>
    <p:sldLayoutId id="2147484637" r:id="rId4"/>
    <p:sldLayoutId id="2147484638" r:id="rId5"/>
    <p:sldLayoutId id="2147484207" r:id="rId6"/>
    <p:sldLayoutId id="2147484559" r:id="rId7"/>
    <p:sldLayoutId id="2147484581" r:id="rId8"/>
    <p:sldLayoutId id="2147484560" r:id="rId9"/>
    <p:sldLayoutId id="2147484564" r:id="rId10"/>
    <p:sldLayoutId id="2147484566" r:id="rId11"/>
    <p:sldLayoutId id="2147484562" r:id="rId12"/>
    <p:sldLayoutId id="2147484574" r:id="rId13"/>
    <p:sldLayoutId id="2147484563" r:id="rId14"/>
    <p:sldLayoutId id="2147484583" r:id="rId15"/>
    <p:sldLayoutId id="2147484584" r:id="rId16"/>
    <p:sldLayoutId id="2147484561" r:id="rId17"/>
    <p:sldLayoutId id="2147484585" r:id="rId18"/>
    <p:sldLayoutId id="2147484565" r:id="rId19"/>
    <p:sldLayoutId id="2147484567" r:id="rId20"/>
    <p:sldLayoutId id="2147484580" r:id="rId21"/>
    <p:sldLayoutId id="2147484568" r:id="rId22"/>
    <p:sldLayoutId id="2147484582" r:id="rId23"/>
    <p:sldLayoutId id="2147484569" r:id="rId24"/>
    <p:sldLayoutId id="2147484586" r:id="rId25"/>
    <p:sldLayoutId id="2147484571" r:id="rId26"/>
    <p:sldLayoutId id="2147484587" r:id="rId27"/>
    <p:sldLayoutId id="2147484570" r:id="rId28"/>
    <p:sldLayoutId id="2147484573" r:id="rId29"/>
    <p:sldLayoutId id="2147484572" r:id="rId30"/>
    <p:sldLayoutId id="2147484971" r:id="rId31"/>
    <p:sldLayoutId id="2147484972" r:id="rId32"/>
    <p:sldLayoutId id="2147484973" r:id="rId3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lang="ru-RU" sz="2000" b="1" smtClean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0"/>
        </a:spcAft>
        <a:buClr>
          <a:schemeClr val="tx2"/>
        </a:buClr>
        <a:buFont typeface="Wingdings" charset="2"/>
        <a:buNone/>
        <a:defRPr sz="1400" b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1200" b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100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90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80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 userDrawn="1">
          <p15:clr>
            <a:srgbClr val="F26B43"/>
          </p15:clr>
        </p15:guide>
        <p15:guide id="2" pos="226" userDrawn="1">
          <p15:clr>
            <a:srgbClr val="F26B43"/>
          </p15:clr>
        </p15:guide>
        <p15:guide id="3" orient="horz" pos="2867" userDrawn="1">
          <p15:clr>
            <a:srgbClr val="F26B43"/>
          </p15:clr>
        </p15:guide>
        <p15:guide id="4" pos="5534" userDrawn="1">
          <p15:clr>
            <a:srgbClr val="F26B43"/>
          </p15:clr>
        </p15:guide>
        <p15:guide id="5" orient="horz" pos="645" userDrawn="1">
          <p15:clr>
            <a:srgbClr val="F26B43"/>
          </p15:clr>
        </p15:guide>
        <p15:guide id="6" orient="horz" pos="71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pos="1920" userDrawn="1">
          <p15:clr>
            <a:srgbClr val="F26B43"/>
          </p15:clr>
        </p15:guide>
        <p15:guide id="9" pos="4800" userDrawn="1">
          <p15:clr>
            <a:srgbClr val="F26B43"/>
          </p15:clr>
        </p15:guide>
        <p15:guide id="10" pos="960" userDrawn="1">
          <p15:clr>
            <a:srgbClr val="F26B43"/>
          </p15:clr>
        </p15:guide>
        <p15:guide id="11" pos="2880" userDrawn="1">
          <p15:clr>
            <a:srgbClr val="F26B43"/>
          </p15:clr>
        </p15:guide>
        <p15:guide id="12" orient="horz" pos="957" userDrawn="1">
          <p15:clr>
            <a:srgbClr val="F26B43"/>
          </p15:clr>
        </p15:guide>
        <p15:guide id="13" orient="horz" pos="1914" userDrawn="1">
          <p15:clr>
            <a:srgbClr val="F26B43"/>
          </p15:clr>
        </p15:guide>
        <p15:guide id="14" orient="horz" pos="162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33"/>
            </p:custDataLst>
            <p:extLst/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573" name="Слайд think-cell" r:id="rId35" imgW="270" imgH="270" progId="TCLayout.ActiveDocument.1">
                  <p:embed/>
                </p:oleObj>
              </mc:Choice>
              <mc:Fallback>
                <p:oleObj name="Слайд think-cell" r:id="rId35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34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4" y="1145282"/>
            <a:ext cx="8426451" cy="3401286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altLang="en-US" dirty="0"/>
              <a:t>Образец текста</a:t>
            </a:r>
          </a:p>
          <a:p>
            <a:pPr lvl="1"/>
            <a:r>
              <a:rPr lang="ru-RU" altLang="en-US" dirty="0"/>
              <a:t>Второй уровень</a:t>
            </a:r>
          </a:p>
          <a:p>
            <a:pPr lvl="2"/>
            <a:r>
              <a:rPr lang="ru-RU" altLang="en-US" dirty="0"/>
              <a:t>Третий уровень</a:t>
            </a:r>
          </a:p>
          <a:p>
            <a:pPr lvl="3"/>
            <a:r>
              <a:rPr lang="ru-RU" altLang="en-US" dirty="0"/>
              <a:t>Четвертый </a:t>
            </a:r>
            <a:r>
              <a:rPr lang="ru-RU" altLang="en-US" dirty="0" smtClean="0"/>
              <a:t>уровень</a:t>
            </a:r>
          </a:p>
          <a:p>
            <a:pPr lvl="4"/>
            <a:r>
              <a:rPr lang="ru-RU" altLang="en-US" dirty="0" smtClean="0"/>
              <a:t>Пятый уровень</a:t>
            </a:r>
            <a:endParaRPr lang="ru-RU" altLang="en-US" dirty="0"/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2" y="353118"/>
            <a:ext cx="8426453" cy="30777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772" y="4755455"/>
            <a:ext cx="324954" cy="20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27" y="4755454"/>
            <a:ext cx="5436000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0805" y="4759819"/>
            <a:ext cx="957248" cy="19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pic>
        <p:nvPicPr>
          <p:cNvPr id="61" name="Рисунок 60"/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59" name="Группа 58"/>
          <p:cNvGrpSpPr/>
          <p:nvPr userDrawn="1"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60" name="Прямоугольник 59"/>
            <p:cNvSpPr/>
            <p:nvPr userDrawn="1"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62" name="Прямоугольник 61"/>
            <p:cNvSpPr/>
            <p:nvPr userDrawn="1"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63" name="Прямоугольник 62"/>
            <p:cNvSpPr/>
            <p:nvPr userDrawn="1"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64" name="Прямоугольник 63"/>
            <p:cNvSpPr/>
            <p:nvPr userDrawn="1"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65" name="Прямоугольник 64"/>
            <p:cNvSpPr/>
            <p:nvPr userDrawn="1"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66" name="Прямоугольник 65"/>
            <p:cNvSpPr/>
            <p:nvPr userDrawn="1"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67" name="Прямоугольник 66"/>
            <p:cNvSpPr/>
            <p:nvPr userDrawn="1"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68" name="Прямоугольник 67"/>
            <p:cNvSpPr/>
            <p:nvPr userDrawn="1"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en-US" sz="700" dirty="0" smtClean="0">
                  <a:solidFill>
                    <a:schemeClr val="bg1"/>
                  </a:solidFill>
                </a:rPr>
                <a:t>61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en-US" sz="700" dirty="0" smtClean="0">
                  <a:solidFill>
                    <a:schemeClr val="bg1"/>
                  </a:solidFill>
                </a:rPr>
                <a:t>76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69" name="Прямоугольник 68"/>
            <p:cNvSpPr/>
            <p:nvPr userDrawn="1"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0" name="Прямоугольник 69"/>
            <p:cNvSpPr/>
            <p:nvPr userDrawn="1"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71" name="Прямоугольник 70"/>
            <p:cNvSpPr/>
            <p:nvPr userDrawn="1"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72" name="Прямоугольник 71"/>
            <p:cNvSpPr/>
            <p:nvPr userDrawn="1"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3" name="Прямоугольник 72"/>
            <p:cNvSpPr/>
            <p:nvPr userDrawn="1"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74" name="Прямоугольник 73"/>
            <p:cNvSpPr/>
            <p:nvPr userDrawn="1"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95" name="Прямоугольник 94"/>
            <p:cNvSpPr/>
            <p:nvPr userDrawn="1"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96" name="TextBox 95"/>
            <p:cNvSpPr txBox="1"/>
            <p:nvPr userDrawn="1"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97" name="TextBox 96"/>
            <p:cNvSpPr txBox="1"/>
            <p:nvPr userDrawn="1"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98" name="Прямоугольник 97"/>
            <p:cNvSpPr/>
            <p:nvPr userDrawn="1"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99" name="Прямоугольник 98"/>
            <p:cNvSpPr/>
            <p:nvPr userDrawn="1"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100" name="Прямоугольник 99"/>
            <p:cNvSpPr/>
            <p:nvPr userDrawn="1"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101" name="Прямоугольник 100"/>
            <p:cNvSpPr/>
            <p:nvPr userDrawn="1"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860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3" r:id="rId1"/>
    <p:sldLayoutId id="2147484704" r:id="rId2"/>
    <p:sldLayoutId id="2147484705" r:id="rId3"/>
    <p:sldLayoutId id="2147484706" r:id="rId4"/>
    <p:sldLayoutId id="2147484707" r:id="rId5"/>
    <p:sldLayoutId id="2147484708" r:id="rId6"/>
    <p:sldLayoutId id="2147484709" r:id="rId7"/>
    <p:sldLayoutId id="2147484710" r:id="rId8"/>
    <p:sldLayoutId id="2147484722" r:id="rId9"/>
    <p:sldLayoutId id="2147484711" r:id="rId10"/>
    <p:sldLayoutId id="2147484712" r:id="rId11"/>
    <p:sldLayoutId id="2147484713" r:id="rId12"/>
    <p:sldLayoutId id="2147484714" r:id="rId13"/>
    <p:sldLayoutId id="2147484715" r:id="rId14"/>
    <p:sldLayoutId id="2147484716" r:id="rId15"/>
    <p:sldLayoutId id="2147484740" r:id="rId16"/>
    <p:sldLayoutId id="2147484741" r:id="rId17"/>
    <p:sldLayoutId id="2147484742" r:id="rId18"/>
    <p:sldLayoutId id="2147484745" r:id="rId19"/>
    <p:sldLayoutId id="2147484746" r:id="rId20"/>
    <p:sldLayoutId id="2147484747" r:id="rId21"/>
    <p:sldLayoutId id="2147484748" r:id="rId22"/>
    <p:sldLayoutId id="2147484743" r:id="rId23"/>
    <p:sldLayoutId id="2147484744" r:id="rId24"/>
    <p:sldLayoutId id="2147484717" r:id="rId25"/>
    <p:sldLayoutId id="2147484718" r:id="rId26"/>
    <p:sldLayoutId id="2147484719" r:id="rId27"/>
    <p:sldLayoutId id="2147484720" r:id="rId28"/>
    <p:sldLayoutId id="2147484721" r:id="rId29"/>
    <p:sldLayoutId id="2147484970" r:id="rId3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baseline="0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Wingdings" charset="2"/>
        <a:buNone/>
        <a:defRPr lang="ru-RU" altLang="en-US" sz="1400" b="1" dirty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200" b="1" dirty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000" dirty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2880">
          <p15:clr>
            <a:srgbClr val="F26B43"/>
          </p15:clr>
        </p15:guide>
        <p15:guide id="8" pos="1920">
          <p15:clr>
            <a:srgbClr val="F26B43"/>
          </p15:clr>
        </p15:guide>
        <p15:guide id="9" pos="960">
          <p15:clr>
            <a:srgbClr val="F26B43"/>
          </p15:clr>
        </p15:guide>
        <p15:guide id="10" pos="3840">
          <p15:clr>
            <a:srgbClr val="F26B43"/>
          </p15:clr>
        </p15:guide>
        <p15:guide id="11" pos="4800">
          <p15:clr>
            <a:srgbClr val="F26B43"/>
          </p15:clr>
        </p15:guide>
        <p15:guide id="12" orient="horz" pos="1620">
          <p15:clr>
            <a:srgbClr val="F26B43"/>
          </p15:clr>
        </p15:guide>
        <p15:guide id="13" orient="horz" pos="962">
          <p15:clr>
            <a:srgbClr val="F26B43"/>
          </p15:clr>
        </p15:guide>
        <p15:guide id="14" orient="horz" pos="191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1355684280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144" name="Слайд think-cell" r:id="rId29" imgW="270" imgH="270" progId="TCLayout.ActiveDocument.1">
                  <p:embed/>
                </p:oleObj>
              </mc:Choice>
              <mc:Fallback>
                <p:oleObj name="Слайд think-cell" r:id="rId29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8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47883"/>
            <a:ext cx="8426451" cy="6726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2888" y="4760859"/>
            <a:ext cx="319083" cy="18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98" y="4755454"/>
            <a:ext cx="5436000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37849" y="4760860"/>
            <a:ext cx="958450" cy="19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58774" y="1145282"/>
            <a:ext cx="8426452" cy="34060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buFont typeface="Wingdings" charset="2"/>
            </a:pPr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56" name="Рисунок 55"/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78" name="Группа 77"/>
          <p:cNvGrpSpPr/>
          <p:nvPr userDrawn="1"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79" name="Прямоугольник 78"/>
            <p:cNvSpPr/>
            <p:nvPr userDrawn="1"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80" name="Прямоугольник 79"/>
            <p:cNvSpPr/>
            <p:nvPr userDrawn="1"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81" name="Прямоугольник 80"/>
            <p:cNvSpPr/>
            <p:nvPr userDrawn="1"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82" name="Прямоугольник 81"/>
            <p:cNvSpPr/>
            <p:nvPr userDrawn="1"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83" name="Прямоугольник 82"/>
            <p:cNvSpPr/>
            <p:nvPr userDrawn="1"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84" name="Прямоугольник 83"/>
            <p:cNvSpPr/>
            <p:nvPr userDrawn="1"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85" name="Прямоугольник 84"/>
            <p:cNvSpPr/>
            <p:nvPr userDrawn="1"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86" name="Прямоугольник 85"/>
            <p:cNvSpPr/>
            <p:nvPr userDrawn="1"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en-US" sz="700" dirty="0" smtClean="0">
                  <a:solidFill>
                    <a:schemeClr val="bg1"/>
                  </a:solidFill>
                </a:rPr>
                <a:t>61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en-US" sz="700" dirty="0" smtClean="0">
                  <a:solidFill>
                    <a:schemeClr val="bg1"/>
                  </a:solidFill>
                </a:rPr>
                <a:t>76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87" name="Прямоугольник 86"/>
            <p:cNvSpPr/>
            <p:nvPr userDrawn="1"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8" name="Прямоугольник 87"/>
            <p:cNvSpPr/>
            <p:nvPr userDrawn="1"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89" name="Прямоугольник 88"/>
            <p:cNvSpPr/>
            <p:nvPr userDrawn="1"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90" name="Прямоугольник 89"/>
            <p:cNvSpPr/>
            <p:nvPr userDrawn="1"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1" name="Прямоугольник 90"/>
            <p:cNvSpPr/>
            <p:nvPr userDrawn="1"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92" name="Прямоугольник 91"/>
            <p:cNvSpPr/>
            <p:nvPr userDrawn="1"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93" name="Прямоугольник 92"/>
            <p:cNvSpPr/>
            <p:nvPr userDrawn="1"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94" name="TextBox 93"/>
            <p:cNvSpPr txBox="1"/>
            <p:nvPr userDrawn="1"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95" name="TextBox 94"/>
            <p:cNvSpPr txBox="1"/>
            <p:nvPr userDrawn="1"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96" name="Прямоугольник 95"/>
            <p:cNvSpPr/>
            <p:nvPr userDrawn="1"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97" name="Прямоугольник 96"/>
            <p:cNvSpPr/>
            <p:nvPr userDrawn="1"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98" name="Прямоугольник 97"/>
            <p:cNvSpPr/>
            <p:nvPr userDrawn="1"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99" name="Прямоугольник 98"/>
            <p:cNvSpPr/>
            <p:nvPr userDrawn="1"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7520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6" r:id="rId2"/>
    <p:sldLayoutId id="2147484684" r:id="rId3"/>
    <p:sldLayoutId id="2147484686" r:id="rId4"/>
    <p:sldLayoutId id="2147484685" r:id="rId5"/>
    <p:sldLayoutId id="2147484672" r:id="rId6"/>
    <p:sldLayoutId id="2147484674" r:id="rId7"/>
    <p:sldLayoutId id="2147484673" r:id="rId8"/>
    <p:sldLayoutId id="2147484752" r:id="rId9"/>
    <p:sldLayoutId id="2147484753" r:id="rId10"/>
    <p:sldLayoutId id="2147484754" r:id="rId11"/>
    <p:sldLayoutId id="2147484675" r:id="rId12"/>
    <p:sldLayoutId id="2147484676" r:id="rId13"/>
    <p:sldLayoutId id="2147484751" r:id="rId14"/>
    <p:sldLayoutId id="2147484677" r:id="rId15"/>
    <p:sldLayoutId id="2147484749" r:id="rId16"/>
    <p:sldLayoutId id="2147484750" r:id="rId17"/>
    <p:sldLayoutId id="2147484681" r:id="rId18"/>
    <p:sldLayoutId id="2147484682" r:id="rId19"/>
    <p:sldLayoutId id="2147484683" r:id="rId20"/>
    <p:sldLayoutId id="2147484678" r:id="rId21"/>
    <p:sldLayoutId id="2147484679" r:id="rId22"/>
    <p:sldLayoutId id="2147484680" r:id="rId23"/>
    <p:sldLayoutId id="2147484961" r:id="rId2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None/>
        <a:defRPr lang="ru-RU" sz="1400" b="1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200" b="1" dirty="0" smtClean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000" dirty="0" smtClean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 userDrawn="1">
          <p15:clr>
            <a:srgbClr val="F26B43"/>
          </p15:clr>
        </p15:guide>
        <p15:guide id="2" pos="226" userDrawn="1">
          <p15:clr>
            <a:srgbClr val="F26B43"/>
          </p15:clr>
        </p15:guide>
        <p15:guide id="3" orient="horz" pos="2867" userDrawn="1">
          <p15:clr>
            <a:srgbClr val="F26B43"/>
          </p15:clr>
        </p15:guide>
        <p15:guide id="4" pos="5534" userDrawn="1">
          <p15:clr>
            <a:srgbClr val="F26B43"/>
          </p15:clr>
        </p15:guide>
        <p15:guide id="5" orient="horz" pos="645" userDrawn="1">
          <p15:clr>
            <a:srgbClr val="F26B43"/>
          </p15:clr>
        </p15:guide>
        <p15:guide id="6" orient="horz" pos="713" userDrawn="1">
          <p15:clr>
            <a:srgbClr val="F26B43"/>
          </p15:clr>
        </p15:guide>
        <p15:guide id="7" pos="4800" userDrawn="1">
          <p15:clr>
            <a:srgbClr val="F26B43"/>
          </p15:clr>
        </p15:guide>
        <p15:guide id="8" orient="horz" pos="1915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pos="960" userDrawn="1">
          <p15:clr>
            <a:srgbClr val="F26B43"/>
          </p15:clr>
        </p15:guide>
        <p15:guide id="11" pos="1920" userDrawn="1">
          <p15:clr>
            <a:srgbClr val="F26B43"/>
          </p15:clr>
        </p15:guide>
        <p15:guide id="12" pos="2880" userDrawn="1">
          <p15:clr>
            <a:srgbClr val="F26B43"/>
          </p15:clr>
        </p15:guide>
        <p15:guide id="13" orient="horz" pos="962" userDrawn="1">
          <p15:clr>
            <a:srgbClr val="F26B43"/>
          </p15:clr>
        </p15:guide>
        <p15:guide id="14" orient="horz" pos="162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11"/>
            </p:custDataLst>
            <p:extLst/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086" name="Слайд think-cell" r:id="rId13" imgW="270" imgH="270" progId="TCLayout.ActiveDocument.1">
                  <p:embed/>
                </p:oleObj>
              </mc:Choice>
              <mc:Fallback>
                <p:oleObj name="Слайд think-cell" r:id="rId13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12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145282"/>
            <a:ext cx="8405216" cy="3401286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altLang="en-US" dirty="0"/>
              <a:t>Образец текста</a:t>
            </a:r>
          </a:p>
          <a:p>
            <a:pPr lvl="1"/>
            <a:r>
              <a:rPr lang="ru-RU" altLang="en-US" dirty="0"/>
              <a:t>Второй уровень</a:t>
            </a:r>
          </a:p>
          <a:p>
            <a:pPr lvl="2"/>
            <a:r>
              <a:rPr lang="ru-RU" altLang="en-US" dirty="0"/>
              <a:t>Третий уровень</a:t>
            </a:r>
          </a:p>
          <a:p>
            <a:pPr lvl="3"/>
            <a:r>
              <a:rPr lang="ru-RU" altLang="en-US" dirty="0"/>
              <a:t>Четвертый </a:t>
            </a:r>
            <a:r>
              <a:rPr lang="ru-RU" altLang="en-US" dirty="0" smtClean="0"/>
              <a:t>уровень</a:t>
            </a:r>
          </a:p>
          <a:p>
            <a:pPr lvl="4"/>
            <a:r>
              <a:rPr lang="ru-RU" altLang="en-US" dirty="0" smtClean="0"/>
              <a:t>Пятый уровень</a:t>
            </a:r>
            <a:endParaRPr lang="ru-RU" altLang="en-US" dirty="0"/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2" y="353118"/>
            <a:ext cx="8426453" cy="6695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772" y="4755455"/>
            <a:ext cx="324954" cy="20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27" y="4755454"/>
            <a:ext cx="5436000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0805" y="4759819"/>
            <a:ext cx="957248" cy="19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pic>
        <p:nvPicPr>
          <p:cNvPr id="61" name="Рисунок 60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59" name="Группа 58"/>
          <p:cNvGrpSpPr/>
          <p:nvPr userDrawn="1"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60" name="Прямоугольник 59"/>
            <p:cNvSpPr/>
            <p:nvPr userDrawn="1"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62" name="Прямоугольник 61"/>
            <p:cNvSpPr/>
            <p:nvPr userDrawn="1"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63" name="Прямоугольник 62"/>
            <p:cNvSpPr/>
            <p:nvPr userDrawn="1"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64" name="Прямоугольник 63"/>
            <p:cNvSpPr/>
            <p:nvPr userDrawn="1"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65" name="Прямоугольник 64"/>
            <p:cNvSpPr/>
            <p:nvPr userDrawn="1"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66" name="Прямоугольник 65"/>
            <p:cNvSpPr/>
            <p:nvPr userDrawn="1"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67" name="Прямоугольник 66"/>
            <p:cNvSpPr/>
            <p:nvPr userDrawn="1"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68" name="Прямоугольник 67"/>
            <p:cNvSpPr/>
            <p:nvPr userDrawn="1"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en-US" sz="700" dirty="0" smtClean="0">
                  <a:solidFill>
                    <a:schemeClr val="bg1"/>
                  </a:solidFill>
                </a:rPr>
                <a:t>61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en-US" sz="700" dirty="0" smtClean="0">
                  <a:solidFill>
                    <a:schemeClr val="bg1"/>
                  </a:solidFill>
                </a:rPr>
                <a:t>76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69" name="Прямоугольник 68"/>
            <p:cNvSpPr/>
            <p:nvPr userDrawn="1"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0" name="Прямоугольник 69"/>
            <p:cNvSpPr/>
            <p:nvPr userDrawn="1"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71" name="Прямоугольник 70"/>
            <p:cNvSpPr/>
            <p:nvPr userDrawn="1"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72" name="Прямоугольник 71"/>
            <p:cNvSpPr/>
            <p:nvPr userDrawn="1"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3" name="Прямоугольник 72"/>
            <p:cNvSpPr/>
            <p:nvPr userDrawn="1"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74" name="Прямоугольник 73"/>
            <p:cNvSpPr/>
            <p:nvPr userDrawn="1"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95" name="Прямоугольник 94"/>
            <p:cNvSpPr/>
            <p:nvPr userDrawn="1"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96" name="TextBox 95"/>
            <p:cNvSpPr txBox="1"/>
            <p:nvPr userDrawn="1"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97" name="TextBox 96"/>
            <p:cNvSpPr txBox="1"/>
            <p:nvPr userDrawn="1"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98" name="Прямоугольник 97"/>
            <p:cNvSpPr/>
            <p:nvPr userDrawn="1"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99" name="Прямоугольник 98"/>
            <p:cNvSpPr/>
            <p:nvPr userDrawn="1"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100" name="Прямоугольник 99"/>
            <p:cNvSpPr/>
            <p:nvPr userDrawn="1"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101" name="Прямоугольник 100"/>
            <p:cNvSpPr/>
            <p:nvPr userDrawn="1"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793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9" r:id="rId1"/>
    <p:sldLayoutId id="2147484755" r:id="rId2"/>
    <p:sldLayoutId id="2147484737" r:id="rId3"/>
    <p:sldLayoutId id="2147484736" r:id="rId4"/>
    <p:sldLayoutId id="2147484735" r:id="rId5"/>
    <p:sldLayoutId id="2147484734" r:id="rId6"/>
    <p:sldLayoutId id="2147484729" r:id="rId7"/>
    <p:sldLayoutId id="2147484730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Wingdings" charset="2"/>
        <a:buNone/>
        <a:defRPr lang="ru-RU" altLang="en-US" sz="1400" b="1" dirty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200" b="1" dirty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000" b="1" dirty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2880">
          <p15:clr>
            <a:srgbClr val="F26B43"/>
          </p15:clr>
        </p15:guide>
        <p15:guide id="8" pos="1920">
          <p15:clr>
            <a:srgbClr val="F26B43"/>
          </p15:clr>
        </p15:guide>
        <p15:guide id="9" pos="960">
          <p15:clr>
            <a:srgbClr val="F26B43"/>
          </p15:clr>
        </p15:guide>
        <p15:guide id="10" pos="3840">
          <p15:clr>
            <a:srgbClr val="F26B43"/>
          </p15:clr>
        </p15:guide>
        <p15:guide id="11" pos="4800">
          <p15:clr>
            <a:srgbClr val="F26B43"/>
          </p15:clr>
        </p15:guide>
        <p15:guide id="12" orient="horz" pos="1620">
          <p15:clr>
            <a:srgbClr val="F26B43"/>
          </p15:clr>
        </p15:guide>
        <p15:guide id="13" orient="horz" pos="962">
          <p15:clr>
            <a:srgbClr val="F26B43"/>
          </p15:clr>
        </p15:guide>
        <p15:guide id="14" orient="horz" pos="191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46"/>
            </p:custDataLst>
            <p:extLst>
              <p:ext uri="{D42A27DB-BD31-4B8C-83A1-F6EECF244321}">
                <p14:modId xmlns:p14="http://schemas.microsoft.com/office/powerpoint/2010/main" val="1503372853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433" name="Слайд think-cell" r:id="rId48" imgW="270" imgH="270" progId="TCLayout.ActiveDocument.1">
                  <p:embed/>
                </p:oleObj>
              </mc:Choice>
              <mc:Fallback>
                <p:oleObj name="Слайд think-cell" r:id="rId48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49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47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4"/>
            <a:ext cx="8426451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</a:t>
            </a:r>
            <a:r>
              <a:rPr lang="ru-RU" dirty="0" smtClean="0"/>
              <a:t>заголовка (заголовок не более 2 строк)</a:t>
            </a:r>
            <a:endParaRPr lang="ru-RU" dirty="0"/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774" y="4754388"/>
            <a:ext cx="323197" cy="20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27" y="4755454"/>
            <a:ext cx="5436000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0807" y="4755454"/>
            <a:ext cx="955492" cy="20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58774" y="1131889"/>
            <a:ext cx="8426451" cy="34146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buFont typeface="Wingdings" charset="2"/>
            </a:pPr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61" name="Рисунок 60"/>
          <p:cNvPicPr>
            <a:picLocks noChangeAspect="1"/>
          </p:cNvPicPr>
          <p:nvPr userDrawn="1"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57" name="Группа 56"/>
          <p:cNvGrpSpPr/>
          <p:nvPr userDrawn="1"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58" name="Прямоугольник 57"/>
            <p:cNvSpPr/>
            <p:nvPr userDrawn="1"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9" name="Прямоугольник 58"/>
            <p:cNvSpPr/>
            <p:nvPr userDrawn="1"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60" name="Прямоугольник 59"/>
            <p:cNvSpPr/>
            <p:nvPr userDrawn="1"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62" name="Прямоугольник 61"/>
            <p:cNvSpPr/>
            <p:nvPr userDrawn="1"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63" name="Прямоугольник 62"/>
            <p:cNvSpPr/>
            <p:nvPr userDrawn="1"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64" name="Прямоугольник 63"/>
            <p:cNvSpPr/>
            <p:nvPr userDrawn="1"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65" name="Прямоугольник 64"/>
            <p:cNvSpPr/>
            <p:nvPr userDrawn="1"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66" name="Прямоугольник 65"/>
            <p:cNvSpPr/>
            <p:nvPr userDrawn="1"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en-US" sz="700" dirty="0" smtClean="0">
                  <a:solidFill>
                    <a:schemeClr val="bg1"/>
                  </a:solidFill>
                </a:rPr>
                <a:t>61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en-US" sz="700" dirty="0" smtClean="0">
                  <a:solidFill>
                    <a:schemeClr val="bg1"/>
                  </a:solidFill>
                </a:rPr>
                <a:t>76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67" name="Прямоугольник 66"/>
            <p:cNvSpPr/>
            <p:nvPr userDrawn="1"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8" name="Прямоугольник 67"/>
            <p:cNvSpPr/>
            <p:nvPr userDrawn="1"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69" name="Прямоугольник 68"/>
            <p:cNvSpPr/>
            <p:nvPr userDrawn="1"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70" name="Прямоугольник 69"/>
            <p:cNvSpPr/>
            <p:nvPr userDrawn="1"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1" name="Прямоугольник 70"/>
            <p:cNvSpPr/>
            <p:nvPr userDrawn="1"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72" name="Прямоугольник 71"/>
            <p:cNvSpPr/>
            <p:nvPr userDrawn="1"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73" name="Прямоугольник 72"/>
            <p:cNvSpPr/>
            <p:nvPr userDrawn="1"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74" name="TextBox 73"/>
            <p:cNvSpPr txBox="1"/>
            <p:nvPr userDrawn="1"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75" name="TextBox 74"/>
            <p:cNvSpPr txBox="1"/>
            <p:nvPr userDrawn="1"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76" name="Прямоугольник 75"/>
            <p:cNvSpPr/>
            <p:nvPr userDrawn="1"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77" name="Прямоугольник 76"/>
            <p:cNvSpPr/>
            <p:nvPr userDrawn="1"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78" name="Прямоугольник 77"/>
            <p:cNvSpPr/>
            <p:nvPr userDrawn="1"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79" name="Прямоугольник 78"/>
            <p:cNvSpPr/>
            <p:nvPr userDrawn="1"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618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0" r:id="rId1"/>
    <p:sldLayoutId id="2147484612" r:id="rId2"/>
    <p:sldLayoutId id="2147484631" r:id="rId3"/>
    <p:sldLayoutId id="2147484635" r:id="rId4"/>
    <p:sldLayoutId id="2147484622" r:id="rId5"/>
    <p:sldLayoutId id="2147484621" r:id="rId6"/>
    <p:sldLayoutId id="2147484633" r:id="rId7"/>
    <p:sldLayoutId id="2147484615" r:id="rId8"/>
    <p:sldLayoutId id="2147484619" r:id="rId9"/>
    <p:sldLayoutId id="2147484617" r:id="rId10"/>
    <p:sldLayoutId id="2147484618" r:id="rId11"/>
    <p:sldLayoutId id="2147484614" r:id="rId12"/>
    <p:sldLayoutId id="2147484616" r:id="rId13"/>
    <p:sldLayoutId id="2147484620" r:id="rId14"/>
    <p:sldLayoutId id="2147484634" r:id="rId15"/>
    <p:sldLayoutId id="2147484695" r:id="rId16"/>
    <p:sldLayoutId id="2147484632" r:id="rId17"/>
    <p:sldLayoutId id="2147484696" r:id="rId18"/>
    <p:sldLayoutId id="2147484629" r:id="rId19"/>
    <p:sldLayoutId id="2147484670" r:id="rId20"/>
    <p:sldLayoutId id="2147484697" r:id="rId21"/>
    <p:sldLayoutId id="2147484698" r:id="rId22"/>
    <p:sldLayoutId id="2147484541" r:id="rId23"/>
    <p:sldLayoutId id="2147484613" r:id="rId24"/>
    <p:sldLayoutId id="2147484624" r:id="rId25"/>
    <p:sldLayoutId id="2147484623" r:id="rId26"/>
    <p:sldLayoutId id="2147484627" r:id="rId27"/>
    <p:sldLayoutId id="2147484628" r:id="rId28"/>
    <p:sldLayoutId id="2147484605" r:id="rId29"/>
    <p:sldLayoutId id="2147484542" r:id="rId30"/>
    <p:sldLayoutId id="2147484604" r:id="rId31"/>
    <p:sldLayoutId id="2147484663" r:id="rId32"/>
    <p:sldLayoutId id="2147484664" r:id="rId33"/>
    <p:sldLayoutId id="2147484665" r:id="rId34"/>
    <p:sldLayoutId id="2147484666" r:id="rId35"/>
    <p:sldLayoutId id="2147484667" r:id="rId36"/>
    <p:sldLayoutId id="2147484668" r:id="rId37"/>
    <p:sldLayoutId id="2147484543" r:id="rId38"/>
    <p:sldLayoutId id="2147484544" r:id="rId39"/>
    <p:sldLayoutId id="2147484756" r:id="rId40"/>
    <p:sldLayoutId id="2147484606" r:id="rId41"/>
    <p:sldLayoutId id="2147484757" r:id="rId42"/>
    <p:sldLayoutId id="2147484546" r:id="rId4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None/>
        <a:defRPr lang="ru-RU" sz="1400" b="1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200" b="1" dirty="0" smtClean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000" dirty="0" smtClean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 userDrawn="1">
          <p15:clr>
            <a:srgbClr val="F26B43"/>
          </p15:clr>
        </p15:guide>
        <p15:guide id="2" pos="226" userDrawn="1">
          <p15:clr>
            <a:srgbClr val="F26B43"/>
          </p15:clr>
        </p15:guide>
        <p15:guide id="3" orient="horz" pos="2867" userDrawn="1">
          <p15:clr>
            <a:srgbClr val="F26B43"/>
          </p15:clr>
        </p15:guide>
        <p15:guide id="4" pos="5534" userDrawn="1">
          <p15:clr>
            <a:srgbClr val="F26B43"/>
          </p15:clr>
        </p15:guide>
        <p15:guide id="5" orient="horz" pos="1620" userDrawn="1">
          <p15:clr>
            <a:srgbClr val="F26B43"/>
          </p15:clr>
        </p15:guide>
        <p15:guide id="6" orient="horz" pos="713" userDrawn="1">
          <p15:clr>
            <a:srgbClr val="F26B43"/>
          </p15:clr>
        </p15:guide>
        <p15:guide id="7" pos="2880" userDrawn="1">
          <p15:clr>
            <a:srgbClr val="F26B43"/>
          </p15:clr>
        </p15:guide>
        <p15:guide id="8" pos="1920" userDrawn="1">
          <p15:clr>
            <a:srgbClr val="F26B43"/>
          </p15:clr>
        </p15:guide>
        <p15:guide id="9" pos="960" userDrawn="1">
          <p15:clr>
            <a:srgbClr val="F26B43"/>
          </p15:clr>
        </p15:guide>
        <p15:guide id="10" pos="3840" userDrawn="1">
          <p15:clr>
            <a:srgbClr val="F26B43"/>
          </p15:clr>
        </p15:guide>
        <p15:guide id="11" pos="4800" userDrawn="1">
          <p15:clr>
            <a:srgbClr val="F26B43"/>
          </p15:clr>
        </p15:guide>
        <p15:guide id="12" orient="horz" pos="1915" userDrawn="1">
          <p15:clr>
            <a:srgbClr val="F26B43"/>
          </p15:clr>
        </p15:guide>
        <p15:guide id="13" orient="horz" pos="645" userDrawn="1">
          <p15:clr>
            <a:srgbClr val="F26B43"/>
          </p15:clr>
        </p15:guide>
        <p15:guide id="14" orient="horz" pos="962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265930650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38" name="Слайд think-cell" r:id="rId11" imgW="270" imgH="270" progId="TCLayout.ActiveDocument.1">
                  <p:embed/>
                </p:oleObj>
              </mc:Choice>
              <mc:Fallback>
                <p:oleObj name="Слайд think-cell" r:id="rId11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10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4" y="1131887"/>
            <a:ext cx="8426451" cy="3417927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altLang="en-US" dirty="0"/>
              <a:t>Образец текста</a:t>
            </a:r>
          </a:p>
          <a:p>
            <a:pPr lvl="1"/>
            <a:r>
              <a:rPr lang="ru-RU" altLang="en-US" dirty="0"/>
              <a:t>Второй уровень</a:t>
            </a:r>
          </a:p>
          <a:p>
            <a:pPr lvl="2"/>
            <a:r>
              <a:rPr lang="ru-RU" altLang="en-US" dirty="0"/>
              <a:t>Третий уровень</a:t>
            </a:r>
          </a:p>
          <a:p>
            <a:pPr lvl="3"/>
            <a:r>
              <a:rPr lang="ru-RU" altLang="en-US" dirty="0"/>
              <a:t>Четвертый </a:t>
            </a:r>
            <a:r>
              <a:rPr lang="ru-RU" altLang="en-US" dirty="0" smtClean="0"/>
              <a:t>уровень</a:t>
            </a:r>
          </a:p>
          <a:p>
            <a:pPr lvl="4"/>
            <a:r>
              <a:rPr lang="ru-RU" altLang="en-US" dirty="0" smtClean="0"/>
              <a:t>Пятый уровень</a:t>
            </a:r>
            <a:endParaRPr lang="ru-RU" altLang="en-US" dirty="0"/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952" y="339723"/>
            <a:ext cx="8423271" cy="6829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1952" y="4755453"/>
            <a:ext cx="322438" cy="20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98" y="4755454"/>
            <a:ext cx="5436000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4531" y="4755453"/>
            <a:ext cx="954186" cy="20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pic>
        <p:nvPicPr>
          <p:cNvPr id="61" name="Рисунок 6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59" name="Группа 58"/>
          <p:cNvGrpSpPr/>
          <p:nvPr userDrawn="1"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60" name="Прямоугольник 59"/>
            <p:cNvSpPr/>
            <p:nvPr userDrawn="1"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62" name="Прямоугольник 61"/>
            <p:cNvSpPr/>
            <p:nvPr userDrawn="1"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63" name="Прямоугольник 62"/>
            <p:cNvSpPr/>
            <p:nvPr userDrawn="1"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64" name="Прямоугольник 63"/>
            <p:cNvSpPr/>
            <p:nvPr userDrawn="1"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65" name="Прямоугольник 64"/>
            <p:cNvSpPr/>
            <p:nvPr userDrawn="1"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66" name="Прямоугольник 65"/>
            <p:cNvSpPr/>
            <p:nvPr userDrawn="1"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67" name="Прямоугольник 66"/>
            <p:cNvSpPr/>
            <p:nvPr userDrawn="1"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68" name="Прямоугольник 67"/>
            <p:cNvSpPr/>
            <p:nvPr userDrawn="1"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en-US" sz="700" dirty="0" smtClean="0">
                  <a:solidFill>
                    <a:schemeClr val="bg1"/>
                  </a:solidFill>
                </a:rPr>
                <a:t>61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en-US" sz="700" dirty="0" smtClean="0">
                  <a:solidFill>
                    <a:schemeClr val="bg1"/>
                  </a:solidFill>
                </a:rPr>
                <a:t>76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69" name="Прямоугольник 68"/>
            <p:cNvSpPr/>
            <p:nvPr userDrawn="1"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0" name="Прямоугольник 69"/>
            <p:cNvSpPr/>
            <p:nvPr userDrawn="1"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71" name="Прямоугольник 70"/>
            <p:cNvSpPr/>
            <p:nvPr userDrawn="1"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72" name="Прямоугольник 71"/>
            <p:cNvSpPr/>
            <p:nvPr userDrawn="1"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3" name="Прямоугольник 72"/>
            <p:cNvSpPr/>
            <p:nvPr userDrawn="1"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74" name="Прямоугольник 73"/>
            <p:cNvSpPr/>
            <p:nvPr userDrawn="1"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95" name="Прямоугольник 94"/>
            <p:cNvSpPr/>
            <p:nvPr userDrawn="1"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96" name="TextBox 95"/>
            <p:cNvSpPr txBox="1"/>
            <p:nvPr userDrawn="1"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97" name="TextBox 96"/>
            <p:cNvSpPr txBox="1"/>
            <p:nvPr userDrawn="1"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98" name="Прямоугольник 97"/>
            <p:cNvSpPr/>
            <p:nvPr userDrawn="1"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99" name="Прямоугольник 98"/>
            <p:cNvSpPr/>
            <p:nvPr userDrawn="1"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100" name="Прямоугольник 99"/>
            <p:cNvSpPr/>
            <p:nvPr userDrawn="1"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101" name="Прямоугольник 100"/>
            <p:cNvSpPr/>
            <p:nvPr userDrawn="1"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6680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3" r:id="rId1"/>
    <p:sldLayoutId id="2147484700" r:id="rId2"/>
    <p:sldLayoutId id="2147484758" r:id="rId3"/>
    <p:sldLayoutId id="2147484759" r:id="rId4"/>
    <p:sldLayoutId id="2147484763" r:id="rId5"/>
    <p:sldLayoutId id="2147484764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Wingdings" charset="2"/>
        <a:buNone/>
        <a:defRPr lang="ru-RU" altLang="en-US" sz="1400" b="1" dirty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200" b="1" dirty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000" dirty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 userDrawn="1">
          <p15:clr>
            <a:srgbClr val="F26B43"/>
          </p15:clr>
        </p15:guide>
        <p15:guide id="2" pos="226" userDrawn="1">
          <p15:clr>
            <a:srgbClr val="F26B43"/>
          </p15:clr>
        </p15:guide>
        <p15:guide id="3" orient="horz" pos="2867" userDrawn="1">
          <p15:clr>
            <a:srgbClr val="F26B43"/>
          </p15:clr>
        </p15:guide>
        <p15:guide id="4" pos="5534" userDrawn="1">
          <p15:clr>
            <a:srgbClr val="F26B43"/>
          </p15:clr>
        </p15:guide>
        <p15:guide id="5" orient="horz" pos="645" userDrawn="1">
          <p15:clr>
            <a:srgbClr val="F26B43"/>
          </p15:clr>
        </p15:guide>
        <p15:guide id="6" orient="horz" pos="713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10"/>
            </p:custDataLst>
            <p:extLst/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6131" name="Слайд think-cell" r:id="rId12" imgW="270" imgH="270" progId="TCLayout.ActiveDocument.1">
                  <p:embed/>
                </p:oleObj>
              </mc:Choice>
              <mc:Fallback>
                <p:oleObj name="Слайд think-cell" r:id="rId12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11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47883"/>
            <a:ext cx="8426451" cy="6726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2888" y="4760859"/>
            <a:ext cx="319083" cy="18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58774" y="1145282"/>
            <a:ext cx="8426452" cy="34060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buFont typeface="Wingdings" charset="2"/>
            </a:pPr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grpSp>
        <p:nvGrpSpPr>
          <p:cNvPr id="55" name="Группа 54"/>
          <p:cNvGrpSpPr/>
          <p:nvPr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56" name="Прямоугольник 55"/>
            <p:cNvSpPr/>
            <p:nvPr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78" name="Прямоугольник 77"/>
            <p:cNvSpPr/>
            <p:nvPr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en-US" sz="700" dirty="0" smtClean="0">
                  <a:solidFill>
                    <a:schemeClr val="bg1"/>
                  </a:solidFill>
                </a:rPr>
                <a:t>61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en-US" sz="700" dirty="0" smtClean="0">
                  <a:solidFill>
                    <a:schemeClr val="bg1"/>
                  </a:solidFill>
                </a:rPr>
                <a:t>76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79" name="Прямоугольник 78"/>
            <p:cNvSpPr/>
            <p:nvPr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0" name="Прямоугольник 79"/>
            <p:cNvSpPr/>
            <p:nvPr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81" name="Прямоугольник 80"/>
            <p:cNvSpPr/>
            <p:nvPr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82" name="Прямоугольник 81"/>
            <p:cNvSpPr/>
            <p:nvPr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3" name="Прямоугольник 82"/>
            <p:cNvSpPr/>
            <p:nvPr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85" name="Прямоугольник 84"/>
            <p:cNvSpPr/>
            <p:nvPr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90" name="Прямоугольник 89"/>
            <p:cNvSpPr/>
            <p:nvPr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91" name="Прямоугольник 90"/>
            <p:cNvSpPr/>
            <p:nvPr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290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9" r:id="rId1"/>
    <p:sldLayoutId id="2147484950" r:id="rId2"/>
    <p:sldLayoutId id="2147484951" r:id="rId3"/>
    <p:sldLayoutId id="2147484952" r:id="rId4"/>
    <p:sldLayoutId id="2147484953" r:id="rId5"/>
    <p:sldLayoutId id="2147484954" r:id="rId6"/>
    <p:sldLayoutId id="2147484955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None/>
        <a:defRPr lang="ru-RU" sz="1400" b="1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200" b="1" dirty="0" smtClean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000" dirty="0" smtClean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4800">
          <p15:clr>
            <a:srgbClr val="F26B43"/>
          </p15:clr>
        </p15:guide>
        <p15:guide id="8" orient="horz" pos="1915">
          <p15:clr>
            <a:srgbClr val="F26B43"/>
          </p15:clr>
        </p15:guide>
        <p15:guide id="9" pos="3840">
          <p15:clr>
            <a:srgbClr val="F26B43"/>
          </p15:clr>
        </p15:guide>
        <p15:guide id="10" pos="960">
          <p15:clr>
            <a:srgbClr val="F26B43"/>
          </p15:clr>
        </p15:guide>
        <p15:guide id="11" pos="1920">
          <p15:clr>
            <a:srgbClr val="F26B43"/>
          </p15:clr>
        </p15:guide>
        <p15:guide id="12" pos="2880">
          <p15:clr>
            <a:srgbClr val="F26B43"/>
          </p15:clr>
        </p15:guide>
        <p15:guide id="13" orient="horz" pos="962">
          <p15:clr>
            <a:srgbClr val="F26B43"/>
          </p15:clr>
        </p15:guide>
        <p15:guide id="14" orient="horz" pos="162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18"/>
            </p:custDataLst>
            <p:extLst/>
          </p:nvPr>
        </p:nvGraphicFramePr>
        <p:xfrm>
          <a:off x="1472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9062" name="think-cell Slide" r:id="rId20" imgW="270" imgH="270" progId="TCLayout.ActiveDocument.1">
                  <p:embed/>
                </p:oleObj>
              </mc:Choice>
              <mc:Fallback>
                <p:oleObj name="think-cell Slide" r:id="rId20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472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62775" y="154101"/>
            <a:ext cx="8631723" cy="527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dirty="0"/>
              <a:t>Образец заголовка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769" y="692269"/>
            <a:ext cx="8622765" cy="399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91424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dirty="0"/>
              <a:t>Образец текста</a:t>
            </a:r>
          </a:p>
          <a:p>
            <a:pPr lvl="1"/>
            <a:r>
              <a:rPr lang="ru-RU" altLang="en-US" dirty="0"/>
              <a:t>Второй уровень</a:t>
            </a:r>
          </a:p>
          <a:p>
            <a:pPr lvl="2"/>
            <a:r>
              <a:rPr lang="ru-RU" altLang="en-US" dirty="0"/>
              <a:t>Третий уровень</a:t>
            </a:r>
          </a:p>
          <a:p>
            <a:pPr lvl="3"/>
            <a:r>
              <a:rPr lang="ru-RU" altLang="en-US" dirty="0"/>
              <a:t>Четвертый уровень</a:t>
            </a:r>
          </a:p>
          <a:p>
            <a:pPr lvl="4"/>
            <a:r>
              <a:rPr lang="ru-RU" altLang="en-US" dirty="0"/>
              <a:t>Пятый уровень</a:t>
            </a:r>
          </a:p>
        </p:txBody>
      </p:sp>
      <p:sp>
        <p:nvSpPr>
          <p:cNvPr id="12701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72965" y="4794413"/>
            <a:ext cx="435527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6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302268" y="82154"/>
            <a:ext cx="612531" cy="436959"/>
          </a:xfrm>
          <a:prstGeom prst="rect">
            <a:avLst/>
          </a:prstGeom>
          <a:solidFill>
            <a:srgbClr val="008C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8" tIns="34284" rIns="68568" bIns="34284" anchor="ctr"/>
          <a:lstStyle/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en-US" sz="825" dirty="0">
                <a:solidFill>
                  <a:srgbClr val="FFFFFF"/>
                </a:solidFill>
              </a:rPr>
              <a:t>140</a:t>
            </a:r>
            <a:endParaRPr lang="ru-RU" sz="825" dirty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1</a:t>
            </a:r>
            <a:r>
              <a:rPr lang="en-US" sz="825" dirty="0">
                <a:solidFill>
                  <a:srgbClr val="FFFFFF"/>
                </a:solidFill>
              </a:rPr>
              <a:t>49</a:t>
            </a:r>
            <a:endParaRPr lang="ru-RU" sz="825" dirty="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302268" y="956072"/>
            <a:ext cx="612531" cy="438150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8" tIns="34284" rIns="68568" bIns="34284" anchor="ctr"/>
          <a:lstStyle/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208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302268" y="519114"/>
            <a:ext cx="612531" cy="436960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8" tIns="34284" rIns="68568" bIns="34284" anchor="ctr"/>
          <a:lstStyle/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153</a:t>
            </a:r>
          </a:p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204</a:t>
            </a:r>
          </a:p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302268" y="1637110"/>
            <a:ext cx="612531" cy="43815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8" tIns="34284" rIns="68568" bIns="34284" anchor="ctr"/>
          <a:lstStyle/>
          <a:p>
            <a:pPr algn="ctr" eaLnBrk="1" hangingPunct="1">
              <a:defRPr/>
            </a:pPr>
            <a:r>
              <a:rPr lang="ru-RU" sz="825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825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825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302268" y="2070497"/>
            <a:ext cx="612531" cy="436959"/>
          </a:xfrm>
          <a:prstGeom prst="rect">
            <a:avLst/>
          </a:prstGeom>
          <a:solidFill>
            <a:srgbClr val="B2D2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8" tIns="34284" rIns="68568" bIns="34284" anchor="ctr"/>
          <a:lstStyle/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178</a:t>
            </a:r>
          </a:p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210</a:t>
            </a:r>
          </a:p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216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9302268" y="2507461"/>
            <a:ext cx="612531" cy="43696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8" tIns="34284" rIns="68568" bIns="34284" anchor="ctr"/>
          <a:lstStyle/>
          <a:p>
            <a:pPr algn="ctr" eaLnBrk="1" hangingPunct="1">
              <a:defRPr/>
            </a:pPr>
            <a:r>
              <a:rPr lang="ru-RU" sz="825" dirty="0">
                <a:solidFill>
                  <a:srgbClr val="000000"/>
                </a:solidFill>
              </a:rPr>
              <a:t>255</a:t>
            </a:r>
          </a:p>
          <a:p>
            <a:pPr algn="ctr" eaLnBrk="1" hangingPunct="1">
              <a:defRPr/>
            </a:pPr>
            <a:r>
              <a:rPr lang="ru-RU" sz="825" dirty="0">
                <a:solidFill>
                  <a:srgbClr val="000000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825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9302268" y="2944416"/>
            <a:ext cx="612531" cy="43695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8" tIns="34284" rIns="68568" bIns="34284" anchor="ctr"/>
          <a:lstStyle/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9302268" y="3818335"/>
            <a:ext cx="612531" cy="43815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8" tIns="34284" rIns="68568" bIns="34284" anchor="ctr"/>
          <a:lstStyle/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128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302268" y="4256485"/>
            <a:ext cx="612531" cy="438150"/>
          </a:xfrm>
          <a:prstGeom prst="rect">
            <a:avLst/>
          </a:prstGeom>
          <a:solidFill>
            <a:srgbClr val="F58A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8" tIns="34284" rIns="68568" bIns="34284" anchor="ctr"/>
          <a:lstStyle/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245</a:t>
            </a:r>
          </a:p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138</a:t>
            </a:r>
          </a:p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31</a:t>
            </a:r>
          </a:p>
        </p:txBody>
      </p:sp>
      <p:graphicFrame>
        <p:nvGraphicFramePr>
          <p:cNvPr id="17" name="Объект 16" hidden="1"/>
          <p:cNvGraphicFramePr>
            <a:graphicFrameLocks noChangeAspect="1"/>
          </p:cNvGraphicFramePr>
          <p:nvPr>
            <p:custDataLst>
              <p:tags r:id="rId19"/>
            </p:custDataLst>
            <p:extLst/>
          </p:nvPr>
        </p:nvGraphicFramePr>
        <p:xfrm>
          <a:off x="1474" y="1202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9063" name="think-cell Slide" r:id="rId22" imgW="270" imgH="270" progId="TCLayout.ActiveDocument.1">
                  <p:embed/>
                </p:oleObj>
              </mc:Choice>
              <mc:Fallback>
                <p:oleObj name="think-cell Slide" r:id="rId22" imgW="270" imgH="270" progId="TCLayout.ActiveDocument.1">
                  <p:embed/>
                  <p:pic>
                    <p:nvPicPr>
                      <p:cNvPr id="17" name="Объект 16" hidden="1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474" y="1202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9302270" y="956072"/>
            <a:ext cx="612531" cy="438150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8" tIns="34284" rIns="68568" bIns="34284" anchor="ctr"/>
          <a:lstStyle/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208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9302270" y="519114"/>
            <a:ext cx="612531" cy="436960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8" tIns="34284" rIns="68568" bIns="34284" anchor="ctr"/>
          <a:lstStyle/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153</a:t>
            </a:r>
          </a:p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204</a:t>
            </a:r>
          </a:p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9302270" y="1637110"/>
            <a:ext cx="612531" cy="43815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8" tIns="34284" rIns="68568" bIns="34284" anchor="ctr"/>
          <a:lstStyle/>
          <a:p>
            <a:pPr algn="ctr" eaLnBrk="1" hangingPunct="1">
              <a:defRPr/>
            </a:pPr>
            <a:r>
              <a:rPr lang="ru-RU" sz="825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825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825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9302270" y="2070497"/>
            <a:ext cx="612531" cy="436959"/>
          </a:xfrm>
          <a:prstGeom prst="rect">
            <a:avLst/>
          </a:prstGeom>
          <a:solidFill>
            <a:srgbClr val="B2D2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8" tIns="34284" rIns="68568" bIns="34284" anchor="ctr"/>
          <a:lstStyle/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178</a:t>
            </a:r>
          </a:p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210</a:t>
            </a:r>
          </a:p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216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9302270" y="2507461"/>
            <a:ext cx="612531" cy="43696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8" tIns="34284" rIns="68568" bIns="34284" anchor="ctr"/>
          <a:lstStyle/>
          <a:p>
            <a:pPr algn="ctr" eaLnBrk="1" hangingPunct="1">
              <a:defRPr/>
            </a:pPr>
            <a:r>
              <a:rPr lang="ru-RU" sz="825" dirty="0">
                <a:solidFill>
                  <a:srgbClr val="000000"/>
                </a:solidFill>
              </a:rPr>
              <a:t>255</a:t>
            </a:r>
          </a:p>
          <a:p>
            <a:pPr algn="ctr" eaLnBrk="1" hangingPunct="1">
              <a:defRPr/>
            </a:pPr>
            <a:r>
              <a:rPr lang="ru-RU" sz="825" dirty="0">
                <a:solidFill>
                  <a:srgbClr val="000000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825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9302270" y="2944416"/>
            <a:ext cx="612531" cy="43695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8" tIns="34284" rIns="68568" bIns="34284" anchor="ctr"/>
          <a:lstStyle/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9302270" y="3818335"/>
            <a:ext cx="612531" cy="43815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8" tIns="34284" rIns="68568" bIns="34284" anchor="ctr"/>
          <a:lstStyle/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128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9302270" y="4256485"/>
            <a:ext cx="612531" cy="438150"/>
          </a:xfrm>
          <a:prstGeom prst="rect">
            <a:avLst/>
          </a:prstGeom>
          <a:solidFill>
            <a:srgbClr val="F58A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8" tIns="34284" rIns="68568" bIns="34284" anchor="ctr"/>
          <a:lstStyle/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245</a:t>
            </a:r>
          </a:p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138</a:t>
            </a:r>
          </a:p>
          <a:p>
            <a:pPr algn="ctr" eaLnBrk="1" hangingPunct="1">
              <a:defRPr/>
            </a:pPr>
            <a:r>
              <a:rPr lang="ru-RU" sz="825" dirty="0">
                <a:solidFill>
                  <a:srgbClr val="FFFFFF"/>
                </a:solidFill>
              </a:rPr>
              <a:t>31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2"/>
          </p:nvPr>
        </p:nvSpPr>
        <p:spPr>
          <a:xfrm>
            <a:off x="6343420" y="4852103"/>
            <a:ext cx="751383" cy="17567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lang="ru-RU" sz="600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B4F87F4-8537-4974-8D36-4BB680327BA1}" type="datetime1">
              <a:rPr lang="ru-RU" smtClean="0">
                <a:solidFill>
                  <a:srgbClr val="008C95"/>
                </a:solidFill>
              </a:rPr>
              <a:t>19.07.2023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265538" y="4686053"/>
            <a:ext cx="5924246" cy="3417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ru-RU" sz="600" i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Название презентации. Мероприятие</a:t>
            </a:r>
            <a:endParaRPr lang="ru-RU"/>
          </a:p>
        </p:txBody>
      </p:sp>
      <p:pic>
        <p:nvPicPr>
          <p:cNvPr id="35" name="Изображение 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442" y="4871680"/>
            <a:ext cx="892420" cy="137027"/>
          </a:xfrm>
          <a:prstGeom prst="rect">
            <a:avLst/>
          </a:prstGeom>
        </p:spPr>
      </p:pic>
      <p:cxnSp>
        <p:nvCxnSpPr>
          <p:cNvPr id="36" name="Прямая соединительная линия 35"/>
          <p:cNvCxnSpPr/>
          <p:nvPr/>
        </p:nvCxnSpPr>
        <p:spPr bwMode="auto">
          <a:xfrm>
            <a:off x="6195094" y="4745135"/>
            <a:ext cx="2948907" cy="0"/>
          </a:xfrm>
          <a:prstGeom prst="line">
            <a:avLst/>
          </a:prstGeom>
          <a:solidFill>
            <a:schemeClr val="accent1"/>
          </a:solidFill>
          <a:ln w="47625" cap="flat" cmpd="sng" algn="ctr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68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18904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6" r:id="rId1"/>
    <p:sldLayoutId id="2147484977" r:id="rId2"/>
    <p:sldLayoutId id="2147484978" r:id="rId3"/>
    <p:sldLayoutId id="2147484979" r:id="rId4"/>
    <p:sldLayoutId id="2147484980" r:id="rId5"/>
    <p:sldLayoutId id="2147484981" r:id="rId6"/>
    <p:sldLayoutId id="2147484982" r:id="rId7"/>
    <p:sldLayoutId id="2147484983" r:id="rId8"/>
    <p:sldLayoutId id="2147484984" r:id="rId9"/>
    <p:sldLayoutId id="2147484985" r:id="rId10"/>
    <p:sldLayoutId id="2147484986" r:id="rId11"/>
    <p:sldLayoutId id="2147484987" r:id="rId12"/>
    <p:sldLayoutId id="2147484988" r:id="rId13"/>
    <p:sldLayoutId id="2147484989" r:id="rId14"/>
    <p:sldLayoutId id="2147484990" r:id="rId15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4283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68567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02851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371358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None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01241" indent="-1428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200">
          <a:solidFill>
            <a:schemeClr val="tx1"/>
          </a:solidFill>
          <a:latin typeface="+mn-lt"/>
        </a:defRPr>
      </a:lvl2pPr>
      <a:lvl3pPr marL="601266" indent="-809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1125">
          <a:solidFill>
            <a:schemeClr val="tx1"/>
          </a:solidFill>
          <a:latin typeface="+mn-lt"/>
        </a:defRPr>
      </a:lvl3pPr>
      <a:lvl4pPr marL="873919" indent="-132160" algn="l" rtl="0" eaLnBrk="1" fontAlgn="base" hangingPunct="1">
        <a:spcBef>
          <a:spcPct val="20000"/>
        </a:spcBef>
        <a:spcAft>
          <a:spcPct val="0"/>
        </a:spcAft>
        <a:buClrTx/>
        <a:buFont typeface="Arial" panose="020B0604020202020204" pitchFamily="34" charset="0"/>
        <a:buChar char="•"/>
        <a:defRPr sz="900">
          <a:solidFill>
            <a:schemeClr val="tx1"/>
          </a:solidFill>
          <a:latin typeface="+mn-lt"/>
        </a:defRPr>
      </a:lvl4pPr>
      <a:lvl5pPr marL="1073944" indent="-111919" algn="l" rtl="0" eaLnBrk="1" fontAlgn="base" hangingPunct="1">
        <a:spcBef>
          <a:spcPct val="20000"/>
        </a:spcBef>
        <a:spcAft>
          <a:spcPct val="0"/>
        </a:spcAft>
        <a:buClr>
          <a:schemeClr val="accent4"/>
        </a:buClr>
        <a:buFont typeface="Arial" panose="020B0604020202020204" pitchFamily="34" charset="0"/>
        <a:buChar char="•"/>
        <a:defRPr sz="900">
          <a:solidFill>
            <a:schemeClr val="tx1"/>
          </a:solidFill>
          <a:latin typeface="+mn-lt"/>
        </a:defRPr>
      </a:lvl5pPr>
      <a:lvl6pPr marL="1541588" indent="-23689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900">
          <a:solidFill>
            <a:schemeClr val="tx1"/>
          </a:solidFill>
          <a:latin typeface="+mn-lt"/>
        </a:defRPr>
      </a:lvl6pPr>
      <a:lvl7pPr marL="1884428" indent="-23689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900">
          <a:solidFill>
            <a:schemeClr val="tx1"/>
          </a:solidFill>
          <a:latin typeface="+mn-lt"/>
        </a:defRPr>
      </a:lvl7pPr>
      <a:lvl8pPr marL="2227267" indent="-23689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900">
          <a:solidFill>
            <a:schemeClr val="tx1"/>
          </a:solidFill>
          <a:latin typeface="+mn-lt"/>
        </a:defRPr>
      </a:lvl8pPr>
      <a:lvl9pPr marL="2570106" indent="-23689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9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8567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9" algn="l" defTabSz="68567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79" algn="l" defTabSz="68567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19" algn="l" defTabSz="68567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58" algn="l" defTabSz="68567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97" algn="l" defTabSz="68567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37" algn="l" defTabSz="68567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76" algn="l" defTabSz="68567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16" algn="l" defTabSz="68567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0.png"/><Relationship Id="rId2" Type="http://schemas.openxmlformats.org/officeDocument/2006/relationships/tags" Target="../tags/tag161.xml"/><Relationship Id="rId1" Type="http://schemas.openxmlformats.org/officeDocument/2006/relationships/vmlDrawing" Target="../drawings/vmlDrawing15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53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4.xml"/><Relationship Id="rId7" Type="http://schemas.openxmlformats.org/officeDocument/2006/relationships/image" Target="../media/image31.png"/><Relationship Id="rId2" Type="http://schemas.openxmlformats.org/officeDocument/2006/relationships/tags" Target="../tags/tag163.xml"/><Relationship Id="rId1" Type="http://schemas.openxmlformats.org/officeDocument/2006/relationships/vmlDrawing" Target="../drawings/vmlDrawing154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54.bin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360.png"/><Relationship Id="rId5" Type="http://schemas.openxmlformats.org/officeDocument/2006/relationships/image" Target="../media/image350.png"/><Relationship Id="rId4" Type="http://schemas.openxmlformats.org/officeDocument/2006/relationships/image" Target="../media/image3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5.xml"/><Relationship Id="rId7" Type="http://schemas.openxmlformats.org/officeDocument/2006/relationships/image" Target="../media/image11.png"/><Relationship Id="rId2" Type="http://schemas.openxmlformats.org/officeDocument/2006/relationships/tags" Target="../tags/tag162.xml"/><Relationship Id="rId1" Type="http://schemas.openxmlformats.org/officeDocument/2006/relationships/vmlDrawing" Target="../drawings/vmlDrawing15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54.bin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43.jpg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55.png"/><Relationship Id="rId4" Type="http://schemas.microsoft.com/office/2007/relationships/hdphoto" Target="../media/hdphoto5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5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14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tags" Target="../tags/tag164.xml"/><Relationship Id="rId1" Type="http://schemas.openxmlformats.org/officeDocument/2006/relationships/vmlDrawing" Target="../drawings/vmlDrawing155.vml"/><Relationship Id="rId6" Type="http://schemas.openxmlformats.org/officeDocument/2006/relationships/image" Target="../media/image4.emf"/><Relationship Id="rId11" Type="http://schemas.openxmlformats.org/officeDocument/2006/relationships/image" Target="../media/image63.gif"/><Relationship Id="rId5" Type="http://schemas.openxmlformats.org/officeDocument/2006/relationships/oleObject" Target="../embeddings/oleObject156.bin"/><Relationship Id="rId10" Type="http://schemas.openxmlformats.org/officeDocument/2006/relationships/image" Target="../media/image62.gif"/><Relationship Id="rId4" Type="http://schemas.openxmlformats.org/officeDocument/2006/relationships/notesSlide" Target="../notesSlides/notesSlide39.xml"/><Relationship Id="rId9" Type="http://schemas.openxmlformats.org/officeDocument/2006/relationships/image" Target="../media/image61.gif"/><Relationship Id="rId1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cid:c9b1d034-ff7e-4226-9ac5-44ae04efea7e@sibur.ru" TargetMode="External"/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66.jpeg"/><Relationship Id="rId2" Type="http://schemas.openxmlformats.org/officeDocument/2006/relationships/tags" Target="../tags/tag165.xml"/><Relationship Id="rId1" Type="http://schemas.openxmlformats.org/officeDocument/2006/relationships/vmlDrawing" Target="../drawings/vmlDrawing156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57.bin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4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23.png"/><Relationship Id="rId11" Type="http://schemas.microsoft.com/office/2007/relationships/hdphoto" Target="../media/hdphoto4.wdp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Объект 1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1643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14" name="Объект 1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solidFill>
            <a:srgbClr val="77E2C3"/>
          </a:solidFill>
        </p:spPr>
        <p:txBody>
          <a:bodyPr vert="horz"/>
          <a:lstStyle/>
          <a:p>
            <a:r>
              <a:rPr lang="ru-RU" sz="3600" b="0" dirty="0"/>
              <a:t>Возможности ротационного реометра для решения проблем у переработчиков полимеров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 bwMode="auto">
          <a:xfrm>
            <a:off x="358775" y="2688695"/>
            <a:ext cx="5866765" cy="186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778986" rtl="0" eaLnBrk="1" latinLnBrk="0" hangingPunct="1">
              <a:defRPr sz="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9494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8986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79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7972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464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6957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6450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5943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ru-RU" sz="1200" dirty="0" smtClean="0"/>
              <a:t>Мошкова Юлия</a:t>
            </a:r>
          </a:p>
          <a:p>
            <a:pPr>
              <a:spcAft>
                <a:spcPts val="600"/>
              </a:spcAft>
            </a:pPr>
            <a:r>
              <a:rPr lang="ru-RU" sz="1200" b="0" dirty="0" smtClean="0"/>
              <a:t>Главный эксперт</a:t>
            </a:r>
          </a:p>
          <a:p>
            <a:pPr>
              <a:spcAft>
                <a:spcPts val="600"/>
              </a:spcAft>
            </a:pPr>
            <a:r>
              <a:rPr lang="ru-RU" sz="1200" b="0" dirty="0" smtClean="0"/>
              <a:t>Лаборатория полиолефинов ЦЛО</a:t>
            </a:r>
          </a:p>
          <a:p>
            <a:pPr>
              <a:spcAft>
                <a:spcPts val="600"/>
              </a:spcAft>
            </a:pPr>
            <a:r>
              <a:rPr lang="ru-RU" sz="1200" dirty="0" smtClean="0"/>
              <a:t>Ефремова Мария</a:t>
            </a:r>
          </a:p>
          <a:p>
            <a:pPr>
              <a:spcAft>
                <a:spcPts val="600"/>
              </a:spcAft>
            </a:pPr>
            <a:r>
              <a:rPr lang="ru-RU" sz="1200" b="0" dirty="0" smtClean="0"/>
              <a:t>Ведущий специалист</a:t>
            </a:r>
          </a:p>
          <a:p>
            <a:pPr>
              <a:spcAft>
                <a:spcPts val="600"/>
              </a:spcAft>
            </a:pPr>
            <a:r>
              <a:rPr lang="ru-RU" sz="1200" b="0" dirty="0" smtClean="0"/>
              <a:t>Лаборатория полиолефинов ЦЛО</a:t>
            </a:r>
            <a:endParaRPr lang="ru-RU" sz="1200" b="0" dirty="0"/>
          </a:p>
        </p:txBody>
      </p:sp>
      <p:sp>
        <p:nvSpPr>
          <p:cNvPr id="8" name="Текст 4"/>
          <p:cNvSpPr txBox="1">
            <a:spLocks/>
          </p:cNvSpPr>
          <p:nvPr/>
        </p:nvSpPr>
        <p:spPr>
          <a:xfrm>
            <a:off x="358775" y="4651677"/>
            <a:ext cx="5866765" cy="34581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  <a:defRPr sz="1400" b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 b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90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ru-RU" sz="1000" kern="0" dirty="0" smtClean="0"/>
              <a:t>Казань</a:t>
            </a:r>
          </a:p>
          <a:p>
            <a:pPr defTabSz="914400"/>
            <a:r>
              <a:rPr lang="ru-RU" sz="1000" kern="0" dirty="0" smtClean="0"/>
              <a:t>2023</a:t>
            </a:r>
            <a:endParaRPr lang="ru-RU" sz="1000" kern="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1" y="2186247"/>
            <a:ext cx="3682538" cy="281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7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Реометрия при решении проблем у переработчиков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10</a:t>
            </a:fld>
            <a:endParaRPr lang="ru-RU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692403053"/>
              </p:ext>
            </p:extLst>
          </p:nvPr>
        </p:nvGraphicFramePr>
        <p:xfrm>
          <a:off x="265538" y="245428"/>
          <a:ext cx="8631723" cy="4782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4197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562749"/>
            <a:ext cx="5506616" cy="4194886"/>
          </a:xfrm>
          <a:prstGeom prst="round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0" dirty="0">
                <a:solidFill>
                  <a:srgbClr val="008C95"/>
                </a:solidFill>
              </a:rPr>
              <a:t>ОСНОВЫ РЕОЛОГИИ РАСПЛАВОВ ПОЛИМЕРОВ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62775" y="2091649"/>
            <a:ext cx="2907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008C95"/>
                </a:solidFill>
              </a:rPr>
              <a:t>Чем выше ММ полимера, тем выше вязкость ! </a:t>
            </a:r>
          </a:p>
        </p:txBody>
      </p:sp>
      <p:sp>
        <p:nvSpPr>
          <p:cNvPr id="10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65538" y="4686053"/>
            <a:ext cx="5924246" cy="341723"/>
          </a:xfrm>
        </p:spPr>
        <p:txBody>
          <a:bodyPr/>
          <a:lstStyle/>
          <a:p>
            <a:r>
              <a:rPr lang="ru-RU" dirty="0"/>
              <a:t>Реометрия при решении проблем у переработчиков</a:t>
            </a:r>
          </a:p>
        </p:txBody>
      </p:sp>
    </p:spTree>
    <p:extLst>
      <p:ext uri="{BB962C8B-B14F-4D97-AF65-F5344CB8AC3E}">
        <p14:creationId xmlns:p14="http://schemas.microsoft.com/office/powerpoint/2010/main" val="24580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0" dirty="0" smtClean="0"/>
              <a:t>МЕТОДЫ И ПРИБОРЫ ДЛЯ ОПРЕДЕЛЕНИЯ РЕОЛОГИЧЕСКИХ ХАРАКТЕРИСТИК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10" y="1342417"/>
            <a:ext cx="2959345" cy="35517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49935" y="2086495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84390" y="726877"/>
            <a:ext cx="2859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831"/>
                </a:solidFill>
              </a:rPr>
              <a:t>Экструзионный пластометр</a:t>
            </a:r>
            <a:endParaRPr lang="ru-RU" sz="1600" dirty="0">
              <a:solidFill>
                <a:srgbClr val="002831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372094" y="1342417"/>
            <a:ext cx="5426423" cy="2980333"/>
            <a:chOff x="3838820" y="1401944"/>
            <a:chExt cx="5426423" cy="2980334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" t="27887" r="-1" b="-1"/>
            <a:stretch/>
          </p:blipFill>
          <p:spPr>
            <a:xfrm>
              <a:off x="3838820" y="1960474"/>
              <a:ext cx="5426423" cy="2421804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" t="11351" r="47143" b="65778"/>
            <a:stretch/>
          </p:blipFill>
          <p:spPr>
            <a:xfrm>
              <a:off x="3838820" y="1401944"/>
              <a:ext cx="2851826" cy="76809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583363" y="739987"/>
            <a:ext cx="3079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831"/>
                </a:solidFill>
              </a:rPr>
              <a:t>Замеры на нескольких грузах</a:t>
            </a:r>
            <a:endParaRPr lang="ru-RU" sz="1600" dirty="0">
              <a:solidFill>
                <a:srgbClr val="002831"/>
              </a:solidFill>
            </a:endParaRPr>
          </a:p>
        </p:txBody>
      </p:sp>
      <p:sp>
        <p:nvSpPr>
          <p:cNvPr id="13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65538" y="4686053"/>
            <a:ext cx="5924246" cy="341723"/>
          </a:xfrm>
        </p:spPr>
        <p:txBody>
          <a:bodyPr/>
          <a:lstStyle/>
          <a:p>
            <a:r>
              <a:rPr lang="ru-RU" dirty="0"/>
              <a:t>Реометрия при решении проблем у переработчиков</a:t>
            </a:r>
          </a:p>
        </p:txBody>
      </p:sp>
    </p:spTree>
    <p:extLst>
      <p:ext uri="{BB962C8B-B14F-4D97-AF65-F5344CB8AC3E}">
        <p14:creationId xmlns:p14="http://schemas.microsoft.com/office/powerpoint/2010/main" val="154932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0" dirty="0"/>
              <a:t>ЗНАКОМСТВО С РОТАЦИОННЫМ РЕОМЕТРОМ </a:t>
            </a:r>
            <a:r>
              <a:rPr lang="en-US" sz="1800" b="0" dirty="0"/>
              <a:t>DHR-1</a:t>
            </a:r>
            <a:endParaRPr lang="ru-RU" sz="1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13</a:t>
            </a:fld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790692"/>
              </p:ext>
            </p:extLst>
          </p:nvPr>
        </p:nvGraphicFramePr>
        <p:xfrm>
          <a:off x="460377" y="673927"/>
          <a:ext cx="5891655" cy="29498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0327">
                  <a:extLst>
                    <a:ext uri="{9D8B030D-6E8A-4147-A177-3AD203B41FA5}">
                      <a16:colId xmlns:a16="http://schemas.microsoft.com/office/drawing/2014/main" val="1699394163"/>
                    </a:ext>
                  </a:extLst>
                </a:gridCol>
                <a:gridCol w="2263049">
                  <a:extLst>
                    <a:ext uri="{9D8B030D-6E8A-4147-A177-3AD203B41FA5}">
                      <a16:colId xmlns:a16="http://schemas.microsoft.com/office/drawing/2014/main" val="1815923982"/>
                    </a:ext>
                  </a:extLst>
                </a:gridCol>
                <a:gridCol w="3028279">
                  <a:extLst>
                    <a:ext uri="{9D8B030D-6E8A-4147-A177-3AD203B41FA5}">
                      <a16:colId xmlns:a16="http://schemas.microsoft.com/office/drawing/2014/main" val="2883519757"/>
                    </a:ext>
                  </a:extLst>
                </a:gridCol>
              </a:tblGrid>
              <a:tr h="822053">
                <a:tc>
                  <a:txBody>
                    <a:bodyPr/>
                    <a:lstStyle/>
                    <a:p>
                      <a:pPr marL="0" marR="0" lvl="0" indent="0" algn="ctr" defTabSz="7790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ŋ</a:t>
                      </a:r>
                      <a:r>
                        <a:rPr lang="ru-RU" sz="2400" b="1" baseline="-25000" dirty="0" smtClean="0">
                          <a:solidFill>
                            <a:srgbClr val="C00000"/>
                          </a:solidFill>
                        </a:rPr>
                        <a:t>0</a:t>
                      </a:r>
                      <a:endParaRPr lang="ru-RU" sz="2400" baseline="-25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R w="19050" cap="flat" cmpd="sng" algn="ctr">
                      <a:solidFill>
                        <a:srgbClr val="008CF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008CF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90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002831"/>
                          </a:solidFill>
                        </a:rPr>
                        <a:t>вязкость</a:t>
                      </a:r>
                      <a:r>
                        <a:rPr lang="en-US" sz="1600" b="0" dirty="0" smtClean="0">
                          <a:solidFill>
                            <a:srgbClr val="002831"/>
                          </a:solidFill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rgbClr val="002831"/>
                          </a:solidFill>
                        </a:rPr>
                        <a:t>при</a:t>
                      </a:r>
                      <a:r>
                        <a:rPr lang="ru-RU" sz="1600" b="0" baseline="0" dirty="0" smtClean="0">
                          <a:solidFill>
                            <a:srgbClr val="002831"/>
                          </a:solidFill>
                        </a:rPr>
                        <a:t> нулевом сдвиге</a:t>
                      </a:r>
                      <a:endParaRPr lang="ru-RU" sz="2000" b="0" baseline="-25000" dirty="0">
                        <a:solidFill>
                          <a:srgbClr val="00283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8CF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8CF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008CF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90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2831"/>
                          </a:solidFill>
                        </a:rPr>
                        <a:t>Необходима для оценки молекулярного строения, вспомним формулу )))</a:t>
                      </a:r>
                      <a:endParaRPr lang="ru-RU" sz="1600" dirty="0">
                        <a:solidFill>
                          <a:srgbClr val="00283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8CF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rgbClr val="008CF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3700771"/>
                  </a:ext>
                </a:extLst>
              </a:tr>
              <a:tr h="1304834">
                <a:tc>
                  <a:txBody>
                    <a:bodyPr/>
                    <a:lstStyle/>
                    <a:p>
                      <a:pPr marL="0" marR="0" lvl="0" indent="0" algn="ctr" defTabSz="7790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2D3287"/>
                          </a:solidFill>
                        </a:rPr>
                        <a:t>G</a:t>
                      </a:r>
                      <a:r>
                        <a:rPr lang="ru-RU" sz="2400" b="1" dirty="0" smtClean="0">
                          <a:solidFill>
                            <a:srgbClr val="2D3287"/>
                          </a:solidFill>
                        </a:rPr>
                        <a:t>'</a:t>
                      </a:r>
                      <a:endParaRPr lang="ru-RU" sz="2400" dirty="0" smtClean="0">
                        <a:solidFill>
                          <a:srgbClr val="2D3287"/>
                        </a:solidFill>
                      </a:endParaRPr>
                    </a:p>
                  </a:txBody>
                  <a:tcPr anchor="ctr">
                    <a:lnR w="19050" cap="flat" cmpd="sng" algn="ctr">
                      <a:solidFill>
                        <a:srgbClr val="008CF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8CF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8CF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90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002831"/>
                          </a:solidFill>
                        </a:rPr>
                        <a:t>динамический модуль упругости (накопления упругой деформации)</a:t>
                      </a:r>
                      <a:endParaRPr lang="ru-RU" b="0" dirty="0">
                        <a:solidFill>
                          <a:srgbClr val="00283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8CF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8CF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8CF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8CF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solidFill>
                            <a:srgbClr val="002831"/>
                          </a:solidFill>
                        </a:rPr>
                        <a:t>Покажет сколько в образце свойств твердого тела</a:t>
                      </a:r>
                      <a:endParaRPr lang="ru-RU" sz="1600" dirty="0">
                        <a:solidFill>
                          <a:srgbClr val="00283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8CF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008CF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8CF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9050306"/>
                  </a:ext>
                </a:extLst>
              </a:tr>
              <a:tr h="822053">
                <a:tc>
                  <a:txBody>
                    <a:bodyPr/>
                    <a:lstStyle/>
                    <a:p>
                      <a:pPr marL="0" marR="0" lvl="0" indent="0" algn="ctr" defTabSz="7790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2D3287"/>
                          </a:solidFill>
                        </a:rPr>
                        <a:t>G</a:t>
                      </a:r>
                      <a:r>
                        <a:rPr lang="ru-RU" sz="2400" b="1" dirty="0" smtClean="0">
                          <a:solidFill>
                            <a:srgbClr val="2D3287"/>
                          </a:solidFill>
                        </a:rPr>
                        <a:t>''</a:t>
                      </a:r>
                      <a:endParaRPr lang="ru-RU" sz="2400" dirty="0">
                        <a:solidFill>
                          <a:srgbClr val="008CFA"/>
                        </a:solidFill>
                      </a:endParaRPr>
                    </a:p>
                  </a:txBody>
                  <a:tcPr anchor="ctr">
                    <a:lnR w="19050" cap="flat" cmpd="sng" algn="ctr">
                      <a:solidFill>
                        <a:srgbClr val="008CF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8CF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90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002831"/>
                          </a:solidFill>
                        </a:rPr>
                        <a:t>модуль потерь упругой деформации</a:t>
                      </a:r>
                      <a:endParaRPr lang="ru-RU" sz="1600" b="0" dirty="0">
                        <a:solidFill>
                          <a:srgbClr val="00283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8CF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8CF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8CF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6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2831"/>
                          </a:solidFill>
                        </a:rPr>
                        <a:t>Покажет сколько в образце свойств жидкого тела</a:t>
                      </a:r>
                      <a:endParaRPr lang="ru-RU" sz="1600" dirty="0">
                        <a:solidFill>
                          <a:srgbClr val="00283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8CF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008CF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3159411"/>
                  </a:ext>
                </a:extLst>
              </a:tr>
            </a:tbl>
          </a:graphicData>
        </a:graphic>
      </p:graphicFrame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65538" y="4686053"/>
            <a:ext cx="5924246" cy="341723"/>
          </a:xfrm>
        </p:spPr>
        <p:txBody>
          <a:bodyPr/>
          <a:lstStyle/>
          <a:p>
            <a:r>
              <a:rPr lang="ru-RU" dirty="0"/>
              <a:t>Реометрия при решении проблем у переработчиков</a:t>
            </a:r>
          </a:p>
        </p:txBody>
      </p:sp>
      <p:sp>
        <p:nvSpPr>
          <p:cNvPr id="7" name="AutoShape 2" descr="https://static.vecteezy.com/system/resources/previews/002/699/007/original/hand-dropping-tennis-ball-for-gravity-experiment-free-vecto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83" y="681548"/>
            <a:ext cx="2605913" cy="2948940"/>
          </a:xfrm>
          <a:prstGeom prst="round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 bwMode="auto">
          <a:xfrm>
            <a:off x="354723" y="3917754"/>
            <a:ext cx="8447826" cy="636104"/>
          </a:xfrm>
          <a:prstGeom prst="roundRect">
            <a:avLst/>
          </a:prstGeom>
          <a:solidFill>
            <a:srgbClr val="B2D2D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575" y="3969083"/>
            <a:ext cx="8434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Модуль упругости</a:t>
            </a:r>
            <a:r>
              <a:rPr lang="ru-RU" sz="1600" dirty="0"/>
              <a:t> характеризует жесткость материала, его способность к деформации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705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6536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17" name="Объект 1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68928" y="126521"/>
            <a:ext cx="8631723" cy="527447"/>
          </a:xfrm>
        </p:spPr>
        <p:txBody>
          <a:bodyPr/>
          <a:lstStyle/>
          <a:p>
            <a:r>
              <a:rPr lang="ru-RU" sz="1800" dirty="0"/>
              <a:t>ЗНАКОМСТВО С РОТАЦИОННЫМ РЕОМЕТРОМ </a:t>
            </a:r>
            <a:r>
              <a:rPr lang="en-US" sz="1800" dirty="0" smtClean="0"/>
              <a:t>DHR-1</a:t>
            </a:r>
            <a:r>
              <a:rPr lang="ru-RU" sz="1800" dirty="0" smtClean="0"/>
              <a:t>   (</a:t>
            </a:r>
            <a:r>
              <a:rPr lang="en-US" sz="1800" dirty="0"/>
              <a:t>TA Instruments</a:t>
            </a:r>
            <a:r>
              <a:rPr lang="ru-RU" sz="1800" dirty="0"/>
              <a:t>)</a:t>
            </a: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31" name="Рисунок 30"/>
          <p:cNvPicPr/>
          <p:nvPr/>
        </p:nvPicPr>
        <p:blipFill rotWithShape="1">
          <a:blip r:embed="rId7"/>
          <a:srcRect l="27552" r="16900" b="19481"/>
          <a:stretch/>
        </p:blipFill>
        <p:spPr bwMode="auto">
          <a:xfrm>
            <a:off x="327114" y="839585"/>
            <a:ext cx="2888300" cy="37573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0593" y="60875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b="1" dirty="0">
                <a:solidFill>
                  <a:srgbClr val="008C95"/>
                </a:solidFill>
              </a:rPr>
              <a:t>Реометр</a:t>
            </a:r>
            <a:r>
              <a:rPr lang="ru-RU" sz="1600" dirty="0">
                <a:solidFill>
                  <a:srgbClr val="008C95"/>
                </a:solidFill>
              </a:rPr>
              <a:t> -</a:t>
            </a:r>
            <a:r>
              <a:rPr lang="ru-RU" sz="1600" dirty="0">
                <a:solidFill>
                  <a:schemeClr val="accent5"/>
                </a:solidFill>
              </a:rPr>
              <a:t> </a:t>
            </a:r>
            <a:r>
              <a:rPr lang="ru-RU" sz="1600" dirty="0">
                <a:solidFill>
                  <a:srgbClr val="002831"/>
                </a:solidFill>
              </a:rPr>
              <a:t>инструмент, который измеряет </a:t>
            </a:r>
            <a:r>
              <a:rPr lang="ru-RU" sz="1600" dirty="0" smtClean="0">
                <a:solidFill>
                  <a:srgbClr val="002831"/>
                </a:solidFill>
              </a:rPr>
              <a:t>вязкоупругие </a:t>
            </a:r>
            <a:r>
              <a:rPr lang="ru-RU" sz="1600" dirty="0">
                <a:solidFill>
                  <a:srgbClr val="002831"/>
                </a:solidFill>
              </a:rPr>
              <a:t>свойства жидкостей и твердых </a:t>
            </a:r>
            <a:r>
              <a:rPr lang="ru-RU" sz="1600" dirty="0" smtClean="0">
                <a:solidFill>
                  <a:srgbClr val="002831"/>
                </a:solidFill>
              </a:rPr>
              <a:t>веществ</a:t>
            </a:r>
            <a:endParaRPr lang="ru-RU" sz="1600" dirty="0">
              <a:solidFill>
                <a:srgbClr val="00283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4460" y="2809936"/>
            <a:ext cx="3423651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 smtClean="0">
                <a:solidFill>
                  <a:srgbClr val="008CFA"/>
                </a:solidFill>
              </a:rPr>
              <a:t>Технические характеристики прибора </a:t>
            </a:r>
            <a:r>
              <a:rPr lang="en-US" sz="1600" b="1" dirty="0" smtClean="0">
                <a:solidFill>
                  <a:srgbClr val="008CFA"/>
                </a:solidFill>
              </a:rPr>
              <a:t>Discovery HR-1</a:t>
            </a:r>
            <a:endParaRPr lang="ru-RU" sz="1600" b="1" dirty="0" smtClean="0">
              <a:solidFill>
                <a:srgbClr val="008CFA"/>
              </a:solidFill>
            </a:endParaRPr>
          </a:p>
          <a:p>
            <a:r>
              <a:rPr lang="ru-RU" sz="1200" dirty="0" smtClean="0">
                <a:solidFill>
                  <a:srgbClr val="002831"/>
                </a:solidFill>
              </a:rPr>
              <a:t>Минимальный крутящий момент: 10 </a:t>
            </a:r>
            <a:r>
              <a:rPr lang="ru-RU" sz="1200" dirty="0" err="1" smtClean="0">
                <a:solidFill>
                  <a:srgbClr val="002831"/>
                </a:solidFill>
              </a:rPr>
              <a:t>нН·м</a:t>
            </a:r>
            <a:endParaRPr lang="ru-RU" sz="1200" dirty="0" smtClean="0">
              <a:solidFill>
                <a:srgbClr val="002831"/>
              </a:solidFill>
            </a:endParaRPr>
          </a:p>
          <a:p>
            <a:r>
              <a:rPr lang="ru-RU" sz="1200" dirty="0" smtClean="0">
                <a:solidFill>
                  <a:srgbClr val="002831"/>
                </a:solidFill>
              </a:rPr>
              <a:t>Максимальный крутящий момент: 150 </a:t>
            </a:r>
            <a:r>
              <a:rPr lang="ru-RU" sz="1200" dirty="0" err="1" smtClean="0">
                <a:solidFill>
                  <a:srgbClr val="002831"/>
                </a:solidFill>
              </a:rPr>
              <a:t>м·Нм</a:t>
            </a:r>
            <a:endParaRPr lang="ru-RU" sz="1200" dirty="0" smtClean="0">
              <a:solidFill>
                <a:srgbClr val="002831"/>
              </a:solidFill>
            </a:endParaRPr>
          </a:p>
          <a:p>
            <a:r>
              <a:rPr lang="ru-RU" sz="1200" dirty="0" smtClean="0">
                <a:solidFill>
                  <a:srgbClr val="002831"/>
                </a:solidFill>
              </a:rPr>
              <a:t>Диапазон частот: (10</a:t>
            </a:r>
            <a:r>
              <a:rPr lang="ru-RU" sz="1200" baseline="30000" dirty="0" smtClean="0">
                <a:solidFill>
                  <a:srgbClr val="002831"/>
                </a:solidFill>
              </a:rPr>
              <a:t>-7</a:t>
            </a:r>
            <a:r>
              <a:rPr lang="ru-RU" sz="1200" dirty="0" smtClean="0">
                <a:solidFill>
                  <a:srgbClr val="002831"/>
                </a:solidFill>
              </a:rPr>
              <a:t>-100) Гц</a:t>
            </a:r>
          </a:p>
          <a:p>
            <a:r>
              <a:rPr lang="ru-RU" sz="1200" dirty="0" smtClean="0">
                <a:solidFill>
                  <a:srgbClr val="002831"/>
                </a:solidFill>
              </a:rPr>
              <a:t>Диапазон угловых скоростей: (0-300) рад/сек</a:t>
            </a:r>
          </a:p>
          <a:p>
            <a:r>
              <a:rPr lang="ru-RU" sz="1200" dirty="0" smtClean="0">
                <a:solidFill>
                  <a:srgbClr val="002831"/>
                </a:solidFill>
              </a:rPr>
              <a:t>Диапазон температур: до + 400°С</a:t>
            </a:r>
            <a:endParaRPr lang="ru-RU" dirty="0">
              <a:solidFill>
                <a:srgbClr val="00283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24460" y="1615400"/>
            <a:ext cx="497619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 smtClean="0">
                <a:solidFill>
                  <a:srgbClr val="008CFA"/>
                </a:solidFill>
              </a:rPr>
              <a:t>Определяет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2831"/>
                </a:solidFill>
              </a:rPr>
              <a:t>вязкость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2831"/>
                </a:solidFill>
              </a:rPr>
              <a:t>вязкоупругие характеристики</a:t>
            </a:r>
          </a:p>
        </p:txBody>
      </p:sp>
      <p:sp>
        <p:nvSpPr>
          <p:cNvPr id="11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65538" y="4686053"/>
            <a:ext cx="5924246" cy="341723"/>
          </a:xfrm>
        </p:spPr>
        <p:txBody>
          <a:bodyPr/>
          <a:lstStyle/>
          <a:p>
            <a:r>
              <a:rPr lang="ru-RU" dirty="0"/>
              <a:t>Реометрия при решении проблем у переработчиков</a:t>
            </a:r>
          </a:p>
        </p:txBody>
      </p:sp>
    </p:spTree>
    <p:extLst>
      <p:ext uri="{BB962C8B-B14F-4D97-AF65-F5344CB8AC3E}">
        <p14:creationId xmlns:p14="http://schemas.microsoft.com/office/powerpoint/2010/main" val="184165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538" y="179137"/>
            <a:ext cx="7013275" cy="338819"/>
          </a:xfrm>
        </p:spPr>
        <p:txBody>
          <a:bodyPr/>
          <a:lstStyle/>
          <a:p>
            <a:r>
              <a:rPr lang="ru-RU" sz="1800" dirty="0" smtClean="0">
                <a:solidFill>
                  <a:srgbClr val="008C95"/>
                </a:solidFill>
              </a:rPr>
              <a:t>МЕТОДИКА ИСПЫТАНИЙ, ПОДГОТОВКА ОБРАЗЦОВ</a:t>
            </a:r>
            <a:endParaRPr lang="ru-RU" sz="1800" dirty="0">
              <a:solidFill>
                <a:srgbClr val="008C95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ru-RU" dirty="0">
                <a:solidFill>
                  <a:srgbClr val="008C95"/>
                </a:solidFill>
                <a:latin typeface="Arial"/>
              </a:rPr>
              <a:t>Реометрия при решении проблем у переработчиков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DBD563E-B0D3-447F-AFD2-910202E21ABB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pPr defTabSz="685800"/>
              <a:t>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13" y="2012793"/>
            <a:ext cx="2811965" cy="2321618"/>
          </a:xfrm>
          <a:prstGeom prst="round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035" y="2014897"/>
            <a:ext cx="2654923" cy="2319514"/>
          </a:xfrm>
          <a:prstGeom prst="round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59613" y="517956"/>
            <a:ext cx="74415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/>
            <a:r>
              <a:rPr lang="ru-RU" sz="1600" dirty="0">
                <a:solidFill>
                  <a:srgbClr val="002B32"/>
                </a:solidFill>
                <a:latin typeface="Arial"/>
              </a:rPr>
              <a:t>Образцы</a:t>
            </a:r>
            <a:r>
              <a:rPr lang="ru-RU" sz="1600" dirty="0">
                <a:solidFill>
                  <a:prstClr val="black"/>
                </a:solidFill>
                <a:latin typeface="Arial"/>
              </a:rPr>
              <a:t> </a:t>
            </a:r>
            <a:r>
              <a:rPr lang="ru-RU" sz="1600" dirty="0">
                <a:solidFill>
                  <a:srgbClr val="002B32"/>
                </a:solidFill>
                <a:latin typeface="Arial"/>
              </a:rPr>
              <a:t>для проведения испытаний готовятся методом прессования </a:t>
            </a:r>
            <a:r>
              <a:rPr lang="ru-RU" sz="1600" dirty="0" smtClean="0">
                <a:solidFill>
                  <a:srgbClr val="002B32"/>
                </a:solidFill>
                <a:latin typeface="Arial"/>
              </a:rPr>
              <a:t>из гранулированного </a:t>
            </a:r>
            <a:r>
              <a:rPr lang="ru-RU" sz="1600" dirty="0">
                <a:solidFill>
                  <a:srgbClr val="002B32"/>
                </a:solidFill>
                <a:latin typeface="Arial"/>
              </a:rPr>
              <a:t>или порошкообразного полиэтилена.</a:t>
            </a:r>
          </a:p>
          <a:p>
            <a:pPr algn="just" defTabSz="685800"/>
            <a:endParaRPr lang="ru-RU" sz="1600" dirty="0">
              <a:solidFill>
                <a:srgbClr val="002B32"/>
              </a:solidFill>
              <a:latin typeface="Arial"/>
            </a:endParaRPr>
          </a:p>
          <a:p>
            <a:pPr algn="just" defTabSz="685800"/>
            <a:r>
              <a:rPr lang="ru-RU" sz="1600" dirty="0">
                <a:solidFill>
                  <a:srgbClr val="002B32"/>
                </a:solidFill>
                <a:latin typeface="Arial"/>
              </a:rPr>
              <a:t>Из отпрессованных пластин  вырубаются диски толщиной (1-2) мм и диаметром 25 мм</a:t>
            </a:r>
          </a:p>
        </p:txBody>
      </p:sp>
      <p:sp>
        <p:nvSpPr>
          <p:cNvPr id="9" name="Стрелка вправо 8"/>
          <p:cNvSpPr/>
          <p:nvPr/>
        </p:nvSpPr>
        <p:spPr bwMode="auto">
          <a:xfrm>
            <a:off x="4192859" y="2889094"/>
            <a:ext cx="826935" cy="459184"/>
          </a:xfrm>
          <a:prstGeom prst="rightArrow">
            <a:avLst/>
          </a:prstGeom>
          <a:noFill/>
          <a:ln w="28575" cap="flat" cmpd="sng" algn="ctr">
            <a:solidFill>
              <a:srgbClr val="77E2C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sz="1350" b="1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71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008C95"/>
                </a:solidFill>
              </a:rPr>
              <a:t>МЕТОДИКА </a:t>
            </a:r>
            <a:r>
              <a:rPr lang="ru-RU" sz="1800" dirty="0" smtClean="0">
                <a:solidFill>
                  <a:srgbClr val="008C95"/>
                </a:solidFill>
              </a:rPr>
              <a:t>ИСПЫТАНИЙ</a:t>
            </a:r>
            <a:endParaRPr lang="ru-RU" sz="18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1789" t="40336" r="16378" b="13232"/>
          <a:stretch/>
        </p:blipFill>
        <p:spPr>
          <a:xfrm>
            <a:off x="3661751" y="1324050"/>
            <a:ext cx="1793525" cy="2827860"/>
          </a:xfrm>
          <a:prstGeom prst="round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5044" t="8707" r="4162"/>
          <a:stretch/>
        </p:blipFill>
        <p:spPr>
          <a:xfrm>
            <a:off x="659778" y="1324050"/>
            <a:ext cx="1800225" cy="2827860"/>
          </a:xfrm>
          <a:prstGeom prst="round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5768" r="15632" b="5393"/>
          <a:stretch/>
        </p:blipFill>
        <p:spPr>
          <a:xfrm>
            <a:off x="6657024" y="1324050"/>
            <a:ext cx="1808290" cy="2843101"/>
          </a:xfrm>
          <a:prstGeom prst="round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41822" y="648742"/>
            <a:ext cx="6587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D4C"/>
                </a:solidFill>
              </a:rPr>
              <a:t>Проведение</a:t>
            </a:r>
            <a:r>
              <a:rPr lang="ru-RU" sz="1600" dirty="0" smtClean="0">
                <a:solidFill>
                  <a:srgbClr val="003D4C"/>
                </a:solidFill>
              </a:rPr>
              <a:t> </a:t>
            </a:r>
            <a:r>
              <a:rPr lang="ru-RU" sz="1600" b="1" dirty="0" smtClean="0">
                <a:solidFill>
                  <a:srgbClr val="003D4C"/>
                </a:solidFill>
              </a:rPr>
              <a:t>реологического испытания образца полиэтилена</a:t>
            </a:r>
            <a:endParaRPr lang="ru-RU" sz="1600" b="1" dirty="0">
              <a:solidFill>
                <a:srgbClr val="003D4C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 bwMode="auto">
          <a:xfrm>
            <a:off x="2977848" y="2297554"/>
            <a:ext cx="7766" cy="5636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CFA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Прямая со стрелкой 19"/>
          <p:cNvCxnSpPr/>
          <p:nvPr/>
        </p:nvCxnSpPr>
        <p:spPr bwMode="auto">
          <a:xfrm flipH="1" flipV="1">
            <a:off x="6127955" y="2297554"/>
            <a:ext cx="3458" cy="5368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CFA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65538" y="4686053"/>
            <a:ext cx="5924246" cy="341723"/>
          </a:xfrm>
        </p:spPr>
        <p:txBody>
          <a:bodyPr/>
          <a:lstStyle/>
          <a:p>
            <a:r>
              <a:rPr lang="ru-RU" dirty="0"/>
              <a:t>Реометрия при решении проблем у переработчиков</a:t>
            </a:r>
          </a:p>
        </p:txBody>
      </p:sp>
    </p:spTree>
    <p:extLst>
      <p:ext uri="{BB962C8B-B14F-4D97-AF65-F5344CB8AC3E}">
        <p14:creationId xmlns:p14="http://schemas.microsoft.com/office/powerpoint/2010/main" val="28021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/>
              <a:t>МЕТОДИКА ИСПЫТАНИЙ, ПОДГОТОВКА ОБРАЗЦОВ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ru-RU" dirty="0">
                <a:solidFill>
                  <a:srgbClr val="008C95"/>
                </a:solidFill>
              </a:rPr>
              <a:t>Реометрия при решении проблем у переработчиков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6" b="16028"/>
          <a:stretch/>
        </p:blipFill>
        <p:spPr bwMode="auto">
          <a:xfrm>
            <a:off x="5657205" y="1411434"/>
            <a:ext cx="2899693" cy="179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724842" y="3176276"/>
            <a:ext cx="1806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B0F0"/>
                </a:solidFill>
              </a:rPr>
              <a:t>н</a:t>
            </a:r>
            <a:r>
              <a:rPr lang="ru-RU" sz="1400" dirty="0" smtClean="0">
                <a:solidFill>
                  <a:srgbClr val="00B0F0"/>
                </a:solidFill>
              </a:rPr>
              <a:t>ижняя плоскость</a:t>
            </a:r>
            <a:endParaRPr lang="ru-RU" sz="1400" dirty="0">
              <a:solidFill>
                <a:srgbClr val="00B0F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61319" y="3202994"/>
            <a:ext cx="1729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B0F0"/>
                </a:solidFill>
              </a:rPr>
              <a:t>анализируемый образец</a:t>
            </a:r>
            <a:endParaRPr lang="ru-RU" sz="1400" dirty="0">
              <a:solidFill>
                <a:srgbClr val="00B0F0"/>
              </a:solidFill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761452" y="1896045"/>
            <a:ext cx="3284832" cy="2495910"/>
            <a:chOff x="827633" y="1172813"/>
            <a:chExt cx="2990553" cy="2378376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827633" y="1172813"/>
              <a:ext cx="2858636" cy="2378376"/>
              <a:chOff x="4640991" y="1620676"/>
              <a:chExt cx="2994735" cy="2699572"/>
            </a:xfrm>
          </p:grpSpPr>
          <p:cxnSp>
            <p:nvCxnSpPr>
              <p:cNvPr id="34" name="Прямая соединительная линия 33"/>
              <p:cNvCxnSpPr/>
              <p:nvPr/>
            </p:nvCxnSpPr>
            <p:spPr bwMode="auto">
              <a:xfrm>
                <a:off x="5322020" y="1725183"/>
                <a:ext cx="0" cy="281807"/>
              </a:xfrm>
              <a:prstGeom prst="line">
                <a:avLst/>
              </a:prstGeom>
              <a:ln w="12700"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 стрелкой 34"/>
              <p:cNvCxnSpPr/>
              <p:nvPr/>
            </p:nvCxnSpPr>
            <p:spPr bwMode="auto">
              <a:xfrm flipV="1">
                <a:off x="6135335" y="3436737"/>
                <a:ext cx="81598" cy="538794"/>
              </a:xfrm>
              <a:prstGeom prst="straightConnector1">
                <a:avLst/>
              </a:prstGeom>
              <a:ln w="127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arrow" w="med" len="med"/>
              </a:ln>
              <a:ex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grpSp>
            <p:nvGrpSpPr>
              <p:cNvPr id="36" name="Группа 35"/>
              <p:cNvGrpSpPr/>
              <p:nvPr/>
            </p:nvGrpSpPr>
            <p:grpSpPr>
              <a:xfrm>
                <a:off x="4640991" y="1620676"/>
                <a:ext cx="2994735" cy="2699572"/>
                <a:chOff x="4640990" y="1616765"/>
                <a:chExt cx="2994735" cy="2699572"/>
              </a:xfrm>
            </p:grpSpPr>
            <p:grpSp>
              <p:nvGrpSpPr>
                <p:cNvPr id="37" name="Группа 36"/>
                <p:cNvGrpSpPr/>
                <p:nvPr/>
              </p:nvGrpSpPr>
              <p:grpSpPr>
                <a:xfrm>
                  <a:off x="4640990" y="1719269"/>
                  <a:ext cx="2041968" cy="2597068"/>
                  <a:chOff x="4753318" y="2115885"/>
                  <a:chExt cx="2113428" cy="2648945"/>
                </a:xfrm>
              </p:grpSpPr>
              <p:cxnSp>
                <p:nvCxnSpPr>
                  <p:cNvPr id="46" name="Прямая соединительная линия 45"/>
                  <p:cNvCxnSpPr/>
                  <p:nvPr/>
                </p:nvCxnSpPr>
                <p:spPr bwMode="auto">
                  <a:xfrm>
                    <a:off x="5278559" y="2115885"/>
                    <a:ext cx="0" cy="287436"/>
                  </a:xfrm>
                  <a:prstGeom prst="line">
                    <a:avLst/>
                  </a:prstGeom>
                  <a:ln w="12700">
                    <a:headEnd type="none" w="med" len="med"/>
                    <a:tailEnd type="none" w="med" len="med"/>
                  </a:ln>
                  <a:extLst/>
                </p:spPr>
                <p:style>
                  <a:lnRef idx="1">
                    <a:schemeClr val="accent5"/>
                  </a:lnRef>
                  <a:fillRef idx="0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Прямая со стрелкой 46"/>
                  <p:cNvCxnSpPr/>
                  <p:nvPr/>
                </p:nvCxnSpPr>
                <p:spPr bwMode="auto">
                  <a:xfrm flipH="1">
                    <a:off x="5545887" y="2259603"/>
                    <a:ext cx="384313" cy="0"/>
                  </a:xfrm>
                  <a:prstGeom prst="straightConnector1">
                    <a:avLst/>
                  </a:prstGeom>
                  <a:ln w="12700" cap="flat" cmpd="sng" algn="ctr">
                    <a:solidFill>
                      <a:srgbClr val="00B0F0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  <a:ex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4753318" y="3526363"/>
                    <a:ext cx="1536023" cy="3919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1400" dirty="0" smtClean="0">
                        <a:solidFill>
                          <a:srgbClr val="00B0F0"/>
                        </a:solidFill>
                      </a:rPr>
                      <a:t>напряжение</a:t>
                    </a:r>
                    <a:r>
                      <a:rPr lang="ru-RU" sz="1400" dirty="0" smtClean="0">
                        <a:solidFill>
                          <a:srgbClr val="00B0F0"/>
                        </a:solidFill>
                        <a:latin typeface="Sitka Heading" panose="02000505000000020004" pitchFamily="2" charset="0"/>
                      </a:rPr>
                      <a:t>, </a:t>
                    </a:r>
                    <a:r>
                      <a:rPr lang="el-GR" sz="1600" dirty="0" smtClean="0">
                        <a:solidFill>
                          <a:srgbClr val="00B0F0"/>
                        </a:solidFill>
                        <a:latin typeface="Sitka Heading" panose="02000505000000020004" pitchFamily="2" charset="0"/>
                      </a:rPr>
                      <a:t>σ</a:t>
                    </a:r>
                    <a:endParaRPr lang="ru-RU" sz="1600" dirty="0">
                      <a:solidFill>
                        <a:srgbClr val="00B0F0"/>
                      </a:solidFill>
                      <a:latin typeface="Sitka Heading" panose="02000505000000020004" pitchFamily="2" charset="0"/>
                    </a:endParaRPr>
                  </a:p>
                </p:txBody>
              </p:sp>
              <p:cxnSp>
                <p:nvCxnSpPr>
                  <p:cNvPr id="49" name="Прямая со стрелкой 48"/>
                  <p:cNvCxnSpPr/>
                  <p:nvPr/>
                </p:nvCxnSpPr>
                <p:spPr bwMode="auto">
                  <a:xfrm flipV="1">
                    <a:off x="5464737" y="3276569"/>
                    <a:ext cx="258418" cy="315013"/>
                  </a:xfrm>
                  <a:prstGeom prst="straightConnector1">
                    <a:avLst/>
                  </a:prstGeom>
                  <a:ln w="12700" cap="flat" cmpd="sng" algn="ctr">
                    <a:solidFill>
                      <a:srgbClr val="00B0F0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  <a:ex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5172439" y="4372879"/>
                    <a:ext cx="1694307" cy="3919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1400" dirty="0" smtClean="0">
                        <a:solidFill>
                          <a:srgbClr val="00B0F0"/>
                        </a:solidFill>
                      </a:rPr>
                      <a:t>деформация</a:t>
                    </a:r>
                    <a:r>
                      <a:rPr lang="ru-RU" sz="1400" dirty="0" smtClean="0">
                        <a:solidFill>
                          <a:srgbClr val="00B0F0"/>
                        </a:solidFill>
                        <a:latin typeface="Sitka Heading" panose="02000505000000020004" pitchFamily="2" charset="0"/>
                      </a:rPr>
                      <a:t>, </a:t>
                    </a:r>
                    <a:r>
                      <a:rPr lang="el-GR" sz="1600" dirty="0" smtClean="0">
                        <a:solidFill>
                          <a:srgbClr val="00B0F0"/>
                        </a:solidFill>
                        <a:latin typeface="Sitka Heading" panose="02000505000000020004" pitchFamily="2" charset="0"/>
                      </a:rPr>
                      <a:t>ε</a:t>
                    </a:r>
                    <a:endParaRPr lang="ru-RU" sz="1600" dirty="0">
                      <a:solidFill>
                        <a:srgbClr val="00B0F0"/>
                      </a:solidFill>
                      <a:latin typeface="Sitka Heading" panose="02000505000000020004" pitchFamily="2" charset="0"/>
                    </a:endParaRPr>
                  </a:p>
                </p:txBody>
              </p:sp>
            </p:grpSp>
            <p:cxnSp>
              <p:nvCxnSpPr>
                <p:cNvPr id="38" name="Прямая соединительная линия 37"/>
                <p:cNvCxnSpPr/>
                <p:nvPr/>
              </p:nvCxnSpPr>
              <p:spPr bwMode="auto">
                <a:xfrm>
                  <a:off x="4697896" y="1616765"/>
                  <a:ext cx="0" cy="2203513"/>
                </a:xfrm>
                <a:prstGeom prst="line">
                  <a:avLst/>
                </a:prstGeom>
                <a:ln w="28575">
                  <a:solidFill>
                    <a:schemeClr val="accent5"/>
                  </a:solidFill>
                  <a:headEnd type="none" w="med" len="med"/>
                  <a:tailEnd type="none" w="med" len="med"/>
                </a:ln>
                <a:ex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Прямая соединительная линия 38"/>
                <p:cNvCxnSpPr/>
                <p:nvPr/>
              </p:nvCxnSpPr>
              <p:spPr bwMode="auto">
                <a:xfrm flipH="1">
                  <a:off x="4684645" y="2707344"/>
                  <a:ext cx="2951080" cy="11177"/>
                </a:xfrm>
                <a:prstGeom prst="line">
                  <a:avLst/>
                </a:prstGeom>
                <a:ln w="28575">
                  <a:solidFill>
                    <a:schemeClr val="accent5"/>
                  </a:solidFill>
                  <a:headEnd type="none" w="med" len="med"/>
                  <a:tailEnd type="none" w="med" len="med"/>
                </a:ln>
                <a:ex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0" name="Полилиния 39"/>
                <p:cNvSpPr/>
                <p:nvPr/>
              </p:nvSpPr>
              <p:spPr bwMode="auto">
                <a:xfrm>
                  <a:off x="4717774" y="2001076"/>
                  <a:ext cx="874643" cy="702367"/>
                </a:xfrm>
                <a:custGeom>
                  <a:avLst/>
                  <a:gdLst>
                    <a:gd name="connsiteX0" fmla="*/ 0 w 874643"/>
                    <a:gd name="connsiteY0" fmla="*/ 695741 h 702367"/>
                    <a:gd name="connsiteX1" fmla="*/ 424069 w 874643"/>
                    <a:gd name="connsiteY1" fmla="*/ 2 h 702367"/>
                    <a:gd name="connsiteX2" fmla="*/ 874643 w 874643"/>
                    <a:gd name="connsiteY2" fmla="*/ 702367 h 702367"/>
                    <a:gd name="connsiteX3" fmla="*/ 874643 w 874643"/>
                    <a:gd name="connsiteY3" fmla="*/ 702367 h 702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4643" h="702367">
                      <a:moveTo>
                        <a:pt x="0" y="695741"/>
                      </a:moveTo>
                      <a:cubicBezTo>
                        <a:pt x="139147" y="347319"/>
                        <a:pt x="278295" y="-1102"/>
                        <a:pt x="424069" y="2"/>
                      </a:cubicBezTo>
                      <a:cubicBezTo>
                        <a:pt x="569843" y="1106"/>
                        <a:pt x="874643" y="702367"/>
                        <a:pt x="874643" y="702367"/>
                      </a:cubicBezTo>
                      <a:lnTo>
                        <a:pt x="874643" y="7023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1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1" name="Полилиния 40"/>
                <p:cNvSpPr/>
                <p:nvPr/>
              </p:nvSpPr>
              <p:spPr bwMode="auto">
                <a:xfrm rot="10800000">
                  <a:off x="5592417" y="2718521"/>
                  <a:ext cx="874643" cy="702367"/>
                </a:xfrm>
                <a:custGeom>
                  <a:avLst/>
                  <a:gdLst>
                    <a:gd name="connsiteX0" fmla="*/ 0 w 874643"/>
                    <a:gd name="connsiteY0" fmla="*/ 695741 h 702367"/>
                    <a:gd name="connsiteX1" fmla="*/ 424069 w 874643"/>
                    <a:gd name="connsiteY1" fmla="*/ 2 h 702367"/>
                    <a:gd name="connsiteX2" fmla="*/ 874643 w 874643"/>
                    <a:gd name="connsiteY2" fmla="*/ 702367 h 702367"/>
                    <a:gd name="connsiteX3" fmla="*/ 874643 w 874643"/>
                    <a:gd name="connsiteY3" fmla="*/ 702367 h 702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4643" h="702367">
                      <a:moveTo>
                        <a:pt x="0" y="695741"/>
                      </a:moveTo>
                      <a:cubicBezTo>
                        <a:pt x="139147" y="347319"/>
                        <a:pt x="278295" y="-1102"/>
                        <a:pt x="424069" y="2"/>
                      </a:cubicBezTo>
                      <a:cubicBezTo>
                        <a:pt x="569843" y="1106"/>
                        <a:pt x="874643" y="702367"/>
                        <a:pt x="874643" y="702367"/>
                      </a:cubicBezTo>
                      <a:lnTo>
                        <a:pt x="874643" y="7023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ABE1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1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2" name="Полилиния 41"/>
                <p:cNvSpPr/>
                <p:nvPr/>
              </p:nvSpPr>
              <p:spPr bwMode="auto">
                <a:xfrm>
                  <a:off x="6479116" y="1993802"/>
                  <a:ext cx="874643" cy="702367"/>
                </a:xfrm>
                <a:custGeom>
                  <a:avLst/>
                  <a:gdLst>
                    <a:gd name="connsiteX0" fmla="*/ 0 w 874643"/>
                    <a:gd name="connsiteY0" fmla="*/ 695741 h 702367"/>
                    <a:gd name="connsiteX1" fmla="*/ 424069 w 874643"/>
                    <a:gd name="connsiteY1" fmla="*/ 2 h 702367"/>
                    <a:gd name="connsiteX2" fmla="*/ 874643 w 874643"/>
                    <a:gd name="connsiteY2" fmla="*/ 702367 h 702367"/>
                    <a:gd name="connsiteX3" fmla="*/ 874643 w 874643"/>
                    <a:gd name="connsiteY3" fmla="*/ 702367 h 702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4643" h="702367">
                      <a:moveTo>
                        <a:pt x="0" y="695741"/>
                      </a:moveTo>
                      <a:cubicBezTo>
                        <a:pt x="139147" y="347319"/>
                        <a:pt x="278295" y="-1102"/>
                        <a:pt x="424069" y="2"/>
                      </a:cubicBezTo>
                      <a:cubicBezTo>
                        <a:pt x="569843" y="1106"/>
                        <a:pt x="874643" y="702367"/>
                        <a:pt x="874643" y="702367"/>
                      </a:cubicBezTo>
                      <a:lnTo>
                        <a:pt x="874643" y="7023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ABE1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1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3" name="Полилиния 42"/>
                <p:cNvSpPr/>
                <p:nvPr/>
              </p:nvSpPr>
              <p:spPr bwMode="auto">
                <a:xfrm>
                  <a:off x="4884699" y="2016152"/>
                  <a:ext cx="874643" cy="702367"/>
                </a:xfrm>
                <a:custGeom>
                  <a:avLst/>
                  <a:gdLst>
                    <a:gd name="connsiteX0" fmla="*/ 0 w 874643"/>
                    <a:gd name="connsiteY0" fmla="*/ 695741 h 702367"/>
                    <a:gd name="connsiteX1" fmla="*/ 424069 w 874643"/>
                    <a:gd name="connsiteY1" fmla="*/ 2 h 702367"/>
                    <a:gd name="connsiteX2" fmla="*/ 874643 w 874643"/>
                    <a:gd name="connsiteY2" fmla="*/ 702367 h 702367"/>
                    <a:gd name="connsiteX3" fmla="*/ 874643 w 874643"/>
                    <a:gd name="connsiteY3" fmla="*/ 702367 h 702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4643" h="702367">
                      <a:moveTo>
                        <a:pt x="0" y="695741"/>
                      </a:moveTo>
                      <a:cubicBezTo>
                        <a:pt x="139147" y="347319"/>
                        <a:pt x="278295" y="-1102"/>
                        <a:pt x="424069" y="2"/>
                      </a:cubicBezTo>
                      <a:cubicBezTo>
                        <a:pt x="569843" y="1106"/>
                        <a:pt x="874643" y="702367"/>
                        <a:pt x="874643" y="702367"/>
                      </a:cubicBezTo>
                      <a:lnTo>
                        <a:pt x="874643" y="7023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7030A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1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4" name="Полилиния 43"/>
                <p:cNvSpPr/>
                <p:nvPr/>
              </p:nvSpPr>
              <p:spPr bwMode="auto">
                <a:xfrm>
                  <a:off x="6635676" y="2016151"/>
                  <a:ext cx="874643" cy="702367"/>
                </a:xfrm>
                <a:custGeom>
                  <a:avLst/>
                  <a:gdLst>
                    <a:gd name="connsiteX0" fmla="*/ 0 w 874643"/>
                    <a:gd name="connsiteY0" fmla="*/ 695741 h 702367"/>
                    <a:gd name="connsiteX1" fmla="*/ 424069 w 874643"/>
                    <a:gd name="connsiteY1" fmla="*/ 2 h 702367"/>
                    <a:gd name="connsiteX2" fmla="*/ 874643 w 874643"/>
                    <a:gd name="connsiteY2" fmla="*/ 702367 h 702367"/>
                    <a:gd name="connsiteX3" fmla="*/ 874643 w 874643"/>
                    <a:gd name="connsiteY3" fmla="*/ 702367 h 702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4643" h="702367">
                      <a:moveTo>
                        <a:pt x="0" y="695741"/>
                      </a:moveTo>
                      <a:cubicBezTo>
                        <a:pt x="139147" y="347319"/>
                        <a:pt x="278295" y="-1102"/>
                        <a:pt x="424069" y="2"/>
                      </a:cubicBezTo>
                      <a:cubicBezTo>
                        <a:pt x="569843" y="1106"/>
                        <a:pt x="874643" y="702367"/>
                        <a:pt x="874643" y="702367"/>
                      </a:cubicBezTo>
                      <a:lnTo>
                        <a:pt x="874643" y="7023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7030A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1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5" name="Полилиния 44"/>
                <p:cNvSpPr/>
                <p:nvPr/>
              </p:nvSpPr>
              <p:spPr bwMode="auto">
                <a:xfrm rot="10800000">
                  <a:off x="5759342" y="2711245"/>
                  <a:ext cx="874643" cy="702367"/>
                </a:xfrm>
                <a:custGeom>
                  <a:avLst/>
                  <a:gdLst>
                    <a:gd name="connsiteX0" fmla="*/ 0 w 874643"/>
                    <a:gd name="connsiteY0" fmla="*/ 695741 h 702367"/>
                    <a:gd name="connsiteX1" fmla="*/ 424069 w 874643"/>
                    <a:gd name="connsiteY1" fmla="*/ 2 h 702367"/>
                    <a:gd name="connsiteX2" fmla="*/ 874643 w 874643"/>
                    <a:gd name="connsiteY2" fmla="*/ 702367 h 702367"/>
                    <a:gd name="connsiteX3" fmla="*/ 874643 w 874643"/>
                    <a:gd name="connsiteY3" fmla="*/ 702367 h 702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4643" h="702367">
                      <a:moveTo>
                        <a:pt x="0" y="695741"/>
                      </a:moveTo>
                      <a:cubicBezTo>
                        <a:pt x="139147" y="347319"/>
                        <a:pt x="278295" y="-1102"/>
                        <a:pt x="424069" y="2"/>
                      </a:cubicBezTo>
                      <a:cubicBezTo>
                        <a:pt x="569843" y="1106"/>
                        <a:pt x="874643" y="702367"/>
                        <a:pt x="874643" y="702367"/>
                      </a:cubicBezTo>
                      <a:lnTo>
                        <a:pt x="874643" y="7023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7030A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1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33" name="TextBox 32"/>
            <p:cNvSpPr txBox="1"/>
            <p:nvPr/>
          </p:nvSpPr>
          <p:spPr>
            <a:xfrm>
              <a:off x="1925922" y="1233370"/>
              <a:ext cx="18922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solidFill>
                    <a:srgbClr val="00B0F0"/>
                  </a:solidFill>
                </a:rPr>
                <a:t>фазовый угол </a:t>
              </a:r>
              <a:r>
                <a:rPr lang="el-GR" sz="1400" dirty="0" smtClean="0">
                  <a:solidFill>
                    <a:srgbClr val="00B0F0"/>
                  </a:solidFill>
                  <a:latin typeface="Times New Roman" panose="02020603050405020304" pitchFamily="18" charset="0"/>
                </a:rPr>
                <a:t>δ</a:t>
              </a:r>
              <a:endParaRPr lang="ru-RU" sz="1400" dirty="0">
                <a:solidFill>
                  <a:srgbClr val="00B0F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769070" y="3639625"/>
            <a:ext cx="3420714" cy="738664"/>
          </a:xfrm>
          <a:prstGeom prst="rect">
            <a:avLst/>
          </a:prstGeom>
          <a:noFill/>
          <a:ln w="12700">
            <a:solidFill>
              <a:schemeClr val="bg2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На расплавленный образец воздействуют</a:t>
            </a:r>
            <a:r>
              <a:rPr lang="en-US" sz="1400" b="1" dirty="0" smtClean="0"/>
              <a:t> </a:t>
            </a:r>
            <a:r>
              <a:rPr lang="ru-RU" sz="1400" b="1" dirty="0" smtClean="0"/>
              <a:t>два параметра:</a:t>
            </a:r>
          </a:p>
          <a:p>
            <a:pPr algn="ctr"/>
            <a:r>
              <a:rPr lang="ru-RU" sz="1400" b="1" dirty="0" smtClean="0"/>
              <a:t>вращение и колебание</a:t>
            </a:r>
            <a:endParaRPr lang="ru-RU" sz="14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761451" y="619977"/>
            <a:ext cx="2994359" cy="338554"/>
          </a:xfrm>
          <a:prstGeom prst="rect">
            <a:avLst/>
          </a:prstGeom>
          <a:solidFill>
            <a:srgbClr val="77E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831"/>
                </a:solidFill>
              </a:rPr>
              <a:t>Суть метода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36875" y="949946"/>
            <a:ext cx="301893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25" dirty="0">
                <a:solidFill>
                  <a:srgbClr val="002831"/>
                </a:solidFill>
                <a:ea typeface="Times New Roman" panose="02020603050405020304" pitchFamily="18" charset="0"/>
              </a:rPr>
              <a:t>о</a:t>
            </a:r>
            <a:r>
              <a:rPr lang="ru-RU" sz="1125" dirty="0">
                <a:solidFill>
                  <a:srgbClr val="002831"/>
                </a:solidFill>
              </a:rPr>
              <a:t>пределение реологических свойств полимеров при заданных значениях частоты и температуры в режиме </a:t>
            </a:r>
            <a:r>
              <a:rPr lang="ru-RU" sz="1125" dirty="0" smtClean="0">
                <a:solidFill>
                  <a:srgbClr val="002831"/>
                </a:solidFill>
              </a:rPr>
              <a:t>осцилляции</a:t>
            </a:r>
            <a:endParaRPr lang="ru-RU" sz="1125" dirty="0">
              <a:solidFill>
                <a:srgbClr val="00283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957680" y="619977"/>
            <a:ext cx="3018934" cy="338554"/>
          </a:xfrm>
          <a:prstGeom prst="rect">
            <a:avLst/>
          </a:prstGeom>
          <a:solidFill>
            <a:srgbClr val="77E2C3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831"/>
                </a:solidFill>
              </a:rPr>
              <a:t>Режим осцилляции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957680" y="971587"/>
            <a:ext cx="30008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25" dirty="0" smtClean="0">
                <a:solidFill>
                  <a:srgbClr val="002831"/>
                </a:solidFill>
              </a:rPr>
              <a:t>измерительная </a:t>
            </a:r>
            <a:r>
              <a:rPr lang="ru-RU" sz="1125" dirty="0">
                <a:solidFill>
                  <a:srgbClr val="002831"/>
                </a:solidFill>
              </a:rPr>
              <a:t>система совершает колебательные движения с заданной частотой и амплитудой</a:t>
            </a:r>
          </a:p>
          <a:p>
            <a:pPr algn="just"/>
            <a:endParaRPr lang="ru-RU" sz="1125" dirty="0"/>
          </a:p>
        </p:txBody>
      </p:sp>
      <p:cxnSp>
        <p:nvCxnSpPr>
          <p:cNvPr id="56" name="Прямая соединительная линия 55"/>
          <p:cNvCxnSpPr/>
          <p:nvPr/>
        </p:nvCxnSpPr>
        <p:spPr bwMode="auto">
          <a:xfrm flipH="1">
            <a:off x="4381923" y="701663"/>
            <a:ext cx="174" cy="890379"/>
          </a:xfrm>
          <a:prstGeom prst="line">
            <a:avLst/>
          </a:prstGeom>
          <a:ln w="127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21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/>
          <p:cNvSpPr/>
          <p:nvPr/>
        </p:nvSpPr>
        <p:spPr bwMode="auto">
          <a:xfrm>
            <a:off x="1391793" y="586659"/>
            <a:ext cx="6080824" cy="693287"/>
          </a:xfrm>
          <a:prstGeom prst="roundRect">
            <a:avLst/>
          </a:prstGeom>
          <a:solidFill>
            <a:srgbClr val="77E2C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sz="135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008C95"/>
                </a:solidFill>
              </a:rPr>
              <a:t>МЕТОДИКА ИСПЫТАНИЙ, ПОДГОТОВКА ОБРАЗЦОВ</a:t>
            </a:r>
            <a:endParaRPr lang="ru-RU" sz="1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ru-RU" dirty="0">
                <a:solidFill>
                  <a:srgbClr val="008C95"/>
                </a:solidFill>
                <a:latin typeface="Arial"/>
              </a:rPr>
              <a:t>Реометрия при решении проблем у переработчиков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DBD563E-B0D3-447F-AFD2-910202E21ABB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pPr defTabSz="685800"/>
              <a:t>18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8876" y="757659"/>
            <a:ext cx="2033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1600" dirty="0">
                <a:solidFill>
                  <a:srgbClr val="008CFA"/>
                </a:solidFill>
                <a:latin typeface="Arial"/>
              </a:rPr>
              <a:t>Реометр измеряет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14945" y="603585"/>
            <a:ext cx="288581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1350" dirty="0">
                <a:solidFill>
                  <a:srgbClr val="008CFA"/>
                </a:solidFill>
                <a:latin typeface="Arial"/>
              </a:rPr>
              <a:t>Крутящий момент </a:t>
            </a:r>
            <a:r>
              <a:rPr lang="en-US" sz="1350" dirty="0">
                <a:solidFill>
                  <a:srgbClr val="008CFA"/>
                </a:solidFill>
                <a:latin typeface="Arial"/>
              </a:rPr>
              <a:t> </a:t>
            </a:r>
            <a:r>
              <a:rPr lang="ru-RU" sz="1350" dirty="0">
                <a:solidFill>
                  <a:srgbClr val="C00000"/>
                </a:solidFill>
                <a:latin typeface="Arial"/>
              </a:rPr>
              <a:t>М</a:t>
            </a:r>
          </a:p>
          <a:p>
            <a:pPr defTabSz="685800"/>
            <a:r>
              <a:rPr lang="ru-RU" sz="1350" dirty="0">
                <a:solidFill>
                  <a:srgbClr val="008CFA"/>
                </a:solidFill>
                <a:latin typeface="Arial"/>
              </a:rPr>
              <a:t>Угловое смещение</a:t>
            </a:r>
            <a:r>
              <a:rPr lang="en-US" sz="1350" dirty="0">
                <a:solidFill>
                  <a:srgbClr val="008CFA"/>
                </a:solidFill>
                <a:latin typeface="Arial"/>
              </a:rPr>
              <a:t> </a:t>
            </a:r>
            <a:r>
              <a:rPr lang="ru-RU" sz="1350" dirty="0">
                <a:solidFill>
                  <a:srgbClr val="C00000"/>
                </a:solidFill>
                <a:latin typeface="Arial"/>
              </a:rPr>
              <a:t>Ѳ</a:t>
            </a:r>
          </a:p>
          <a:p>
            <a:pPr defTabSz="685800"/>
            <a:r>
              <a:rPr lang="ru-RU" sz="1350" dirty="0">
                <a:solidFill>
                  <a:srgbClr val="008CFA"/>
                </a:solidFill>
                <a:latin typeface="Arial"/>
              </a:rPr>
              <a:t>Угловую скорость </a:t>
            </a:r>
            <a:r>
              <a:rPr lang="en-US" sz="1350" dirty="0">
                <a:solidFill>
                  <a:srgbClr val="008CFA"/>
                </a:solidFill>
                <a:latin typeface="Arial"/>
              </a:rPr>
              <a:t>  </a:t>
            </a:r>
            <a:r>
              <a:rPr lang="el-GR" sz="1350" dirty="0">
                <a:solidFill>
                  <a:srgbClr val="C00000"/>
                </a:solidFill>
                <a:latin typeface="Arial"/>
              </a:rPr>
              <a:t>Ω</a:t>
            </a:r>
            <a:endParaRPr lang="ru-RU" sz="1350" dirty="0">
              <a:solidFill>
                <a:srgbClr val="C00000"/>
              </a:solidFill>
              <a:latin typeface="Arial"/>
            </a:endParaRPr>
          </a:p>
        </p:txBody>
      </p:sp>
      <p:cxnSp>
        <p:nvCxnSpPr>
          <p:cNvPr id="11" name="Прямая со стрелкой 10"/>
          <p:cNvCxnSpPr/>
          <p:nvPr/>
        </p:nvCxnSpPr>
        <p:spPr bwMode="auto">
          <a:xfrm>
            <a:off x="4134208" y="1712504"/>
            <a:ext cx="502670" cy="30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990543" y="1897155"/>
                <a:ext cx="145713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ru-RU" dirty="0">
                    <a:solidFill>
                      <a:prstClr val="black"/>
                    </a:solidFill>
                    <a:latin typeface="Arial"/>
                  </a:rPr>
                  <a:t>(</a:t>
                </a:r>
                <a:r>
                  <a:rPr lang="el-GR" dirty="0">
                    <a:latin typeface="Arial"/>
                  </a:rPr>
                  <a:t>σ</a:t>
                </a:r>
                <a:r>
                  <a:rPr lang="en-US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ru-RU" dirty="0">
                    <a:solidFill>
                      <a:prstClr val="black"/>
                    </a:solidFill>
                    <a:latin typeface="Arial"/>
                  </a:rPr>
                  <a:t>=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ru-RU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·</m:t>
                    </m:r>
                    <m:r>
                      <a:rPr lang="en-US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Kσ</m:t>
                    </m:r>
                  </m:oMath>
                </a14:m>
                <a:r>
                  <a:rPr lang="ru-RU" dirty="0">
                    <a:solidFill>
                      <a:prstClr val="black"/>
                    </a:solidFill>
                    <a:latin typeface="Arial"/>
                  </a:rPr>
                  <a:t>)</a:t>
                </a:r>
                <a:endParaRPr lang="en-US" dirty="0">
                  <a:solidFill>
                    <a:prstClr val="black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0543" y="1897155"/>
                <a:ext cx="1457135" cy="323165"/>
              </a:xfrm>
              <a:prstGeom prst="rect">
                <a:avLst/>
              </a:prstGeom>
              <a:blipFill>
                <a:blip r:embed="rId3"/>
                <a:stretch>
                  <a:fillRect l="-1674" t="-3774" b="-2075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679844" y="3399866"/>
            <a:ext cx="10766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1350" dirty="0">
                <a:solidFill>
                  <a:srgbClr val="002831"/>
                </a:solidFill>
                <a:latin typeface="Arial"/>
              </a:rPr>
              <a:t>Уравнение вязкости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66852" y="2470230"/>
            <a:ext cx="12231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1350" dirty="0">
                <a:solidFill>
                  <a:srgbClr val="002831"/>
                </a:solidFill>
                <a:latin typeface="Arial"/>
              </a:rPr>
              <a:t>Уравнение модуля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387760" y="3323224"/>
                <a:ext cx="2096285" cy="720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ru-RU" sz="2700" dirty="0">
                    <a:solidFill>
                      <a:prstClr val="black"/>
                    </a:solidFill>
                    <a:latin typeface="Arial"/>
                  </a:rPr>
                  <a:t>ŋ</a:t>
                </a:r>
                <a:r>
                  <a:rPr lang="en-US" sz="27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2100" dirty="0">
                    <a:solidFill>
                      <a:prstClr val="black"/>
                    </a:solidFill>
                    <a:latin typeface="Arial"/>
                  </a:rPr>
                  <a:t>=</a:t>
                </a:r>
                <a:r>
                  <a:rPr lang="en-US" sz="2700" dirty="0">
                    <a:solidFill>
                      <a:prstClr val="black"/>
                    </a:solidFill>
                    <a:latin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7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ru-RU" sz="2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Ɣ</m:t>
                        </m:r>
                      </m:den>
                    </m:f>
                  </m:oMath>
                </a14:m>
                <a:r>
                  <a:rPr lang="en-US" sz="27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ru-RU" sz="2100" dirty="0">
                    <a:solidFill>
                      <a:prstClr val="black"/>
                    </a:solidFill>
                    <a:latin typeface="Arial"/>
                  </a:rPr>
                  <a:t>=</a:t>
                </a:r>
                <a:r>
                  <a:rPr lang="en-US" sz="2700" dirty="0">
                    <a:solidFill>
                      <a:prstClr val="black"/>
                    </a:solidFill>
                    <a:latin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7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ru-RU" sz="2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·</m:t>
                        </m:r>
                        <m:r>
                          <m:rPr>
                            <m:sty m:val="p"/>
                          </m:rPr>
                          <a:rPr lang="en-US" sz="27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en-US" sz="2700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num>
                      <m:den>
                        <m:r>
                          <a:rPr lang="ru-RU" sz="27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  <m:r>
                          <a:rPr lang="en-US" sz="2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ru-RU" sz="2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·</m:t>
                        </m:r>
                        <m:r>
                          <m:rPr>
                            <m:sty m:val="p"/>
                          </m:rPr>
                          <a:rPr lang="en-US" sz="27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a:rPr lang="en-US" sz="2700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Ɣ</m:t>
                        </m:r>
                      </m:den>
                    </m:f>
                  </m:oMath>
                </a14:m>
                <a:endParaRPr lang="ru-RU" sz="2700" dirty="0">
                  <a:solidFill>
                    <a:prstClr val="black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760" y="3323224"/>
                <a:ext cx="2096285" cy="720967"/>
              </a:xfrm>
              <a:prstGeom prst="rect">
                <a:avLst/>
              </a:prstGeom>
              <a:blipFill>
                <a:blip r:embed="rId4"/>
                <a:stretch>
                  <a:fillRect l="-5523" b="-33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387760" y="2373877"/>
                <a:ext cx="2078611" cy="720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700" dirty="0">
                    <a:solidFill>
                      <a:prstClr val="black"/>
                    </a:solidFill>
                    <a:latin typeface="Arial"/>
                  </a:rPr>
                  <a:t>G</a:t>
                </a:r>
                <a:r>
                  <a:rPr lang="en-US" sz="24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2100" dirty="0">
                    <a:solidFill>
                      <a:prstClr val="black"/>
                    </a:solidFill>
                    <a:latin typeface="Arial"/>
                  </a:rPr>
                  <a:t>=</a:t>
                </a:r>
                <a:r>
                  <a:rPr lang="en-US" sz="2400" dirty="0">
                    <a:solidFill>
                      <a:prstClr val="black"/>
                    </a:solidFill>
                    <a:latin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7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ru-RU" sz="2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Ɣ</m:t>
                        </m:r>
                      </m:den>
                    </m:f>
                  </m:oMath>
                </a14:m>
                <a:r>
                  <a:rPr lang="en-US" sz="21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ru-RU" sz="2100" dirty="0">
                    <a:solidFill>
                      <a:prstClr val="black"/>
                    </a:solidFill>
                    <a:latin typeface="Arial"/>
                  </a:rPr>
                  <a:t>=</a:t>
                </a:r>
                <a:r>
                  <a:rPr lang="en-US" sz="2100" dirty="0">
                    <a:solidFill>
                      <a:prstClr val="black"/>
                    </a:solidFill>
                    <a:latin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7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ru-RU" sz="2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·</m:t>
                        </m:r>
                        <m:r>
                          <m:rPr>
                            <m:sty m:val="p"/>
                          </m:rPr>
                          <a:rPr lang="en-US" sz="27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en-US" sz="2700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num>
                      <m:den>
                        <m:r>
                          <a:rPr lang="ru-RU" sz="27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Ѳ</m:t>
                        </m:r>
                        <m:r>
                          <a:rPr lang="ru-RU" sz="2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·</m:t>
                        </m:r>
                        <m:r>
                          <m:rPr>
                            <m:sty m:val="p"/>
                          </m:rPr>
                          <a:rPr lang="en-US" sz="27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a:rPr lang="en-US" sz="2700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Ɣ</m:t>
                        </m:r>
                      </m:den>
                    </m:f>
                  </m:oMath>
                </a14:m>
                <a:endParaRPr lang="ru-RU" sz="2700" dirty="0">
                  <a:solidFill>
                    <a:prstClr val="black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760" y="2373877"/>
                <a:ext cx="2078611" cy="720967"/>
              </a:xfrm>
              <a:prstGeom prst="rect">
                <a:avLst/>
              </a:prstGeom>
              <a:blipFill>
                <a:blip r:embed="rId5"/>
                <a:stretch>
                  <a:fillRect l="-5572" b="-25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786552" y="1536574"/>
            <a:ext cx="2813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2100" dirty="0">
                <a:solidFill>
                  <a:prstClr val="black"/>
                </a:solidFill>
                <a:latin typeface="Arial"/>
              </a:rPr>
              <a:t>Крутящий момент, </a:t>
            </a:r>
            <a:r>
              <a:rPr lang="ru-RU" sz="2100" dirty="0">
                <a:solidFill>
                  <a:srgbClr val="C00000"/>
                </a:solidFill>
                <a:latin typeface="Arial"/>
              </a:rPr>
              <a:t>М </a:t>
            </a:r>
            <a:endParaRPr lang="ru-RU" sz="2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92897" y="1507769"/>
            <a:ext cx="30479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2100" dirty="0">
                <a:solidFill>
                  <a:prstClr val="black"/>
                </a:solidFill>
                <a:latin typeface="Arial"/>
              </a:rPr>
              <a:t>Сдвиговая</a:t>
            </a:r>
            <a:r>
              <a:rPr lang="ru-RU" sz="1350" dirty="0">
                <a:solidFill>
                  <a:prstClr val="black"/>
                </a:solidFill>
                <a:latin typeface="Arial"/>
              </a:rPr>
              <a:t> </a:t>
            </a:r>
            <a:r>
              <a:rPr lang="ru-RU" sz="2100" dirty="0">
                <a:solidFill>
                  <a:prstClr val="black"/>
                </a:solidFill>
                <a:latin typeface="Arial"/>
              </a:rPr>
              <a:t>нагрузка, </a:t>
            </a:r>
            <a:r>
              <a:rPr lang="el-GR" sz="2100" dirty="0">
                <a:latin typeface="Arial"/>
              </a:rPr>
              <a:t>σ</a:t>
            </a:r>
            <a:r>
              <a:rPr lang="ru-RU" sz="2100" dirty="0">
                <a:solidFill>
                  <a:prstClr val="black"/>
                </a:solidFill>
                <a:latin typeface="Arial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544141" y="3693888"/>
                <a:ext cx="1581935" cy="1188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l-GR" sz="825" dirty="0">
                    <a:solidFill>
                      <a:prstClr val="black"/>
                    </a:solidFill>
                    <a:latin typeface="Arial"/>
                  </a:rPr>
                  <a:t>σ</a:t>
                </a:r>
                <a:r>
                  <a:rPr lang="en-US" sz="825" dirty="0">
                    <a:solidFill>
                      <a:prstClr val="black"/>
                    </a:solidFill>
                    <a:latin typeface="Arial"/>
                  </a:rPr>
                  <a:t>-</a:t>
                </a:r>
                <a:r>
                  <a:rPr lang="ru-RU" sz="825" dirty="0">
                    <a:solidFill>
                      <a:prstClr val="black"/>
                    </a:solidFill>
                    <a:latin typeface="Arial"/>
                  </a:rPr>
                  <a:t>нагрузка, Па</a:t>
                </a:r>
              </a:p>
              <a:p>
                <a:pPr defTabSz="68580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9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sz="900" i="1" baseline="-25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Ɣ </m:t>
                    </m:r>
                  </m:oMath>
                </a14:m>
                <a:r>
                  <a:rPr lang="ru-RU" sz="825" dirty="0">
                    <a:solidFill>
                      <a:prstClr val="black"/>
                    </a:solidFill>
                    <a:latin typeface="Arial"/>
                  </a:rPr>
                  <a:t>,</a:t>
                </a:r>
                <a:r>
                  <a:rPr lang="en-US" sz="900" dirty="0">
                    <a:solidFill>
                      <a:prstClr val="black"/>
                    </a:solidFill>
                  </a:rPr>
                  <a:t>K</a:t>
                </a:r>
                <a:r>
                  <a:rPr lang="en-US" sz="825" baseline="-25000" dirty="0">
                    <a:solidFill>
                      <a:prstClr val="black"/>
                    </a:solidFill>
                    <a:latin typeface="Arial"/>
                  </a:rPr>
                  <a:t>σ</a:t>
                </a:r>
                <a:r>
                  <a:rPr lang="ru-RU" sz="825" dirty="0">
                    <a:solidFill>
                      <a:prstClr val="black"/>
                    </a:solidFill>
                    <a:latin typeface="Arial"/>
                  </a:rPr>
                  <a:t>-константы</a:t>
                </a:r>
              </a:p>
              <a:p>
                <a:pPr defTabSz="685800"/>
                <a:r>
                  <a:rPr lang="ru-RU" sz="825" dirty="0">
                    <a:solidFill>
                      <a:prstClr val="black"/>
                    </a:solidFill>
                    <a:latin typeface="Arial"/>
                  </a:rPr>
                  <a:t>М- крутящий момент, </a:t>
                </a:r>
                <a:r>
                  <a:rPr lang="ru-RU" sz="825" dirty="0" err="1">
                    <a:solidFill>
                      <a:prstClr val="black"/>
                    </a:solidFill>
                    <a:latin typeface="Arial"/>
                  </a:rPr>
                  <a:t>мН·</a:t>
                </a:r>
                <a:r>
                  <a:rPr lang="ru-RU" sz="825" dirty="0">
                    <a:solidFill>
                      <a:prstClr val="black"/>
                    </a:solidFill>
                    <a:latin typeface="Arial"/>
                  </a:rPr>
                  <a:t>м</a:t>
                </a:r>
              </a:p>
              <a:p>
                <a:pPr defTabSz="685800"/>
                <a:r>
                  <a:rPr lang="ru-RU" sz="825" dirty="0">
                    <a:solidFill>
                      <a:prstClr val="black"/>
                    </a:solidFill>
                    <a:latin typeface="Arial"/>
                  </a:rPr>
                  <a:t>Угловое</a:t>
                </a:r>
                <a:r>
                  <a:rPr lang="ru-RU" sz="825" dirty="0">
                    <a:solidFill>
                      <a:prstClr val="white"/>
                    </a:solidFill>
                    <a:latin typeface="Arial"/>
                  </a:rPr>
                  <a:t> </a:t>
                </a:r>
                <a:r>
                  <a:rPr lang="ru-RU" sz="825" dirty="0">
                    <a:solidFill>
                      <a:prstClr val="black"/>
                    </a:solidFill>
                    <a:latin typeface="Arial"/>
                  </a:rPr>
                  <a:t>смещение</a:t>
                </a:r>
                <a:r>
                  <a:rPr lang="en-US" sz="825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ru-RU" sz="825" dirty="0">
                    <a:solidFill>
                      <a:prstClr val="black"/>
                    </a:solidFill>
                    <a:latin typeface="Arial"/>
                  </a:rPr>
                  <a:t>Ѳ, рад</a:t>
                </a:r>
              </a:p>
              <a:p>
                <a:pPr defTabSz="685800"/>
                <a:r>
                  <a:rPr lang="ru-RU" sz="825" dirty="0">
                    <a:solidFill>
                      <a:prstClr val="black"/>
                    </a:solidFill>
                    <a:latin typeface="Arial"/>
                  </a:rPr>
                  <a:t>Угловую скорость </a:t>
                </a:r>
                <a:r>
                  <a:rPr lang="en-US" sz="825" dirty="0">
                    <a:solidFill>
                      <a:prstClr val="black"/>
                    </a:solidFill>
                    <a:latin typeface="Arial"/>
                  </a:rPr>
                  <a:t>  </a:t>
                </a:r>
                <a:r>
                  <a:rPr lang="el-GR" sz="825" dirty="0">
                    <a:solidFill>
                      <a:prstClr val="black"/>
                    </a:solidFill>
                    <a:latin typeface="Arial"/>
                  </a:rPr>
                  <a:t>Ω</a:t>
                </a:r>
                <a:r>
                  <a:rPr lang="ru-RU" sz="825" dirty="0">
                    <a:solidFill>
                      <a:prstClr val="black"/>
                    </a:solidFill>
                    <a:latin typeface="Arial"/>
                  </a:rPr>
                  <a:t>, рад/с</a:t>
                </a:r>
              </a:p>
              <a:p>
                <a:pPr defTabSz="685800"/>
                <a:r>
                  <a:rPr lang="en-US" sz="825" dirty="0">
                    <a:solidFill>
                      <a:prstClr val="black"/>
                    </a:solidFill>
                    <a:latin typeface="Arial"/>
                  </a:rPr>
                  <a:t>Ɣ</a:t>
                </a:r>
                <a:r>
                  <a:rPr lang="ru-RU" sz="825" dirty="0">
                    <a:solidFill>
                      <a:prstClr val="black"/>
                    </a:solidFill>
                    <a:latin typeface="Arial"/>
                  </a:rPr>
                  <a:t>-деформация сдвига</a:t>
                </a:r>
              </a:p>
              <a:p>
                <a:pPr defTabSz="685800"/>
                <a:r>
                  <a:rPr lang="ru-RU" sz="825" dirty="0">
                    <a:solidFill>
                      <a:prstClr val="black"/>
                    </a:solidFill>
                    <a:latin typeface="Arial"/>
                  </a:rPr>
                  <a:t>Ɣ- скорость сдвига, с</a:t>
                </a:r>
                <a:r>
                  <a:rPr lang="ru-RU" sz="825" baseline="30000" dirty="0">
                    <a:solidFill>
                      <a:prstClr val="black"/>
                    </a:solidFill>
                    <a:latin typeface="Arial"/>
                  </a:rPr>
                  <a:t>-1</a:t>
                </a:r>
              </a:p>
              <a:p>
                <a:pPr defTabSz="685800"/>
                <a:endParaRPr lang="ru-RU" sz="1350" dirty="0">
                  <a:solidFill>
                    <a:prstClr val="black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4141" y="3693888"/>
                <a:ext cx="1581935" cy="11887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4017477" y="3576803"/>
            <a:ext cx="1167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1350" b="1" dirty="0">
                <a:solidFill>
                  <a:prstClr val="black"/>
                </a:solidFill>
                <a:latin typeface="Arial"/>
              </a:rPr>
              <a:t>·</a:t>
            </a:r>
          </a:p>
        </p:txBody>
      </p:sp>
      <p:sp>
        <p:nvSpPr>
          <p:cNvPr id="28" name="Скругленный прямоугольник 27"/>
          <p:cNvSpPr/>
          <p:nvPr/>
        </p:nvSpPr>
        <p:spPr bwMode="auto">
          <a:xfrm>
            <a:off x="4814945" y="2376956"/>
            <a:ext cx="301172" cy="708623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sz="135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 bwMode="auto">
          <a:xfrm>
            <a:off x="4814945" y="3339576"/>
            <a:ext cx="301172" cy="708623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sz="135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63882" y="2915117"/>
            <a:ext cx="14776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1350" dirty="0">
                <a:solidFill>
                  <a:srgbClr val="002831"/>
                </a:solidFill>
                <a:latin typeface="Arial"/>
              </a:rPr>
              <a:t>константа геометрии</a:t>
            </a:r>
          </a:p>
        </p:txBody>
      </p:sp>
      <p:cxnSp>
        <p:nvCxnSpPr>
          <p:cNvPr id="39" name="Прямая со стрелкой 38"/>
          <p:cNvCxnSpPr/>
          <p:nvPr/>
        </p:nvCxnSpPr>
        <p:spPr bwMode="auto">
          <a:xfrm flipH="1">
            <a:off x="5233783" y="3192272"/>
            <a:ext cx="928646" cy="2652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Прямая со стрелкой 40"/>
          <p:cNvCxnSpPr/>
          <p:nvPr/>
        </p:nvCxnSpPr>
        <p:spPr bwMode="auto">
          <a:xfrm flipH="1" flipV="1">
            <a:off x="5264799" y="2802645"/>
            <a:ext cx="888794" cy="2183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Box 46"/>
          <p:cNvSpPr txBox="1"/>
          <p:nvPr/>
        </p:nvSpPr>
        <p:spPr>
          <a:xfrm>
            <a:off x="6567300" y="4364044"/>
            <a:ext cx="1167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1350" dirty="0">
                <a:solidFill>
                  <a:prstClr val="black"/>
                </a:solidFill>
                <a:latin typeface="Arial"/>
              </a:rPr>
              <a:t>·</a:t>
            </a:r>
          </a:p>
        </p:txBody>
      </p:sp>
    </p:spTree>
    <p:extLst>
      <p:ext uri="{BB962C8B-B14F-4D97-AF65-F5344CB8AC3E}">
        <p14:creationId xmlns:p14="http://schemas.microsoft.com/office/powerpoint/2010/main" val="248336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5" y="154101"/>
            <a:ext cx="8631723" cy="235005"/>
          </a:xfrm>
        </p:spPr>
        <p:txBody>
          <a:bodyPr/>
          <a:lstStyle/>
          <a:p>
            <a:r>
              <a:rPr lang="ru-RU" sz="1800" dirty="0">
                <a:solidFill>
                  <a:srgbClr val="008C95"/>
                </a:solidFill>
              </a:rPr>
              <a:t>МЕТОДИКА ИСПЫТАНИЙ</a:t>
            </a:r>
            <a:endParaRPr lang="ru-RU" sz="18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82707" y="1049588"/>
            <a:ext cx="79961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B32"/>
                </a:solidFill>
              </a:rPr>
              <a:t>значение динамического модуля упругости </a:t>
            </a:r>
            <a:r>
              <a:rPr lang="en-US" sz="1600" b="1" dirty="0" smtClean="0">
                <a:solidFill>
                  <a:srgbClr val="008CFA"/>
                </a:solidFill>
              </a:rPr>
              <a:t>G</a:t>
            </a:r>
            <a:r>
              <a:rPr lang="ru-RU" sz="1600" b="1" dirty="0" smtClean="0">
                <a:solidFill>
                  <a:srgbClr val="008CFA"/>
                </a:solidFill>
              </a:rPr>
              <a:t>' </a:t>
            </a:r>
            <a:r>
              <a:rPr lang="ru-RU" sz="1600" dirty="0">
                <a:solidFill>
                  <a:srgbClr val="002B32"/>
                </a:solidFill>
              </a:rPr>
              <a:t>при модуле потерь упругой деформации, равном  500Па (</a:t>
            </a:r>
            <a:r>
              <a:rPr lang="en-US" sz="1600" dirty="0" smtClean="0">
                <a:solidFill>
                  <a:srgbClr val="002B32"/>
                </a:solidFill>
              </a:rPr>
              <a:t>G</a:t>
            </a:r>
            <a:r>
              <a:rPr lang="ru-RU" sz="1600" dirty="0" smtClean="0">
                <a:solidFill>
                  <a:srgbClr val="002B32"/>
                </a:solidFill>
              </a:rPr>
              <a:t>''=</a:t>
            </a:r>
            <a:r>
              <a:rPr lang="ru-RU" sz="1600" dirty="0">
                <a:solidFill>
                  <a:srgbClr val="002B32"/>
                </a:solidFill>
              </a:rPr>
              <a:t>500), выражается в </a:t>
            </a:r>
            <a:r>
              <a:rPr lang="ru-RU" sz="1600" dirty="0" smtClean="0">
                <a:solidFill>
                  <a:srgbClr val="002B32"/>
                </a:solidFill>
              </a:rPr>
              <a:t>Па</a:t>
            </a:r>
            <a:endParaRPr lang="ru-RU" sz="1600" dirty="0">
              <a:solidFill>
                <a:srgbClr val="002B3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2B32"/>
                </a:solidFill>
              </a:rPr>
              <a:t>вязкость </a:t>
            </a:r>
            <a:r>
              <a:rPr lang="ru-RU" sz="1600" dirty="0">
                <a:solidFill>
                  <a:srgbClr val="002B32"/>
                </a:solidFill>
              </a:rPr>
              <a:t>при нулевом сдвиге </a:t>
            </a:r>
            <a:r>
              <a:rPr lang="en-US" sz="1600" b="1" dirty="0">
                <a:solidFill>
                  <a:srgbClr val="C00000"/>
                </a:solidFill>
              </a:rPr>
              <a:t>η</a:t>
            </a:r>
            <a:r>
              <a:rPr lang="ru-RU" sz="1600" b="1" baseline="-25000" dirty="0">
                <a:solidFill>
                  <a:srgbClr val="C00000"/>
                </a:solidFill>
              </a:rPr>
              <a:t>0</a:t>
            </a:r>
            <a:r>
              <a:rPr lang="ru-RU" sz="1600" dirty="0">
                <a:solidFill>
                  <a:srgbClr val="002B32"/>
                </a:solidFill>
              </a:rPr>
              <a:t> </a:t>
            </a:r>
            <a:r>
              <a:rPr lang="ru-RU" sz="1600" dirty="0" smtClean="0">
                <a:solidFill>
                  <a:srgbClr val="002B32"/>
                </a:solidFill>
              </a:rPr>
              <a:t>, выраженное </a:t>
            </a:r>
            <a:r>
              <a:rPr lang="ru-RU" sz="1600" dirty="0">
                <a:solidFill>
                  <a:srgbClr val="002B32"/>
                </a:solidFill>
              </a:rPr>
              <a:t>в Па·сек</a:t>
            </a:r>
            <a:endParaRPr lang="ru-RU" sz="1600" dirty="0" smtClean="0">
              <a:solidFill>
                <a:srgbClr val="002B3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71207" y="607170"/>
            <a:ext cx="4795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B32"/>
                </a:solidFill>
              </a:rPr>
              <a:t>Фиксируем для образцов ПЭНП:</a:t>
            </a:r>
            <a:endParaRPr lang="ru-RU" sz="1600" b="1" dirty="0">
              <a:solidFill>
                <a:srgbClr val="002B3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207" y="2890415"/>
            <a:ext cx="3599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B32"/>
                </a:solidFill>
              </a:rPr>
              <a:t>Фиксируем для образцов ПЭВП:</a:t>
            </a:r>
            <a:endParaRPr lang="ru-RU" sz="1600" b="1" dirty="0">
              <a:solidFill>
                <a:srgbClr val="002B3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1207" y="3447033"/>
            <a:ext cx="7587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B32"/>
                </a:solidFill>
              </a:rPr>
              <a:t>эластичность расплава, как соотношение значения </a:t>
            </a:r>
            <a:r>
              <a:rPr lang="en-US" sz="1600" b="1" dirty="0">
                <a:solidFill>
                  <a:srgbClr val="008CFA"/>
                </a:solidFill>
              </a:rPr>
              <a:t>G</a:t>
            </a:r>
            <a:r>
              <a:rPr lang="ru-RU" sz="1600" b="1" dirty="0">
                <a:solidFill>
                  <a:srgbClr val="008CFA"/>
                </a:solidFill>
              </a:rPr>
              <a:t>'</a:t>
            </a:r>
            <a:r>
              <a:rPr lang="ru-RU" sz="1600" dirty="0" smtClean="0">
                <a:solidFill>
                  <a:srgbClr val="002B32"/>
                </a:solidFill>
              </a:rPr>
              <a:t> </a:t>
            </a:r>
            <a:r>
              <a:rPr lang="ru-RU" sz="1600" dirty="0">
                <a:solidFill>
                  <a:srgbClr val="002B32"/>
                </a:solidFill>
              </a:rPr>
              <a:t>к </a:t>
            </a:r>
            <a:r>
              <a:rPr lang="en-US" sz="1600" b="1" dirty="0">
                <a:solidFill>
                  <a:srgbClr val="00B050"/>
                </a:solidFill>
              </a:rPr>
              <a:t>G</a:t>
            </a:r>
            <a:r>
              <a:rPr lang="ru-RU" sz="1600" b="1" dirty="0">
                <a:solidFill>
                  <a:srgbClr val="00B050"/>
                </a:solidFill>
              </a:rPr>
              <a:t>''</a:t>
            </a:r>
            <a:r>
              <a:rPr lang="ru-RU" sz="1600" dirty="0" smtClean="0">
                <a:solidFill>
                  <a:srgbClr val="002B32"/>
                </a:solidFill>
              </a:rPr>
              <a:t>, </a:t>
            </a:r>
            <a:r>
              <a:rPr lang="ru-RU" sz="1600" dirty="0">
                <a:solidFill>
                  <a:srgbClr val="002B32"/>
                </a:solidFill>
              </a:rPr>
              <a:t>при значении угловой частоты (</a:t>
            </a:r>
            <a:r>
              <a:rPr lang="ru-RU" sz="1600" dirty="0" err="1">
                <a:solidFill>
                  <a:srgbClr val="002B32"/>
                </a:solidFill>
              </a:rPr>
              <a:t>Angular</a:t>
            </a:r>
            <a:r>
              <a:rPr lang="ru-RU" sz="1600" dirty="0">
                <a:solidFill>
                  <a:srgbClr val="002B32"/>
                </a:solidFill>
              </a:rPr>
              <a:t> </a:t>
            </a:r>
            <a:r>
              <a:rPr lang="ru-RU" sz="1600" dirty="0" err="1">
                <a:solidFill>
                  <a:srgbClr val="002B32"/>
                </a:solidFill>
              </a:rPr>
              <a:t>frequency</a:t>
            </a:r>
            <a:r>
              <a:rPr lang="ru-RU" sz="1600" dirty="0">
                <a:solidFill>
                  <a:srgbClr val="002B32"/>
                </a:solidFill>
              </a:rPr>
              <a:t> (ω)) = 0,1 </a:t>
            </a:r>
            <a:r>
              <a:rPr lang="ru-RU" sz="1600" dirty="0" smtClean="0">
                <a:solidFill>
                  <a:srgbClr val="002B32"/>
                </a:solidFill>
              </a:rPr>
              <a:t>рад/сек </a:t>
            </a:r>
            <a:endParaRPr lang="ru-RU" sz="1600" dirty="0">
              <a:solidFill>
                <a:srgbClr val="002B32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466928" y="492970"/>
            <a:ext cx="8200418" cy="1958400"/>
          </a:xfrm>
          <a:prstGeom prst="roundRect">
            <a:avLst/>
          </a:prstGeom>
          <a:noFill/>
          <a:ln w="28575" cap="flat" cmpd="sng" algn="ctr">
            <a:solidFill>
              <a:srgbClr val="77E2C3"/>
            </a:solidFill>
            <a:prstDash val="sysDot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478427" y="2669434"/>
            <a:ext cx="8200418" cy="1855583"/>
          </a:xfrm>
          <a:prstGeom prst="roundRect">
            <a:avLst/>
          </a:prstGeom>
          <a:noFill/>
          <a:ln w="28575" cap="flat" cmpd="sng" algn="ctr">
            <a:solidFill>
              <a:srgbClr val="77E2C3"/>
            </a:solidFill>
            <a:prstDash val="sysDot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65538" y="4686053"/>
            <a:ext cx="5924246" cy="341723"/>
          </a:xfrm>
        </p:spPr>
        <p:txBody>
          <a:bodyPr/>
          <a:lstStyle/>
          <a:p>
            <a:r>
              <a:rPr lang="ru-RU" dirty="0"/>
              <a:t>Реометрия при решении проблем у переработчиков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6592" y="2182368"/>
            <a:ext cx="7208833" cy="323165"/>
          </a:xfrm>
          <a:prstGeom prst="rect">
            <a:avLst/>
          </a:prstGeom>
          <a:solidFill>
            <a:srgbClr val="77E2C3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Баланс </a:t>
            </a:r>
            <a:r>
              <a:rPr lang="ru-RU" dirty="0"/>
              <a:t>между этими характеристиками определяет консистенцию материала.</a:t>
            </a:r>
          </a:p>
        </p:txBody>
      </p:sp>
    </p:spTree>
    <p:extLst>
      <p:ext uri="{BB962C8B-B14F-4D97-AF65-F5344CB8AC3E}">
        <p14:creationId xmlns:p14="http://schemas.microsoft.com/office/powerpoint/2010/main" val="176858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440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17" name="Объект 1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4235" y="339725"/>
            <a:ext cx="4978634" cy="42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4018408" y="2279609"/>
            <a:ext cx="1384541" cy="466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45711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23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35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477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100" b="1" kern="0" dirty="0"/>
              <a:t>ПРАВИЛА</a:t>
            </a:r>
            <a:br>
              <a:rPr lang="ru-RU" sz="2100" b="1" kern="0" dirty="0"/>
            </a:br>
            <a:endParaRPr lang="ru-RU" sz="2100" b="1" kern="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2023564" y="1846523"/>
            <a:ext cx="15569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</a:rPr>
              <a:t>Следуем времени</a:t>
            </a:r>
            <a:endParaRPr lang="ru-RU" sz="1200" dirty="0">
              <a:solidFill>
                <a:schemeClr val="accent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742062" y="1844667"/>
            <a:ext cx="17987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</a:rPr>
              <a:t>Участвуем в опросах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540824" y="1843057"/>
            <a:ext cx="17514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</a:rPr>
              <a:t>Когда всё «зависло»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243864" y="2764393"/>
            <a:ext cx="12309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</a:rPr>
              <a:t>Пишем в чате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764471" y="2764394"/>
            <a:ext cx="16150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</a:rPr>
              <a:t>Выражаем эмоции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456154" y="2764393"/>
            <a:ext cx="17881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</a:rPr>
              <a:t>Ведущий вернется </a:t>
            </a:r>
            <a:r>
              <a:rPr lang="ru-RU" sz="1200" b="1" dirty="0">
                <a:solidFill>
                  <a:schemeClr val="accent1"/>
                </a:solidFill>
                <a:sym typeface="Wingdings" panose="05000000000000000000" pitchFamily="2" charset="2"/>
              </a:rPr>
              <a:t></a:t>
            </a:r>
            <a:endParaRPr lang="ru-RU" sz="1200" b="1" dirty="0">
              <a:solidFill>
                <a:schemeClr val="accent1"/>
              </a:solidFill>
            </a:endParaRPr>
          </a:p>
        </p:txBody>
      </p:sp>
      <p:sp>
        <p:nvSpPr>
          <p:cNvPr id="1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65538" y="4686053"/>
            <a:ext cx="5924246" cy="341723"/>
          </a:xfrm>
        </p:spPr>
        <p:txBody>
          <a:bodyPr/>
          <a:lstStyle/>
          <a:p>
            <a:r>
              <a:rPr lang="ru-RU" dirty="0"/>
              <a:t>Реометрия при решении проблем у переработчиков</a:t>
            </a:r>
          </a:p>
        </p:txBody>
      </p:sp>
    </p:spTree>
    <p:extLst>
      <p:ext uri="{BB962C8B-B14F-4D97-AF65-F5344CB8AC3E}">
        <p14:creationId xmlns:p14="http://schemas.microsoft.com/office/powerpoint/2010/main" val="425411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ОЦЕНКА И РАСЧЕТ РЕЗУЛЬТАТОВ ИСПЫТАНИЙ</a:t>
            </a:r>
            <a:endParaRPr lang="ru-RU" sz="1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ru-RU" dirty="0">
                <a:solidFill>
                  <a:srgbClr val="008C95"/>
                </a:solidFill>
              </a:rPr>
              <a:t>Реометрия при решении проблем у переработчиков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3"/>
          <a:srcRect l="15170" t="18143" r="14270" b="6408"/>
          <a:stretch/>
        </p:blipFill>
        <p:spPr bwMode="auto">
          <a:xfrm>
            <a:off x="961052" y="597600"/>
            <a:ext cx="6952817" cy="3974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737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0" dirty="0" smtClean="0"/>
              <a:t>ОЦЕНКА РЕЗУЛЬТАТОВ</a:t>
            </a:r>
            <a:endParaRPr lang="ru-RU" sz="1800" b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06287" y="479699"/>
            <a:ext cx="78666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ru-RU" sz="1400" dirty="0" smtClean="0"/>
              <a:t>Кривая </a:t>
            </a:r>
            <a:r>
              <a:rPr lang="ru-RU" sz="1400" dirty="0"/>
              <a:t>течения расплава полимера (зависимость </a:t>
            </a:r>
            <a:r>
              <a:rPr lang="ru-RU" sz="1400" dirty="0" smtClean="0"/>
              <a:t>комплексной вязкости </a:t>
            </a:r>
            <a:r>
              <a:rPr lang="ru-RU" sz="1400" dirty="0" smtClean="0">
                <a:solidFill>
                  <a:srgbClr val="C00000"/>
                </a:solidFill>
              </a:rPr>
              <a:t>ŋ*</a:t>
            </a:r>
            <a:r>
              <a:rPr lang="ru-RU" sz="1400" dirty="0" smtClean="0"/>
              <a:t>  </a:t>
            </a:r>
            <a:r>
              <a:rPr lang="ru-RU" sz="1400" dirty="0"/>
              <a:t>от частоты)  и частотные зависимости динамического модуля упругости </a:t>
            </a:r>
            <a:r>
              <a:rPr lang="en-US" sz="1400" dirty="0" smtClean="0">
                <a:solidFill>
                  <a:srgbClr val="008CFA"/>
                </a:solidFill>
              </a:rPr>
              <a:t>G</a:t>
            </a:r>
            <a:r>
              <a:rPr lang="ru-RU" sz="1400" dirty="0" smtClean="0">
                <a:solidFill>
                  <a:srgbClr val="008CFA"/>
                </a:solidFill>
              </a:rPr>
              <a:t>'</a:t>
            </a:r>
            <a:r>
              <a:rPr lang="ru-RU" sz="1400" dirty="0" smtClean="0"/>
              <a:t>  </a:t>
            </a:r>
            <a:r>
              <a:rPr lang="ru-RU" sz="1400" dirty="0"/>
              <a:t>и модуля потерь упругой деформации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G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''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65538" y="4686053"/>
            <a:ext cx="5924246" cy="341723"/>
          </a:xfrm>
        </p:spPr>
        <p:txBody>
          <a:bodyPr/>
          <a:lstStyle/>
          <a:p>
            <a:r>
              <a:rPr lang="ru-RU" dirty="0"/>
              <a:t>Реометрия при решении проблем у переработчиков</a:t>
            </a:r>
          </a:p>
        </p:txBody>
      </p:sp>
      <p:pic>
        <p:nvPicPr>
          <p:cNvPr id="11" name="Рисунок 1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6"/>
          <a:stretch/>
        </p:blipFill>
        <p:spPr bwMode="auto">
          <a:xfrm>
            <a:off x="1315617" y="1147665"/>
            <a:ext cx="5661950" cy="3675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Прямая соединительная линия 11"/>
          <p:cNvCxnSpPr/>
          <p:nvPr/>
        </p:nvCxnSpPr>
        <p:spPr bwMode="auto">
          <a:xfrm flipV="1">
            <a:off x="5535192" y="1800515"/>
            <a:ext cx="0" cy="24958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6836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0" dirty="0"/>
              <a:t>ОЦЕНКА РЕЗУЛЬТАТОВ</a:t>
            </a:r>
            <a:endParaRPr lang="ru-RU" sz="18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65538" y="4686053"/>
            <a:ext cx="5924246" cy="341723"/>
          </a:xfrm>
        </p:spPr>
        <p:txBody>
          <a:bodyPr/>
          <a:lstStyle/>
          <a:p>
            <a:pPr defTabSz="685800"/>
            <a:r>
              <a:rPr lang="ru-RU" dirty="0">
                <a:solidFill>
                  <a:srgbClr val="008C95"/>
                </a:solidFill>
              </a:rPr>
              <a:t>Реометрия при решении проблем у переработчиков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9"/>
          <a:stretch/>
        </p:blipFill>
        <p:spPr bwMode="auto">
          <a:xfrm>
            <a:off x="1045029" y="933060"/>
            <a:ext cx="6348744" cy="3636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223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4"/>
          <a:stretch/>
        </p:blipFill>
        <p:spPr bwMode="auto">
          <a:xfrm>
            <a:off x="262775" y="770303"/>
            <a:ext cx="6570327" cy="42574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0" dirty="0" smtClean="0"/>
              <a:t>ОЦЕНКА РЕЗУЛЬТАТОВ</a:t>
            </a:r>
            <a:endParaRPr lang="ru-RU" sz="1800" b="0" dirty="0">
              <a:solidFill>
                <a:schemeClr val="accent5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29357" y="1596734"/>
            <a:ext cx="13368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образец №1</a:t>
            </a:r>
            <a:endParaRPr lang="ru-RU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6833102" y="2242635"/>
            <a:ext cx="216011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B32"/>
                </a:solidFill>
              </a:rPr>
              <a:t>ŋ1 ˃</a:t>
            </a:r>
            <a:r>
              <a:rPr lang="ru-RU" sz="1400" dirty="0">
                <a:solidFill>
                  <a:srgbClr val="002B32"/>
                </a:solidFill>
              </a:rPr>
              <a:t> </a:t>
            </a:r>
            <a:r>
              <a:rPr lang="ru-RU" sz="1400" dirty="0" smtClean="0">
                <a:solidFill>
                  <a:srgbClr val="002B32"/>
                </a:solidFill>
              </a:rPr>
              <a:t>ŋ</a:t>
            </a:r>
            <a:r>
              <a:rPr lang="en-US" sz="1400" dirty="0" smtClean="0">
                <a:solidFill>
                  <a:srgbClr val="002B32"/>
                </a:solidFill>
              </a:rPr>
              <a:t>2</a:t>
            </a:r>
          </a:p>
          <a:p>
            <a:pPr algn="just"/>
            <a:endParaRPr lang="ru-RU" sz="1400" dirty="0" smtClean="0">
              <a:solidFill>
                <a:srgbClr val="002B32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b="1" dirty="0" smtClean="0"/>
              <a:t>Mw</a:t>
            </a:r>
            <a:r>
              <a:rPr lang="en-US" sz="1400" b="1" dirty="0" smtClean="0">
                <a:solidFill>
                  <a:srgbClr val="7030A0"/>
                </a:solidFill>
              </a:rPr>
              <a:t>1</a:t>
            </a:r>
            <a:r>
              <a:rPr lang="en-US" sz="1400" dirty="0" smtClean="0">
                <a:solidFill>
                  <a:srgbClr val="002B32"/>
                </a:solidFill>
              </a:rPr>
              <a:t>˃</a:t>
            </a:r>
            <a:r>
              <a:rPr lang="en-US" sz="1400" b="1" dirty="0" smtClean="0"/>
              <a:t>Mw</a:t>
            </a:r>
            <a:r>
              <a:rPr lang="en-US" sz="1400" b="1" dirty="0" smtClean="0">
                <a:solidFill>
                  <a:srgbClr val="FFFF00"/>
                </a:solidFill>
              </a:rPr>
              <a:t>2</a:t>
            </a:r>
          </a:p>
          <a:p>
            <a:pPr algn="just"/>
            <a:r>
              <a:rPr lang="ru-RU" sz="1400" dirty="0" smtClean="0">
                <a:solidFill>
                  <a:srgbClr val="008CFA"/>
                </a:solidFill>
              </a:rPr>
              <a:t>точка </a:t>
            </a:r>
            <a:r>
              <a:rPr lang="ru-RU" sz="1400" dirty="0">
                <a:solidFill>
                  <a:srgbClr val="008CFA"/>
                </a:solidFill>
              </a:rPr>
              <a:t>пересечения модулей образца №1 смещена в сторону более низких </a:t>
            </a:r>
            <a:r>
              <a:rPr lang="ru-RU" sz="1400" dirty="0" smtClean="0">
                <a:solidFill>
                  <a:srgbClr val="008CFA"/>
                </a:solidFill>
              </a:rPr>
              <a:t>частот</a:t>
            </a:r>
            <a:endParaRPr lang="ru-RU" sz="1400" dirty="0">
              <a:solidFill>
                <a:srgbClr val="002B32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053445" y="1104763"/>
            <a:ext cx="3988266" cy="1761914"/>
            <a:chOff x="-608073" y="587308"/>
            <a:chExt cx="3988266" cy="176191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-608073" y="2072223"/>
              <a:ext cx="133687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 smtClean="0"/>
                <a:t>образец №2</a:t>
              </a:r>
              <a:endParaRPr lang="ru-RU" sz="12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66142" y="587308"/>
              <a:ext cx="18140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/>
                <a:t>точка пересечения модулей образца №1</a:t>
              </a:r>
              <a:endParaRPr lang="ru-RU" sz="12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284611" y="447138"/>
            <a:ext cx="67577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Сравнение реологических графиков образцов ПЭ №1 и №2</a:t>
            </a:r>
            <a:endParaRPr lang="ru-RU" dirty="0"/>
          </a:p>
        </p:txBody>
      </p:sp>
      <p:sp>
        <p:nvSpPr>
          <p:cNvPr id="1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65538" y="4686053"/>
            <a:ext cx="5924246" cy="341723"/>
          </a:xfrm>
        </p:spPr>
        <p:txBody>
          <a:bodyPr/>
          <a:lstStyle/>
          <a:p>
            <a:pPr defTabSz="685800"/>
            <a:r>
              <a:rPr lang="ru-RU" dirty="0">
                <a:solidFill>
                  <a:srgbClr val="008C95"/>
                </a:solidFill>
              </a:rPr>
              <a:t>Реометрия при решении проблем у переработчиков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 bwMode="auto">
          <a:xfrm flipV="1">
            <a:off x="5133975" y="1250008"/>
            <a:ext cx="0" cy="24958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Прямая соединительная линия 25"/>
          <p:cNvCxnSpPr/>
          <p:nvPr/>
        </p:nvCxnSpPr>
        <p:spPr bwMode="auto">
          <a:xfrm flipV="1">
            <a:off x="5248275" y="1156853"/>
            <a:ext cx="0" cy="24958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Прямая соединительная линия 26"/>
          <p:cNvCxnSpPr/>
          <p:nvPr/>
        </p:nvCxnSpPr>
        <p:spPr bwMode="auto">
          <a:xfrm flipV="1">
            <a:off x="3208610" y="1210803"/>
            <a:ext cx="0" cy="24958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Прямая соединительная линия 27"/>
          <p:cNvCxnSpPr/>
          <p:nvPr/>
        </p:nvCxnSpPr>
        <p:spPr bwMode="auto">
          <a:xfrm flipV="1">
            <a:off x="3208610" y="1735233"/>
            <a:ext cx="0" cy="24958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29"/>
          <p:cNvSpPr txBox="1"/>
          <p:nvPr/>
        </p:nvSpPr>
        <p:spPr>
          <a:xfrm>
            <a:off x="3206805" y="1637618"/>
            <a:ext cx="1814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точка пересечения модулей образца №</a:t>
            </a:r>
            <a:r>
              <a:rPr lang="en-US" sz="1200" dirty="0" smtClean="0"/>
              <a:t>2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48315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/>
              <a:t>ПРИМЕРЫ РЕШЕНИЯ ПРОБЛЕМ С ПЕРЕРАБОТКОЙ ПОЛИЭТИЛЕНА С ПОМОЩЬЮ  РЕОМЕТРА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ru-RU" dirty="0">
                <a:solidFill>
                  <a:srgbClr val="008C95"/>
                </a:solidFill>
              </a:rPr>
              <a:t>Реометрия при решении проблем у переработчиков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" b="100000" l="500" r="100000">
                        <a14:foregroundMark x1="37250" y1="17625" x2="37250" y2="17625"/>
                        <a14:foregroundMark x1="63125" y1="16500" x2="63125" y2="16500"/>
                        <a14:foregroundMark x1="65375" y1="35750" x2="65375" y2="35750"/>
                        <a14:foregroundMark x1="54125" y1="57750" x2="54125" y2="57750"/>
                        <a14:foregroundMark x1="46000" y1="46750" x2="46000" y2="46750"/>
                        <a14:foregroundMark x1="42125" y1="64625" x2="42125" y2="64625"/>
                        <a14:foregroundMark x1="35375" y1="78875" x2="35375" y2="78875"/>
                        <a14:foregroundMark x1="34250" y1="93750" x2="34250" y2="93750"/>
                        <a14:foregroundMark x1="46875" y1="91375" x2="46875" y2="9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5" y="1109472"/>
            <a:ext cx="3535680" cy="33432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950976"/>
            <a:ext cx="4005506" cy="350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3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0" dirty="0" smtClean="0"/>
              <a:t>ПРИМЕРЫ РЕШЕНИЯ ПРОБЛЕМ С ПЕРЕРАБОТКОЙ ПОЛИЭТИЛЕНА С ПОМОЩЬЮ  РЕОМЕТРА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1359227" y="735291"/>
            <a:ext cx="6382307" cy="376836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583974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5276" y="775300"/>
            <a:ext cx="7290207" cy="584775"/>
          </a:xfrm>
          <a:prstGeom prst="rect">
            <a:avLst/>
          </a:prstGeom>
          <a:solidFill>
            <a:srgbClr val="B2D2D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Проблема</a:t>
            </a:r>
            <a:r>
              <a:rPr lang="ru-RU" sz="1400" dirty="0" smtClean="0"/>
              <a:t>: </a:t>
            </a:r>
            <a:r>
              <a:rPr lang="ru-RU" sz="1600" dirty="0" smtClean="0"/>
              <a:t>разрыв расплава полиэтилена при увеличении скорости нанесения слоя ПЭ на картон (ламинирование)</a:t>
            </a:r>
            <a:endParaRPr lang="ru-RU" sz="16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88"/>
          <a:stretch>
            <a:fillRect/>
          </a:stretch>
        </p:blipFill>
        <p:spPr bwMode="auto">
          <a:xfrm>
            <a:off x="1326976" y="1598186"/>
            <a:ext cx="2345591" cy="208226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146" y="1605311"/>
            <a:ext cx="2327322" cy="2075135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TextBox 9"/>
          <p:cNvSpPr txBox="1"/>
          <p:nvPr/>
        </p:nvSpPr>
        <p:spPr>
          <a:xfrm>
            <a:off x="1737002" y="3833107"/>
            <a:ext cx="1763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313C"/>
                </a:solidFill>
                <a:latin typeface="Times New Roman" pitchFamily="18" charset="0"/>
                <a:cs typeface="Times New Roman" pitchFamily="18" charset="0"/>
              </a:rPr>
              <a:t>Низкая скорость </a:t>
            </a:r>
            <a:endParaRPr lang="en-US" sz="1400" dirty="0">
              <a:solidFill>
                <a:srgbClr val="00313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>
                <a:solidFill>
                  <a:srgbClr val="00313C"/>
                </a:solidFill>
                <a:latin typeface="Times New Roman" pitchFamily="18" charset="0"/>
                <a:cs typeface="Times New Roman" pitchFamily="18" charset="0"/>
              </a:rPr>
              <a:t>экструзии </a:t>
            </a:r>
          </a:p>
          <a:p>
            <a:pPr algn="ctr"/>
            <a:r>
              <a:rPr lang="ru-RU" sz="1400" dirty="0">
                <a:solidFill>
                  <a:srgbClr val="00313C"/>
                </a:solidFill>
                <a:latin typeface="Times New Roman" pitchFamily="18" charset="0"/>
                <a:cs typeface="Times New Roman" pitchFamily="18" charset="0"/>
              </a:rPr>
              <a:t>(до </a:t>
            </a:r>
            <a:r>
              <a:rPr lang="ru-RU" sz="1400" dirty="0" smtClean="0">
                <a:solidFill>
                  <a:srgbClr val="00313C"/>
                </a:solidFill>
                <a:latin typeface="Times New Roman" pitchFamily="18" charset="0"/>
                <a:cs typeface="Times New Roman" pitchFamily="18" charset="0"/>
              </a:rPr>
              <a:t>300 </a:t>
            </a:r>
            <a:r>
              <a:rPr lang="ru-RU" sz="1400" dirty="0">
                <a:solidFill>
                  <a:srgbClr val="00313C"/>
                </a:solidFill>
                <a:latin typeface="Times New Roman" pitchFamily="18" charset="0"/>
                <a:cs typeface="Times New Roman" pitchFamily="18" charset="0"/>
              </a:rPr>
              <a:t>м/мин</a:t>
            </a:r>
            <a:r>
              <a:rPr lang="ru-RU" sz="1400" dirty="0" smtClean="0">
                <a:solidFill>
                  <a:srgbClr val="00313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547631" y="3766220"/>
            <a:ext cx="17652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313C"/>
                </a:solidFill>
                <a:latin typeface="Times New Roman" pitchFamily="18" charset="0"/>
                <a:cs typeface="Times New Roman" pitchFamily="18" charset="0"/>
              </a:rPr>
              <a:t>Высокая скорость </a:t>
            </a:r>
            <a:endParaRPr lang="en-US" sz="1400" dirty="0">
              <a:solidFill>
                <a:srgbClr val="00313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>
                <a:solidFill>
                  <a:srgbClr val="00313C"/>
                </a:solidFill>
                <a:latin typeface="Times New Roman" pitchFamily="18" charset="0"/>
                <a:cs typeface="Times New Roman" pitchFamily="18" charset="0"/>
              </a:rPr>
              <a:t>экструзии </a:t>
            </a:r>
          </a:p>
          <a:p>
            <a:pPr algn="ctr"/>
            <a:r>
              <a:rPr lang="ru-RU" sz="1400" dirty="0">
                <a:solidFill>
                  <a:srgbClr val="00313C"/>
                </a:solidFill>
                <a:latin typeface="Times New Roman" pitchFamily="18" charset="0"/>
                <a:cs typeface="Times New Roman" pitchFamily="18" charset="0"/>
              </a:rPr>
              <a:t>(до </a:t>
            </a:r>
            <a:r>
              <a:rPr lang="ru-RU" sz="1400" dirty="0" smtClean="0">
                <a:solidFill>
                  <a:srgbClr val="00313C"/>
                </a:solidFill>
                <a:latin typeface="Times New Roman" pitchFamily="18" charset="0"/>
                <a:cs typeface="Times New Roman" pitchFamily="18" charset="0"/>
              </a:rPr>
              <a:t>800 </a:t>
            </a:r>
            <a:r>
              <a:rPr lang="ru-RU" sz="1400" dirty="0">
                <a:solidFill>
                  <a:srgbClr val="00313C"/>
                </a:solidFill>
                <a:latin typeface="Times New Roman" pitchFamily="18" charset="0"/>
                <a:cs typeface="Times New Roman" pitchFamily="18" charset="0"/>
              </a:rPr>
              <a:t>м/мин</a:t>
            </a:r>
            <a:r>
              <a:rPr lang="ru-RU" sz="1400" dirty="0" smtClean="0">
                <a:solidFill>
                  <a:srgbClr val="00313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dirty="0"/>
          </a:p>
        </p:txBody>
      </p:sp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65538" y="4686053"/>
            <a:ext cx="5924246" cy="341723"/>
          </a:xfrm>
        </p:spPr>
        <p:txBody>
          <a:bodyPr/>
          <a:lstStyle/>
          <a:p>
            <a:r>
              <a:rPr lang="ru-RU" dirty="0"/>
              <a:t>Реометрия при решении проблем у переработчиков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04818" y="2584704"/>
            <a:ext cx="1354862" cy="7848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ПЭНП</a:t>
            </a:r>
          </a:p>
          <a:p>
            <a:pPr algn="ctr"/>
            <a:r>
              <a:rPr lang="ru-RU" b="1" dirty="0" smtClean="0"/>
              <a:t>11503-070</a:t>
            </a:r>
          </a:p>
          <a:p>
            <a:pPr algn="ctr"/>
            <a:r>
              <a:rPr lang="ru-RU" b="1" dirty="0" smtClean="0"/>
              <a:t>ГОСТ 16337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5883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0" dirty="0" smtClean="0"/>
              <a:t>ПРИМЕРЫ РЕШЕНИЯ ПРОБЛЕМ С ПЕРЕРАБОТКОЙ ПОЛИЭТИЛЕНА С ПОМОЩЬЮ  РЕОМЕТРА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65538" y="4686053"/>
            <a:ext cx="5924246" cy="341723"/>
          </a:xfrm>
        </p:spPr>
        <p:txBody>
          <a:bodyPr/>
          <a:lstStyle/>
          <a:p>
            <a:r>
              <a:rPr lang="ru-RU" dirty="0"/>
              <a:t>Реометрия при решении проблем у переработчиков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5196383" y="866523"/>
            <a:ext cx="3649443" cy="3529883"/>
            <a:chOff x="5196383" y="866523"/>
            <a:chExt cx="3649443" cy="352988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/>
            <a:srcRect l="3827" t="4221" r="4178" b="5385"/>
            <a:stretch/>
          </p:blipFill>
          <p:spPr>
            <a:xfrm>
              <a:off x="5196383" y="866523"/>
              <a:ext cx="3649443" cy="3529883"/>
            </a:xfrm>
            <a:prstGeom prst="rect">
              <a:avLst/>
            </a:prstGeom>
          </p:spPr>
        </p:pic>
        <p:sp>
          <p:nvSpPr>
            <p:cNvPr id="8" name="Овал 7"/>
            <p:cNvSpPr/>
            <p:nvPr/>
          </p:nvSpPr>
          <p:spPr>
            <a:xfrm>
              <a:off x="5341392" y="960415"/>
              <a:ext cx="2103529" cy="130202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Отличий нет. Почему при переработке они ведут себя по разному ?</a:t>
              </a:r>
              <a:endParaRPr lang="ru-RU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849611"/>
              </p:ext>
            </p:extLst>
          </p:nvPr>
        </p:nvGraphicFramePr>
        <p:xfrm>
          <a:off x="421287" y="865276"/>
          <a:ext cx="4578096" cy="35311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8302">
                  <a:extLst>
                    <a:ext uri="{9D8B030D-6E8A-4147-A177-3AD203B41FA5}">
                      <a16:colId xmlns:a16="http://schemas.microsoft.com/office/drawing/2014/main" val="3206824090"/>
                    </a:ext>
                  </a:extLst>
                </a:gridCol>
                <a:gridCol w="1156831">
                  <a:extLst>
                    <a:ext uri="{9D8B030D-6E8A-4147-A177-3AD203B41FA5}">
                      <a16:colId xmlns:a16="http://schemas.microsoft.com/office/drawing/2014/main" val="2690083288"/>
                    </a:ext>
                  </a:extLst>
                </a:gridCol>
                <a:gridCol w="1402963">
                  <a:extLst>
                    <a:ext uri="{9D8B030D-6E8A-4147-A177-3AD203B41FA5}">
                      <a16:colId xmlns:a16="http://schemas.microsoft.com/office/drawing/2014/main" val="3009884285"/>
                    </a:ext>
                  </a:extLst>
                </a:gridCol>
              </a:tblGrid>
              <a:tr h="8646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Наименование </a:t>
                      </a:r>
                      <a:r>
                        <a:rPr lang="ru-RU" sz="1400" dirty="0" smtClean="0">
                          <a:effectLst/>
                        </a:rPr>
                        <a:t>показателя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/</a:t>
                      </a:r>
                      <a:r>
                        <a:rPr lang="ru-RU" sz="1400" dirty="0">
                          <a:effectLst/>
                        </a:rPr>
                        <a:t>марка ПЭ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ПЭ марки 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11503-070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Полиэтилен, оптимальный для ВСЛ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1360075"/>
                  </a:ext>
                </a:extLst>
              </a:tr>
              <a:tr h="9168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Показатель </a:t>
                      </a:r>
                      <a:r>
                        <a:rPr lang="ru-RU" sz="1400" dirty="0">
                          <a:effectLst/>
                        </a:rPr>
                        <a:t>текучести расплава</a:t>
                      </a:r>
                      <a:r>
                        <a:rPr lang="ru-RU" sz="1400" dirty="0" smtClean="0">
                          <a:effectLst/>
                        </a:rPr>
                        <a:t>, </a:t>
                      </a:r>
                      <a:r>
                        <a:rPr lang="ru-RU" sz="1400" dirty="0">
                          <a:effectLst/>
                        </a:rPr>
                        <a:t>г/10 </a:t>
                      </a:r>
                      <a:r>
                        <a:rPr lang="ru-RU" sz="1400" dirty="0" smtClean="0">
                          <a:effectLst/>
                        </a:rPr>
                        <a:t>мин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6-8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7-8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6353192"/>
                  </a:ext>
                </a:extLst>
              </a:tr>
              <a:tr h="83273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Плотность</a:t>
                      </a:r>
                      <a:r>
                        <a:rPr lang="ru-RU" sz="1400" dirty="0">
                          <a:effectLst/>
                        </a:rPr>
                        <a:t>, </a:t>
                      </a:r>
                      <a:r>
                        <a:rPr lang="ru-RU" sz="1400" dirty="0" smtClean="0">
                          <a:effectLst/>
                        </a:rPr>
                        <a:t>г/см</a:t>
                      </a:r>
                      <a:r>
                        <a:rPr lang="ru-RU" sz="1400" baseline="30000" dirty="0" smtClean="0">
                          <a:effectLst/>
                        </a:rPr>
                        <a:t>3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0,917-0,919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0,919-0,920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37231733"/>
                  </a:ext>
                </a:extLst>
              </a:tr>
              <a:tr h="9168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Температура </a:t>
                      </a:r>
                      <a:r>
                        <a:rPr lang="ru-RU" sz="1400" dirty="0">
                          <a:effectLst/>
                        </a:rPr>
                        <a:t>плавления, </a:t>
                      </a:r>
                      <a:r>
                        <a:rPr lang="ru-RU" sz="1400" baseline="30000" dirty="0" smtClean="0">
                          <a:effectLst/>
                        </a:rPr>
                        <a:t>0</a:t>
                      </a:r>
                      <a:r>
                        <a:rPr lang="ru-RU" sz="1400" dirty="0" smtClean="0">
                          <a:effectLst/>
                        </a:rPr>
                        <a:t>С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107-108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106-107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7469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217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/>
              <a:t>ПРИМЕРЫ РЕШЕНИЯ ПРОБЛЕМ С ПЕРЕРАБОТКОЙ ПОЛИЭТИЛЕНА С ПОМОЩЬЮ  РЕОМЕТРА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0A53-599C-4607-8875-050A3D3F98E2}" type="datetime1">
              <a:rPr lang="ru-RU" smtClean="0">
                <a:solidFill>
                  <a:srgbClr val="008C95"/>
                </a:solidFill>
              </a:rPr>
              <a:t>19.07.2023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ru-RU" dirty="0">
                <a:solidFill>
                  <a:srgbClr val="008C95"/>
                </a:solidFill>
              </a:rPr>
              <a:t>Реометрия при решении проблем у переработчиков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3"/>
          <a:stretch/>
        </p:blipFill>
        <p:spPr bwMode="auto">
          <a:xfrm>
            <a:off x="668392" y="815009"/>
            <a:ext cx="8022336" cy="37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14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ПРИМЕРЫ РЕШЕНИЯ ПРОБЛЕМ С ПЕРЕРАБОТКОЙ ПОЛИЭТИЛЕНА С ПОМОЩЬЮ  РЕОМЕТРА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ru-RU" dirty="0">
                <a:solidFill>
                  <a:srgbClr val="008C95"/>
                </a:solidFill>
              </a:rPr>
              <a:t>Реометрия при решении проблем у переработчиков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28</a:t>
            </a:fld>
            <a:endParaRPr lang="ru-RU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485866"/>
              </p:ext>
            </p:extLst>
          </p:nvPr>
        </p:nvGraphicFramePr>
        <p:xfrm>
          <a:off x="516835" y="727997"/>
          <a:ext cx="8050695" cy="34557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83947">
                  <a:extLst>
                    <a:ext uri="{9D8B030D-6E8A-4147-A177-3AD203B41FA5}">
                      <a16:colId xmlns:a16="http://schemas.microsoft.com/office/drawing/2014/main" val="3640898696"/>
                    </a:ext>
                  </a:extLst>
                </a:gridCol>
                <a:gridCol w="2183374">
                  <a:extLst>
                    <a:ext uri="{9D8B030D-6E8A-4147-A177-3AD203B41FA5}">
                      <a16:colId xmlns:a16="http://schemas.microsoft.com/office/drawing/2014/main" val="84858541"/>
                    </a:ext>
                  </a:extLst>
                </a:gridCol>
                <a:gridCol w="2183374">
                  <a:extLst>
                    <a:ext uri="{9D8B030D-6E8A-4147-A177-3AD203B41FA5}">
                      <a16:colId xmlns:a16="http://schemas.microsoft.com/office/drawing/2014/main" val="21016289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Наименование показателя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ПЭ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марки 11503-070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Образец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ПЭ для ВСЛ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76253"/>
                  </a:ext>
                </a:extLst>
              </a:tr>
              <a:tr h="121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Вязкость </a:t>
                      </a:r>
                      <a:r>
                        <a:rPr lang="ru-RU" sz="1200" dirty="0">
                          <a:effectLst/>
                        </a:rPr>
                        <a:t>при нулевом сдвиге, </a:t>
                      </a:r>
                      <a:r>
                        <a:rPr lang="ru-RU" sz="1200" dirty="0" err="1">
                          <a:effectLst/>
                        </a:rPr>
                        <a:t>Па∙сек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*характеризует сужение материала,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эффект </a:t>
                      </a:r>
                      <a:r>
                        <a:rPr lang="en-US" sz="1200" dirty="0">
                          <a:effectLst/>
                        </a:rPr>
                        <a:t>Neck</a:t>
                      </a:r>
                      <a:r>
                        <a:rPr lang="ru-RU" sz="1200" dirty="0">
                          <a:effectLst/>
                        </a:rPr>
                        <a:t> - </a:t>
                      </a:r>
                      <a:r>
                        <a:rPr lang="en-US" sz="1200" dirty="0">
                          <a:effectLst/>
                        </a:rPr>
                        <a:t>in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6500-7500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3500-4200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00624632"/>
                  </a:ext>
                </a:extLst>
              </a:tr>
              <a:tr h="1214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Динамический </a:t>
                      </a:r>
                      <a:r>
                        <a:rPr lang="ru-RU" sz="1200" dirty="0">
                          <a:effectLst/>
                        </a:rPr>
                        <a:t>модуль упругости, Па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*характеризует </a:t>
                      </a:r>
                      <a:r>
                        <a:rPr lang="ru-RU" sz="1200" dirty="0" smtClean="0">
                          <a:effectLst/>
                        </a:rPr>
                        <a:t>способность </a:t>
                      </a:r>
                      <a:r>
                        <a:rPr lang="ru-RU" sz="1200" dirty="0">
                          <a:effectLst/>
                        </a:rPr>
                        <a:t>расплава к вытягиванию (</a:t>
                      </a:r>
                      <a:r>
                        <a:rPr lang="en-US" sz="1200" dirty="0">
                          <a:effectLst/>
                        </a:rPr>
                        <a:t>DD</a:t>
                      </a:r>
                      <a:r>
                        <a:rPr lang="ru-RU" sz="1200" dirty="0">
                          <a:effectLst/>
                        </a:rPr>
                        <a:t>-</a:t>
                      </a:r>
                      <a:r>
                        <a:rPr lang="en-US" sz="1200" dirty="0" err="1">
                          <a:effectLst/>
                        </a:rPr>
                        <a:t>drow</a:t>
                      </a:r>
                      <a:r>
                        <a:rPr lang="en-US" sz="1200" dirty="0">
                          <a:effectLst/>
                        </a:rPr>
                        <a:t> down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130-140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107-114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9786902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Особенности 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молекулярного строения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Преобладание ДЦР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Преобладание КЦР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438972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Высокая ММ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Более низкая </a:t>
                      </a:r>
                      <a:r>
                        <a:rPr lang="ru-RU" sz="1400" dirty="0" smtClean="0">
                          <a:effectLst/>
                        </a:rPr>
                        <a:t>ММ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665016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180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/>
              <a:t>ПРИМЕРЫ РЕШЕНИЯ ПРОБЛЕМ С ПЕРЕРАБОТКОЙ ПОЛИЭТИЛЕНА С ПОМОЩЬЮ  РЕОМЕТРА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ru-RU" dirty="0">
                <a:solidFill>
                  <a:srgbClr val="008C95"/>
                </a:solidFill>
              </a:rPr>
              <a:t>Реометрия при решении проблем у переработчиков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76470" y="797819"/>
            <a:ext cx="7978455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accent1"/>
                </a:solidFill>
              </a:rPr>
              <a:t>Решение проблемы: модификация ПЭ 11503-070 путем изменения </a:t>
            </a:r>
          </a:p>
          <a:p>
            <a:pPr algn="ctr"/>
            <a:r>
              <a:rPr lang="ru-RU" sz="1800" dirty="0" smtClean="0">
                <a:solidFill>
                  <a:schemeClr val="accent1"/>
                </a:solidFill>
              </a:rPr>
              <a:t>молекулярной структуры в процессе полимеризации </a:t>
            </a:r>
            <a:endParaRPr lang="ru-RU" sz="1800" dirty="0">
              <a:solidFill>
                <a:schemeClr val="accent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5" y="1659303"/>
            <a:ext cx="4511179" cy="25291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864" y="2006114"/>
            <a:ext cx="3525062" cy="2182368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100132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>
                <a:solidFill>
                  <a:srgbClr val="008C95"/>
                </a:solidFill>
              </a:rPr>
              <a:t>СОДЕРЖАНИЕ</a:t>
            </a:r>
            <a:br>
              <a:rPr lang="ru-RU" sz="1600" dirty="0">
                <a:solidFill>
                  <a:srgbClr val="008C95"/>
                </a:solidFill>
              </a:rPr>
            </a:b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0A53-599C-4607-8875-050A3D3F98E2}" type="datetime1">
              <a:rPr lang="ru-RU" smtClean="0">
                <a:solidFill>
                  <a:srgbClr val="008C95"/>
                </a:solidFill>
              </a:rPr>
              <a:t>19.07.2023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Реометрия при решении проблем у переработчиков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3</a:t>
            </a:fld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262775" y="785191"/>
          <a:ext cx="8493599" cy="33793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93599">
                  <a:extLst>
                    <a:ext uri="{9D8B030D-6E8A-4147-A177-3AD203B41FA5}">
                      <a16:colId xmlns:a16="http://schemas.microsoft.com/office/drawing/2014/main" val="2317775039"/>
                    </a:ext>
                  </a:extLst>
                </a:gridCol>
              </a:tblGrid>
              <a:tr h="8448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B32"/>
                          </a:solidFill>
                          <a:effectLst/>
                        </a:rPr>
                        <a:t>Основы реологии полимеров</a:t>
                      </a:r>
                      <a:endParaRPr lang="ru-RU" sz="1600" b="1" dirty="0">
                        <a:solidFill>
                          <a:srgbClr val="002B3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943678"/>
                  </a:ext>
                </a:extLst>
              </a:tr>
              <a:tr h="8448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B32"/>
                          </a:solidFill>
                          <a:effectLst/>
                        </a:rPr>
                        <a:t>Знакомство с ротационным реометром </a:t>
                      </a:r>
                      <a:r>
                        <a:rPr lang="en-US" sz="1600" b="1" dirty="0">
                          <a:solidFill>
                            <a:srgbClr val="002B32"/>
                          </a:solidFill>
                          <a:effectLst/>
                        </a:rPr>
                        <a:t>DHR</a:t>
                      </a:r>
                      <a:r>
                        <a:rPr lang="ru-RU" sz="1600" b="1" dirty="0">
                          <a:solidFill>
                            <a:srgbClr val="002B32"/>
                          </a:solidFill>
                          <a:effectLst/>
                        </a:rPr>
                        <a:t>-1</a:t>
                      </a:r>
                      <a:endParaRPr lang="ru-RU" sz="1600" b="1" dirty="0">
                        <a:solidFill>
                          <a:srgbClr val="002B3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0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486631"/>
                  </a:ext>
                </a:extLst>
              </a:tr>
              <a:tr h="8448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B32"/>
                          </a:solidFill>
                          <a:effectLst/>
                        </a:rPr>
                        <a:t>Методика испытаний, подготовка образцов</a:t>
                      </a:r>
                      <a:endParaRPr lang="ru-RU" sz="1600" b="1" dirty="0">
                        <a:solidFill>
                          <a:srgbClr val="002B3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2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934756"/>
                  </a:ext>
                </a:extLst>
              </a:tr>
              <a:tr h="8448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B32"/>
                          </a:solidFill>
                          <a:effectLst/>
                        </a:rPr>
                        <a:t>Примеры решения проблем у переработчиков с помощью ротационного реометра</a:t>
                      </a:r>
                      <a:endParaRPr lang="ru-RU" sz="1600" b="1" dirty="0">
                        <a:solidFill>
                          <a:srgbClr val="002B3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0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235199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750" y="655472"/>
            <a:ext cx="2551078" cy="2696817"/>
          </a:xfrm>
          <a:prstGeom prst="round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5012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ПРИМЕРЫ РЕШЕНИЯ ПРОБЛЕМ С ПЕРЕРАБОТКОЙ ПОЛИЭТИЛЕНА С ПОМОЩЬЮ  РЕОМЕТРА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ru-RU" dirty="0">
                <a:solidFill>
                  <a:srgbClr val="008C95"/>
                </a:solidFill>
              </a:rPr>
              <a:t>Реометрия при решении проблем у переработчиков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45" y="440651"/>
            <a:ext cx="8099247" cy="4353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188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Полиэтилен низкой плотности для ламинирования.  ТУ 20.16.10-250-00203335-2022</a:t>
            </a:r>
            <a:r>
              <a:rPr lang="ru-RU" b="1" dirty="0"/>
              <a:t> </a:t>
            </a:r>
            <a:r>
              <a:rPr lang="ru-RU" b="1" dirty="0" smtClean="0"/>
              <a:t>с изм.1</a:t>
            </a:r>
            <a:endParaRPr lang="ru-RU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ru-RU" dirty="0">
                <a:solidFill>
                  <a:srgbClr val="008C95"/>
                </a:solidFill>
              </a:rPr>
              <a:t>Реометрия при решении проблем у переработчиков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31</a:t>
            </a:fld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937584"/>
              </p:ext>
            </p:extLst>
          </p:nvPr>
        </p:nvGraphicFramePr>
        <p:xfrm>
          <a:off x="402336" y="692150"/>
          <a:ext cx="8492163" cy="35506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2165">
                  <a:extLst>
                    <a:ext uri="{9D8B030D-6E8A-4147-A177-3AD203B41FA5}">
                      <a16:colId xmlns:a16="http://schemas.microsoft.com/office/drawing/2014/main" val="4235777655"/>
                    </a:ext>
                  </a:extLst>
                </a:gridCol>
                <a:gridCol w="1458097">
                  <a:extLst>
                    <a:ext uri="{9D8B030D-6E8A-4147-A177-3AD203B41FA5}">
                      <a16:colId xmlns:a16="http://schemas.microsoft.com/office/drawing/2014/main" val="2774065057"/>
                    </a:ext>
                  </a:extLst>
                </a:gridCol>
                <a:gridCol w="1604513">
                  <a:extLst>
                    <a:ext uri="{9D8B030D-6E8A-4147-A177-3AD203B41FA5}">
                      <a16:colId xmlns:a16="http://schemas.microsoft.com/office/drawing/2014/main" val="302285729"/>
                    </a:ext>
                  </a:extLst>
                </a:gridCol>
                <a:gridCol w="1748655">
                  <a:extLst>
                    <a:ext uri="{9D8B030D-6E8A-4147-A177-3AD203B41FA5}">
                      <a16:colId xmlns:a16="http://schemas.microsoft.com/office/drawing/2014/main" val="3647717485"/>
                    </a:ext>
                  </a:extLst>
                </a:gridCol>
                <a:gridCol w="2238733">
                  <a:extLst>
                    <a:ext uri="{9D8B030D-6E8A-4147-A177-3AD203B41FA5}">
                      <a16:colId xmlns:a16="http://schemas.microsoft.com/office/drawing/2014/main" val="3139870371"/>
                    </a:ext>
                  </a:extLst>
                </a:gridCol>
              </a:tblGrid>
              <a:tr h="8876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Марка полиэтилена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67" marR="600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Плотность, г/см3,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при 20 </a:t>
                      </a:r>
                      <a:r>
                        <a:rPr lang="ru-RU" sz="1200" baseline="30000" dirty="0">
                          <a:effectLst/>
                        </a:rPr>
                        <a:t>0</a:t>
                      </a:r>
                      <a:r>
                        <a:rPr lang="ru-RU" sz="1200" dirty="0">
                          <a:effectLst/>
                        </a:rPr>
                        <a:t>С, 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 пределах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67" marR="600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ПТР, г/10мин, при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190 </a:t>
                      </a:r>
                      <a:r>
                        <a:rPr lang="ru-RU" sz="1200" baseline="30000" dirty="0" smtClean="0">
                          <a:effectLst/>
                        </a:rPr>
                        <a:t>0</a:t>
                      </a:r>
                      <a:r>
                        <a:rPr lang="ru-RU" sz="1200" dirty="0" smtClean="0">
                          <a:effectLst/>
                        </a:rPr>
                        <a:t>С, </a:t>
                      </a:r>
                      <a:r>
                        <a:rPr lang="ru-RU" sz="1200" dirty="0">
                          <a:effectLst/>
                        </a:rPr>
                        <a:t>2,16 кг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 пределах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67" marR="600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Характеристика свойств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67" marR="600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Рекомендуемая область применения  или метод переработки в изделия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67" marR="60067" marT="0" marB="0" anchor="ctr"/>
                </a:tc>
                <a:extLst>
                  <a:ext uri="{0D108BD9-81ED-4DB2-BD59-A6C34878D82A}">
                    <a16:rowId xmlns:a16="http://schemas.microsoft.com/office/drawing/2014/main" val="922315878"/>
                  </a:ext>
                </a:extLst>
              </a:tr>
              <a:tr h="8876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r>
                        <a:rPr lang="en-US" sz="1200" dirty="0" smtClean="0">
                          <a:effectLst/>
                        </a:rPr>
                        <a:t>LD</a:t>
                      </a:r>
                      <a:r>
                        <a:rPr lang="ru-RU" sz="1200" dirty="0">
                          <a:effectLst/>
                        </a:rPr>
                        <a:t>50210</a:t>
                      </a:r>
                      <a:r>
                        <a:rPr lang="en-US" sz="1200" dirty="0" smtClean="0">
                          <a:effectLst/>
                        </a:rPr>
                        <a:t>EC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67" marR="6006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0,918-0,923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67" marR="600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4,0-6,0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67" marR="60067" marT="0" marB="0" anchor="ctr"/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Улучшенные реологические свойства и пониженное содержание экстрагируемых веществ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67" marR="60067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Ламинирование бумаги, картона, алюминиевой фольги, для изготовления пленок, производства упаковочных крышек, для получения изделий различного назначения, контактирующих с пищевыми продуктами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67" marR="60067" marT="0" marB="0" anchor="ctr"/>
                </a:tc>
                <a:extLst>
                  <a:ext uri="{0D108BD9-81ED-4DB2-BD59-A6C34878D82A}">
                    <a16:rowId xmlns:a16="http://schemas.microsoft.com/office/drawing/2014/main" val="1670391366"/>
                  </a:ext>
                </a:extLst>
              </a:tr>
              <a:tr h="8876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LD</a:t>
                      </a:r>
                      <a:r>
                        <a:rPr lang="ru-RU" sz="1200" dirty="0">
                          <a:effectLst/>
                        </a:rPr>
                        <a:t>75210</a:t>
                      </a:r>
                      <a:r>
                        <a:rPr lang="en-US" sz="1200" dirty="0" smtClean="0">
                          <a:effectLst/>
                        </a:rPr>
                        <a:t>EC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67" marR="60067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6,5-8,5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67" marR="60067" marT="0" marB="0" anchor="ctr">
                    <a:solidFill>
                      <a:srgbClr val="CBDB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864278"/>
                  </a:ext>
                </a:extLst>
              </a:tr>
              <a:tr h="8876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LD97210EC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67" marR="600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0,918-0,923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67" marR="600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9,5-10,1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67" marR="60067" marT="0" marB="0" anchor="ctr">
                    <a:solidFill>
                      <a:srgbClr val="CBDB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9909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720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ПРИМЕРЫ РЕШЕНИЯ ПРОБЛЕМ С ПЕРЕРАБОТКОЙ ПОЛИЭТИЛЕНА С ПОМОЩЬЮ  РЕОМЕТРА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ru-RU" dirty="0">
                <a:solidFill>
                  <a:srgbClr val="008C95"/>
                </a:solidFill>
              </a:rPr>
              <a:t>Реометрия при решении проблем у переработчиков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2071"/>
            <a:ext cx="3077933" cy="2405833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307645"/>
              </p:ext>
            </p:extLst>
          </p:nvPr>
        </p:nvGraphicFramePr>
        <p:xfrm>
          <a:off x="2892287" y="1372070"/>
          <a:ext cx="6016205" cy="24058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16205">
                  <a:extLst>
                    <a:ext uri="{9D8B030D-6E8A-4147-A177-3AD203B41FA5}">
                      <a16:colId xmlns:a16="http://schemas.microsoft.com/office/drawing/2014/main" val="1284492680"/>
                    </a:ext>
                  </a:extLst>
                </a:gridCol>
              </a:tblGrid>
              <a:tr h="8471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Проблема: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полиэтилен одной марки, но разных производителей ведет себя по разному при переработке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705926"/>
                  </a:ext>
                </a:extLst>
              </a:tr>
              <a:tr h="7793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ПЭ марки 10803-020    ГОСТ 16337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15316502"/>
                  </a:ext>
                </a:extLst>
              </a:tr>
              <a:tr h="7793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Сравнение </a:t>
                      </a:r>
                      <a:r>
                        <a:rPr lang="ru-RU" sz="1400" dirty="0">
                          <a:effectLst/>
                        </a:rPr>
                        <a:t>двух образцов по показателям в соответствии с ГОСТ 16337 показали, что они идентичны!!!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858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972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/>
              <a:t>ПРИМЕРЫ РЕШЕНИЯ ПРОБЛЕМ С ПЕРЕРАБОТКОЙ ПОЛИЭТИЛЕНА С ПОМОЩЬЮ  РЕОМЕТРА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ru-RU" dirty="0">
                <a:solidFill>
                  <a:srgbClr val="008C95"/>
                </a:solidFill>
              </a:rPr>
              <a:t>Реометрия при решении проблем у переработчиков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33</a:t>
            </a:fld>
            <a:endParaRPr lang="ru-RU"/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04" y="451105"/>
            <a:ext cx="8302752" cy="4145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508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ПРИМЕРЫ РЕШЕНИЯ ПРОБЛЕМ С ПЕРЕРАБОТКОЙ ПОЛИЭТИЛЕНА С ПОМОЩЬЮ  РЕОМЕТРА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ru-RU" dirty="0">
                <a:solidFill>
                  <a:srgbClr val="008C95"/>
                </a:solidFill>
              </a:rPr>
              <a:t>Реометрия при решении проблем у переработчиков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34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103877"/>
              </p:ext>
            </p:extLst>
          </p:nvPr>
        </p:nvGraphicFramePr>
        <p:xfrm>
          <a:off x="805071" y="766305"/>
          <a:ext cx="7404652" cy="25115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48894">
                  <a:extLst>
                    <a:ext uri="{9D8B030D-6E8A-4147-A177-3AD203B41FA5}">
                      <a16:colId xmlns:a16="http://schemas.microsoft.com/office/drawing/2014/main" val="374795435"/>
                    </a:ext>
                  </a:extLst>
                </a:gridCol>
                <a:gridCol w="1941686">
                  <a:extLst>
                    <a:ext uri="{9D8B030D-6E8A-4147-A177-3AD203B41FA5}">
                      <a16:colId xmlns:a16="http://schemas.microsoft.com/office/drawing/2014/main" val="1998428359"/>
                    </a:ext>
                  </a:extLst>
                </a:gridCol>
                <a:gridCol w="2014072">
                  <a:extLst>
                    <a:ext uri="{9D8B030D-6E8A-4147-A177-3AD203B41FA5}">
                      <a16:colId xmlns:a16="http://schemas.microsoft.com/office/drawing/2014/main" val="1887112782"/>
                    </a:ext>
                  </a:extLst>
                </a:gridCol>
              </a:tblGrid>
              <a:tr h="8371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Показатели/Образец </a:t>
                      </a:r>
                      <a:r>
                        <a:rPr lang="ru-RU" sz="1600" dirty="0">
                          <a:effectLst/>
                        </a:rPr>
                        <a:t>ПЭ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10803-020 </a:t>
                      </a:r>
                      <a:r>
                        <a:rPr lang="ru-RU" sz="1600" dirty="0">
                          <a:effectLst/>
                        </a:rPr>
                        <a:t>КОС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10803-020 </a:t>
                      </a:r>
                      <a:r>
                        <a:rPr lang="ru-RU" sz="1600" dirty="0">
                          <a:effectLst/>
                        </a:rPr>
                        <a:t>ДП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96182877"/>
                  </a:ext>
                </a:extLst>
              </a:tr>
              <a:tr h="8371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Вязкость при нулевом сдвиге, </a:t>
                      </a:r>
                      <a:r>
                        <a:rPr lang="ru-RU" sz="1400" dirty="0" smtClean="0">
                          <a:effectLst/>
                        </a:rPr>
                        <a:t>Па∙сек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19000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29000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3771759"/>
                  </a:ext>
                </a:extLst>
              </a:tr>
              <a:tr h="8371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Динамический модуль упругости, Па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170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73292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05071" y="3689567"/>
            <a:ext cx="7404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Решение проблемы:</a:t>
            </a:r>
          </a:p>
          <a:p>
            <a:pPr>
              <a:spcAft>
                <a:spcPts val="600"/>
              </a:spcAft>
            </a:pPr>
            <a:r>
              <a:rPr lang="ru-RU" sz="1600" dirty="0" smtClean="0">
                <a:solidFill>
                  <a:srgbClr val="008C95"/>
                </a:solidFill>
              </a:rPr>
              <a:t>повышение температуры переработки более жесткого ПЭ 10803-020 ДП</a:t>
            </a:r>
            <a:endParaRPr lang="ru-RU" sz="1600" dirty="0">
              <a:solidFill>
                <a:srgbClr val="008C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0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/>
              <a:t>ПРИМЕРЫ РЕШЕНИЯ ПРОБЛЕМ С ПЕРЕРАБОТКОЙ ПОЛИЭТИЛЕНА С ПОМОЩЬЮ  РЕОМЕТРА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65538" y="4686053"/>
            <a:ext cx="5924246" cy="341723"/>
          </a:xfrm>
        </p:spPr>
        <p:txBody>
          <a:bodyPr/>
          <a:lstStyle/>
          <a:p>
            <a:r>
              <a:rPr lang="ru-RU" dirty="0"/>
              <a:t>Реометрия при решении проблем у переработчиков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1" y="923250"/>
            <a:ext cx="3790316" cy="333069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134679" y="1550373"/>
            <a:ext cx="4458428" cy="1862048"/>
          </a:xfrm>
          <a:prstGeom prst="rect">
            <a:avLst/>
          </a:prstGeom>
          <a:solidFill>
            <a:srgbClr val="D0D0D0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ru-RU" sz="2000" dirty="0" smtClean="0">
                <a:solidFill>
                  <a:srgbClr val="1A1A1A"/>
                </a:solidFill>
              </a:rPr>
              <a:t>Применение реологии для решения проблем, возникающих у переработчиков, наиболее эффективно при </a:t>
            </a:r>
            <a:r>
              <a:rPr lang="ru-RU" sz="2000" b="1" dirty="0" smtClean="0">
                <a:solidFill>
                  <a:srgbClr val="1A1A1A"/>
                </a:solidFill>
              </a:rPr>
              <a:t>сравнении</a:t>
            </a:r>
            <a:r>
              <a:rPr lang="ru-RU" sz="2000" dirty="0" smtClean="0">
                <a:solidFill>
                  <a:srgbClr val="1A1A1A"/>
                </a:solidFill>
              </a:rPr>
              <a:t> образцов  хороших с проблемными!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424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/>
              <a:t>ПРИМЕРЫ РЕШЕНИЯ ПРОБЛЕМ С ПЕРЕРАБОТКОЙ ПОЛИЭТИЛЕНА С ПОМОЩЬЮ  РЕОМЕТРА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ru-RU" dirty="0">
                <a:solidFill>
                  <a:srgbClr val="008C95"/>
                </a:solidFill>
              </a:rPr>
              <a:t>Реометрия при решении проблем у переработчиков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796747" y="946545"/>
            <a:ext cx="329805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/>
              <a:t>Проблема:</a:t>
            </a:r>
            <a:r>
              <a:rPr lang="ru-RU" sz="1600" dirty="0" smtClean="0"/>
              <a:t> </a:t>
            </a:r>
            <a:r>
              <a:rPr lang="ru-RU" sz="1400" dirty="0">
                <a:solidFill>
                  <a:srgbClr val="008C95"/>
                </a:solidFill>
              </a:rPr>
              <a:t>Клиент закупил импортный полиэтилен известной марки, которую  ему рекомендовали</a:t>
            </a:r>
            <a:r>
              <a:rPr lang="en-US" sz="1400" dirty="0">
                <a:solidFill>
                  <a:srgbClr val="008C95"/>
                </a:solidFill>
              </a:rPr>
              <a:t> </a:t>
            </a:r>
            <a:r>
              <a:rPr lang="ru-RU" sz="1400" dirty="0">
                <a:solidFill>
                  <a:srgbClr val="008C95"/>
                </a:solidFill>
              </a:rPr>
              <a:t>взамен ранее используемой. Продукция пошла с браком. Показатели соответствуют </a:t>
            </a:r>
            <a:r>
              <a:rPr lang="en-US" sz="1400" dirty="0">
                <a:solidFill>
                  <a:srgbClr val="008C95"/>
                </a:solidFill>
              </a:rPr>
              <a:t>TDS</a:t>
            </a:r>
            <a:endParaRPr lang="ru-RU" sz="1400" dirty="0">
              <a:solidFill>
                <a:srgbClr val="008C95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9375" y1="37125" x2="41750" y2="51625"/>
                        <a14:foregroundMark x1="34375" y1="22625" x2="47125" y2="4625"/>
                        <a14:foregroundMark x1="59375" y1="12125" x2="66000" y2="33875"/>
                        <a14:foregroundMark x1="51625" y1="67250" x2="55750" y2="56375"/>
                        <a14:foregroundMark x1="38500" y1="64375" x2="33625" y2="89000"/>
                        <a14:foregroundMark x1="47125" y1="86500" x2="51250" y2="9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112" y="1097279"/>
            <a:ext cx="2424888" cy="27434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75" y="875154"/>
            <a:ext cx="3371459" cy="337145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7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5" y="1468534"/>
            <a:ext cx="1615555" cy="24305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ПРИМЕРЫ РЕШЕНИЯ ПРОБЛЕМ С ПЕРЕРАБОТКОЙ ПОЛИЭТИЛЕНА С ПОМОЩЬЮ  РЕОМЕТРА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Реометрия при решении проблем у переработчиков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37</a:t>
            </a:fld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927698"/>
              </p:ext>
            </p:extLst>
          </p:nvPr>
        </p:nvGraphicFramePr>
        <p:xfrm>
          <a:off x="1838545" y="988986"/>
          <a:ext cx="7055954" cy="32927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81130">
                  <a:extLst>
                    <a:ext uri="{9D8B030D-6E8A-4147-A177-3AD203B41FA5}">
                      <a16:colId xmlns:a16="http://schemas.microsoft.com/office/drawing/2014/main" val="3002158348"/>
                    </a:ext>
                  </a:extLst>
                </a:gridCol>
                <a:gridCol w="949758">
                  <a:extLst>
                    <a:ext uri="{9D8B030D-6E8A-4147-A177-3AD203B41FA5}">
                      <a16:colId xmlns:a16="http://schemas.microsoft.com/office/drawing/2014/main" val="2972111677"/>
                    </a:ext>
                  </a:extLst>
                </a:gridCol>
                <a:gridCol w="1512533">
                  <a:extLst>
                    <a:ext uri="{9D8B030D-6E8A-4147-A177-3AD203B41FA5}">
                      <a16:colId xmlns:a16="http://schemas.microsoft.com/office/drawing/2014/main" val="3844471374"/>
                    </a:ext>
                  </a:extLst>
                </a:gridCol>
                <a:gridCol w="1512533">
                  <a:extLst>
                    <a:ext uri="{9D8B030D-6E8A-4147-A177-3AD203B41FA5}">
                      <a16:colId xmlns:a16="http://schemas.microsoft.com/office/drawing/2014/main" val="3536762278"/>
                    </a:ext>
                  </a:extLst>
                </a:gridCol>
              </a:tblGrid>
              <a:tr h="80467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Наименование 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образца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ПТР,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г/10 мин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Вязкость при нулевом сдвиге, </a:t>
                      </a:r>
                      <a:r>
                        <a:rPr lang="ru-RU" sz="1400" dirty="0" err="1">
                          <a:effectLst/>
                        </a:rPr>
                        <a:t>Па∙сек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Динамический модуль упругости, Па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34222528"/>
                  </a:ext>
                </a:extLst>
              </a:tr>
              <a:tr h="678561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Образец № 1 с необходимыми свойствами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85</a:t>
                      </a:r>
                      <a:endParaRPr lang="ru-RU" sz="1400" dirty="0"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1588502"/>
                  </a:ext>
                </a:extLst>
              </a:tr>
              <a:tr h="678561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Образец № 2</a:t>
                      </a: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Рекомендованный ПЭ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5865315"/>
                  </a:ext>
                </a:extLst>
              </a:tr>
              <a:tr h="793302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00"/>
                          </a:solidFill>
                          <a:effectLst/>
                        </a:rPr>
                        <a:t>Решение проблемы:</a:t>
                      </a:r>
                      <a:r>
                        <a:rPr lang="ru-RU" sz="1400" b="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FF00"/>
                          </a:solidFill>
                          <a:effectLst/>
                        </a:rPr>
                        <a:t>сделать смесь из рекомендованного образца 2 и специально подобранного по реологическим</a:t>
                      </a:r>
                      <a:r>
                        <a:rPr lang="ru-RU" sz="1400" b="0" baseline="0" dirty="0" smtClean="0">
                          <a:solidFill>
                            <a:srgbClr val="FFFF00"/>
                          </a:solidFill>
                          <a:effectLst/>
                        </a:rPr>
                        <a:t> характеристикам </a:t>
                      </a:r>
                      <a:r>
                        <a:rPr lang="ru-RU" sz="1400" b="0" dirty="0" smtClean="0">
                          <a:solidFill>
                            <a:srgbClr val="FFFF00"/>
                          </a:solidFill>
                          <a:effectLst/>
                        </a:rPr>
                        <a:t>полимера</a:t>
                      </a:r>
                      <a:endParaRPr lang="ru-RU" sz="1400" b="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2500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85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3454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711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440" y="1085088"/>
            <a:ext cx="3279648" cy="329184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 bwMode="auto">
          <a:xfrm>
            <a:off x="420969" y="990673"/>
            <a:ext cx="5074045" cy="2226896"/>
          </a:xfrm>
          <a:prstGeom prst="roundRect">
            <a:avLst/>
          </a:prstGeom>
          <a:solidFill>
            <a:srgbClr val="B2D2D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 smtClean="0"/>
              <a:t>ПРИЗ самому внимательному слушателю за правильный ответ 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Реометрия при решении проблем у переработчиков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38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03744" y="1038029"/>
            <a:ext cx="469127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1600" dirty="0" smtClean="0"/>
              <a:t>Выберите правильный вариант ответа на вопрос: В каком режиме проводятся испытания на ротационном реометре </a:t>
            </a:r>
            <a:r>
              <a:rPr lang="en-US" sz="1600" dirty="0" smtClean="0"/>
              <a:t>DHR-1</a:t>
            </a:r>
            <a:r>
              <a:rPr lang="ru-RU" sz="1600" dirty="0" smtClean="0"/>
              <a:t>?</a:t>
            </a:r>
            <a:endParaRPr lang="en-US" sz="1600" dirty="0" smtClean="0"/>
          </a:p>
          <a:p>
            <a:pPr marL="342900" indent="-342900">
              <a:buAutoNum type="arabicPeriod"/>
            </a:pPr>
            <a:r>
              <a:rPr lang="ru-RU" sz="1600" dirty="0" smtClean="0"/>
              <a:t>Режим корреляции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Режим осцилляции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Режим релокации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ru-RU" sz="1600" dirty="0" smtClean="0"/>
              <a:t>Режим аппроксимации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0522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rgbClr val="B2D2D8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171044" flipV="1">
            <a:off x="1822989" y="1032845"/>
            <a:ext cx="7640439" cy="2256431"/>
          </a:xfrm>
        </p:spPr>
        <p:txBody>
          <a:bodyPr/>
          <a:lstStyle/>
          <a:p>
            <a:pPr algn="ctr"/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000" b="1" dirty="0" smtClean="0"/>
              <a:t>СПАСИБО ЗА ВНИМАНИЕ!</a:t>
            </a:r>
            <a:r>
              <a:rPr lang="ru-RU" sz="4400" b="1" dirty="0" smtClean="0"/>
              <a:t> </a:t>
            </a:r>
            <a:r>
              <a:rPr lang="ru-RU" sz="4400" dirty="0" smtClean="0"/>
              <a:t/>
            </a:r>
            <a:br>
              <a:rPr lang="ru-RU" sz="4400" dirty="0" smtClean="0"/>
            </a:br>
            <a:endParaRPr lang="ru-RU" sz="44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Реометрия при решении проблем у переработчиков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39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555"/>
            <a:ext cx="3170570" cy="317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9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01" y="193011"/>
            <a:ext cx="8631723" cy="527447"/>
          </a:xfrm>
        </p:spPr>
        <p:txBody>
          <a:bodyPr/>
          <a:lstStyle/>
          <a:p>
            <a:r>
              <a:rPr lang="ru-RU" sz="1800" b="0" dirty="0" smtClean="0"/>
              <a:t>ВСТУПЛЕНИЕ</a:t>
            </a:r>
            <a:endParaRPr lang="ru-RU" sz="1800" b="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04" y="771585"/>
            <a:ext cx="4984520" cy="3863342"/>
          </a:xfrm>
          <a:prstGeom prst="rect">
            <a:avLst/>
          </a:prstGeom>
        </p:spPr>
      </p:pic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65538" y="4686053"/>
            <a:ext cx="5924246" cy="341723"/>
          </a:xfrm>
        </p:spPr>
        <p:txBody>
          <a:bodyPr/>
          <a:lstStyle/>
          <a:p>
            <a:r>
              <a:rPr lang="ru-RU" dirty="0"/>
              <a:t>Реометрия при решении проблем у переработчиков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305" y="1254503"/>
            <a:ext cx="3863341" cy="289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3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168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8922317" y="4942768"/>
            <a:ext cx="324954" cy="200732"/>
          </a:xfrm>
        </p:spPr>
        <p:txBody>
          <a:bodyPr/>
          <a:lstStyle/>
          <a:p>
            <a:fld id="{31ED88B6-9D2D-479B-ABA6-BAE9EF28FCC0}" type="slidenum">
              <a:rPr lang="ru-RU" sz="600" b="0" smtClean="0">
                <a:solidFill>
                  <a:schemeClr val="accent5">
                    <a:lumMod val="65000"/>
                    <a:lumOff val="35000"/>
                  </a:schemeClr>
                </a:solidFill>
              </a:rPr>
              <a:pPr/>
              <a:t>40</a:t>
            </a:fld>
            <a:endParaRPr lang="ru-RU" sz="600" b="0" dirty="0">
              <a:solidFill>
                <a:schemeClr val="accent5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5" name="Рисунок 34"/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726" y="2517177"/>
            <a:ext cx="1044000" cy="1044000"/>
          </a:xfrm>
        </p:spPr>
      </p:pic>
      <p:sp>
        <p:nvSpPr>
          <p:cNvPr id="18" name="Текст 17"/>
          <p:cNvSpPr>
            <a:spLocks noGrp="1"/>
          </p:cNvSpPr>
          <p:nvPr>
            <p:ph type="body" sz="quarter" idx="14"/>
          </p:nvPr>
        </p:nvSpPr>
        <p:spPr>
          <a:xfrm>
            <a:off x="679474" y="3561177"/>
            <a:ext cx="1052504" cy="274426"/>
          </a:xfrm>
        </p:spPr>
        <p:txBody>
          <a:bodyPr/>
          <a:lstStyle/>
          <a:p>
            <a:pPr lvl="3" algn="ctr"/>
            <a:r>
              <a:rPr lang="en-US" sz="1200" b="1" dirty="0" smtClean="0"/>
              <a:t>www.sibur.ru</a:t>
            </a:r>
            <a:endParaRPr lang="ru-RU" sz="1200" b="1" dirty="0"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5"/>
          </p:nvPr>
        </p:nvSpPr>
        <p:spPr>
          <a:xfrm>
            <a:off x="4739067" y="3551441"/>
            <a:ext cx="1243535" cy="284162"/>
          </a:xfrm>
        </p:spPr>
        <p:txBody>
          <a:bodyPr/>
          <a:lstStyle/>
          <a:p>
            <a:pPr lvl="3" algn="ctr"/>
            <a:r>
              <a:rPr lang="ru-RU" sz="1200" b="1" dirty="0" smtClean="0"/>
              <a:t>Сибур Полилаб</a:t>
            </a:r>
            <a:endParaRPr lang="en-US" sz="1200" b="1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6"/>
          </p:nvPr>
        </p:nvSpPr>
        <p:spPr>
          <a:xfrm>
            <a:off x="2765534" y="3574651"/>
            <a:ext cx="1044000" cy="284162"/>
          </a:xfrm>
        </p:spPr>
        <p:txBody>
          <a:bodyPr/>
          <a:lstStyle/>
          <a:p>
            <a:pPr lvl="3" algn="ctr"/>
            <a:r>
              <a:rPr lang="en-US" sz="1200" b="1" dirty="0"/>
              <a:t>siburpolylab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quarter" idx="22"/>
          </p:nvPr>
        </p:nvSpPr>
        <p:spPr>
          <a:xfrm>
            <a:off x="6433741" y="3551441"/>
            <a:ext cx="2042430" cy="284162"/>
          </a:xfrm>
        </p:spPr>
        <p:txBody>
          <a:bodyPr/>
          <a:lstStyle/>
          <a:p>
            <a:pPr lvl="3" algn="ctr"/>
            <a:r>
              <a:rPr lang="en-US" sz="1200" b="1" dirty="0"/>
              <a:t>https://businesspractices.ru</a:t>
            </a:r>
          </a:p>
        </p:txBody>
      </p:sp>
      <p:sp>
        <p:nvSpPr>
          <p:cNvPr id="33" name="Текст 32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/>
              <a:t>+7 (495</a:t>
            </a:r>
            <a:r>
              <a:rPr lang="ru-RU" dirty="0" smtClean="0"/>
              <a:t>) 280 72 84</a:t>
            </a:r>
            <a:endParaRPr lang="ru-RU" dirty="0"/>
          </a:p>
        </p:txBody>
      </p:sp>
      <p:sp>
        <p:nvSpPr>
          <p:cNvPr id="34" name="Текст 33"/>
          <p:cNvSpPr>
            <a:spLocks noGrp="1"/>
          </p:cNvSpPr>
          <p:nvPr>
            <p:ph type="body" sz="quarter" idx="31"/>
          </p:nvPr>
        </p:nvSpPr>
        <p:spPr>
          <a:xfrm>
            <a:off x="2192315" y="1131888"/>
            <a:ext cx="3960000" cy="284162"/>
          </a:xfrm>
        </p:spPr>
        <p:txBody>
          <a:bodyPr/>
          <a:lstStyle/>
          <a:p>
            <a:r>
              <a:rPr lang="en-US" dirty="0"/>
              <a:t>E-mail: </a:t>
            </a:r>
            <a:r>
              <a:rPr lang="en-US" dirty="0" smtClean="0"/>
              <a:t>polylab@sibur.ru</a:t>
            </a:r>
            <a:endParaRPr lang="en-US" dirty="0"/>
          </a:p>
        </p:txBody>
      </p:sp>
      <p:sp>
        <p:nvSpPr>
          <p:cNvPr id="44" name="Заголовок 12"/>
          <p:cNvSpPr>
            <a:spLocks noGrp="1"/>
          </p:cNvSpPr>
          <p:nvPr>
            <p:ph type="title"/>
          </p:nvPr>
        </p:nvSpPr>
        <p:spPr>
          <a:xfrm>
            <a:off x="358772" y="353118"/>
            <a:ext cx="8726022" cy="716097"/>
          </a:xfrm>
        </p:spPr>
        <p:txBody>
          <a:bodyPr vert="horz"/>
          <a:lstStyle/>
          <a:p>
            <a:r>
              <a:rPr lang="ru-RU" dirty="0"/>
              <a:t>Ждем Вас на страницах официальных аккаунтов </a:t>
            </a:r>
            <a:r>
              <a:rPr lang="ru-RU" dirty="0" smtClean="0"/>
              <a:t>СИБУР ПолиЛаб!</a:t>
            </a:r>
            <a:endParaRPr lang="ru-RU" dirty="0"/>
          </a:p>
        </p:txBody>
      </p:sp>
      <p:pic>
        <p:nvPicPr>
          <p:cNvPr id="47" name="Рисунок 46"/>
          <p:cNvPicPr>
            <a:picLocks noGrp="1" noChangeAspect="1"/>
          </p:cNvPicPr>
          <p:nvPr>
            <p:ph type="pic" sz="quarter" idx="2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5534" y="2528565"/>
            <a:ext cx="1044000" cy="1044000"/>
          </a:xfrm>
        </p:spPr>
      </p:pic>
      <p:pic>
        <p:nvPicPr>
          <p:cNvPr id="46" name="Picture 4" descr="http://qrcoder.ru/code/?https%3A%2F%2Ft.me%2Fsiburpolylab&amp;4&amp;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0" t="11382" r="11064" b="11015"/>
          <a:stretch/>
        </p:blipFill>
        <p:spPr bwMode="auto">
          <a:xfrm>
            <a:off x="2859027" y="2620220"/>
            <a:ext cx="857014" cy="8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http://qrcoder.ru/code/?https%3A%2F%2Fbusinesspractices.ru%2F&amp;4&amp;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" t="3985" r="4317" b="4981"/>
          <a:stretch/>
        </p:blipFill>
        <p:spPr bwMode="auto">
          <a:xfrm>
            <a:off x="6932956" y="2507440"/>
            <a:ext cx="1044000" cy="10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Текст 10"/>
          <p:cNvSpPr txBox="1">
            <a:spLocks/>
          </p:cNvSpPr>
          <p:nvPr/>
        </p:nvSpPr>
        <p:spPr>
          <a:xfrm>
            <a:off x="260193" y="1939631"/>
            <a:ext cx="1891066" cy="548982"/>
          </a:xfrm>
          <a:prstGeom prst="rect">
            <a:avLst/>
          </a:prstGeom>
        </p:spPr>
        <p:txBody>
          <a:bodyPr anchor="b"/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" charset="2"/>
              <a:buNone/>
              <a:defRPr lang="ru-RU" altLang="en-US" sz="1400" b="1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1200" b="1" dirty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1000" dirty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400"/>
            <a:r>
              <a:rPr lang="ru-RU" altLang="en-US" sz="1200" dirty="0"/>
              <a:t>Электронный журнал СИБУР </a:t>
            </a:r>
            <a:r>
              <a:rPr lang="ru-RU" altLang="en-US" sz="1200" dirty="0" smtClean="0"/>
              <a:t>Клиентам</a:t>
            </a:r>
            <a:endParaRPr lang="ru-RU" altLang="en-US" sz="1200" dirty="0"/>
          </a:p>
        </p:txBody>
      </p:sp>
      <p:sp>
        <p:nvSpPr>
          <p:cNvPr id="24" name="Текст 10"/>
          <p:cNvSpPr txBox="1">
            <a:spLocks/>
          </p:cNvSpPr>
          <p:nvPr/>
        </p:nvSpPr>
        <p:spPr>
          <a:xfrm>
            <a:off x="6509423" y="1939631"/>
            <a:ext cx="1891066" cy="548982"/>
          </a:xfrm>
          <a:prstGeom prst="rect">
            <a:avLst/>
          </a:prstGeom>
        </p:spPr>
        <p:txBody>
          <a:bodyPr anchor="b"/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" charset="2"/>
              <a:buNone/>
              <a:defRPr lang="ru-RU" altLang="en-US" sz="1400" b="1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1200" b="1" dirty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1000" dirty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400"/>
            <a:r>
              <a:rPr lang="ru-RU" altLang="en-US" sz="1200" dirty="0" smtClean="0"/>
              <a:t>Бизнес-практики СИБУРа</a:t>
            </a:r>
            <a:endParaRPr lang="en-US" kern="0" dirty="0"/>
          </a:p>
        </p:txBody>
      </p:sp>
      <p:sp>
        <p:nvSpPr>
          <p:cNvPr id="26" name="Текст 10"/>
          <p:cNvSpPr txBox="1">
            <a:spLocks/>
          </p:cNvSpPr>
          <p:nvPr/>
        </p:nvSpPr>
        <p:spPr>
          <a:xfrm>
            <a:off x="2342001" y="1939631"/>
            <a:ext cx="1891066" cy="548982"/>
          </a:xfrm>
          <a:prstGeom prst="rect">
            <a:avLst/>
          </a:prstGeom>
        </p:spPr>
        <p:txBody>
          <a:bodyPr anchor="b"/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" charset="2"/>
              <a:buNone/>
              <a:defRPr lang="ru-RU" altLang="en-US" sz="1400" b="1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1200" b="1" dirty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1000" dirty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400"/>
            <a:r>
              <a:rPr lang="ru-RU" altLang="en-US" sz="1200" dirty="0" smtClean="0"/>
              <a:t>Телеграм</a:t>
            </a:r>
            <a:endParaRPr lang="ru-RU" altLang="en-US" sz="1200" dirty="0"/>
          </a:p>
        </p:txBody>
      </p:sp>
      <p:sp>
        <p:nvSpPr>
          <p:cNvPr id="27" name="Текст 10"/>
          <p:cNvSpPr txBox="1">
            <a:spLocks/>
          </p:cNvSpPr>
          <p:nvPr/>
        </p:nvSpPr>
        <p:spPr>
          <a:xfrm>
            <a:off x="4423809" y="1939631"/>
            <a:ext cx="1891066" cy="548982"/>
          </a:xfrm>
          <a:prstGeom prst="rect">
            <a:avLst/>
          </a:prstGeom>
        </p:spPr>
        <p:txBody>
          <a:bodyPr anchor="b"/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" charset="2"/>
              <a:buNone/>
              <a:defRPr lang="ru-RU" altLang="en-US" sz="1400" b="1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1200" b="1" dirty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1000" dirty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altLang="en-US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400"/>
            <a:r>
              <a:rPr lang="ru-RU" altLang="en-US" sz="1200" dirty="0" smtClean="0"/>
              <a:t>Вконтакте</a:t>
            </a:r>
            <a:endParaRPr lang="ru-RU" altLang="en-US" sz="1200" dirty="0"/>
          </a:p>
        </p:txBody>
      </p:sp>
      <p:pic>
        <p:nvPicPr>
          <p:cNvPr id="927794" name="Picture 50" descr="http://qrcoder.ru/code/?https%3A%2F%2Fvk.com%2Fid710158666&amp;4&amp;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835" y="2517177"/>
            <a:ext cx="1043999" cy="10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7797" name="Picture 53" descr="в WhatsApp. в Telegram. 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25" b="97188" l="9549" r="89655">
                        <a14:foregroundMark x1="29708" y1="53750" x2="71618" y2="28438"/>
                        <a14:foregroundMark x1="39788" y1="69688" x2="68170" y2="32813"/>
                        <a14:foregroundMark x1="52520" y1="75625" x2="67109" y2="3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0" t="4573" r="11660" b="5090"/>
          <a:stretch/>
        </p:blipFill>
        <p:spPr bwMode="auto">
          <a:xfrm>
            <a:off x="3089534" y="1844039"/>
            <a:ext cx="396000" cy="396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7801" name="Picture 57" descr="https://www.sostav.ru/images/news/2020/11/03/nixxjpl6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7" t="40398" r="71278" b="40713"/>
          <a:stretch/>
        </p:blipFill>
        <p:spPr bwMode="auto">
          <a:xfrm>
            <a:off x="5162834" y="1844039"/>
            <a:ext cx="396000" cy="396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04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64982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559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8" name="Объект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 bwMode="auto">
          <a:xfrm>
            <a:off x="0" y="228299"/>
            <a:ext cx="9144000" cy="273264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dirty="0" smtClean="0">
                <a:solidFill>
                  <a:schemeClr val="bg1"/>
                </a:solidFill>
              </a:rPr>
              <a:t>Контактная информация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835007" y="4956331"/>
            <a:ext cx="319083" cy="187169"/>
          </a:xfrm>
        </p:spPr>
        <p:txBody>
          <a:bodyPr/>
          <a:lstStyle/>
          <a:p>
            <a:fld id="{31ED88B6-9D2D-479B-ABA6-BAE9EF28FCC0}" type="slidenum">
              <a:rPr lang="ru-RU" sz="600" b="0" smtClean="0">
                <a:solidFill>
                  <a:schemeClr val="accent5">
                    <a:lumMod val="65000"/>
                    <a:lumOff val="35000"/>
                  </a:schemeClr>
                </a:solidFill>
              </a:rPr>
              <a:pPr/>
              <a:t>41</a:t>
            </a:fld>
            <a:endParaRPr lang="ru-RU" sz="600" b="0" dirty="0">
              <a:solidFill>
                <a:schemeClr val="accent5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43"/>
          </p:nvPr>
        </p:nvSpPr>
        <p:spPr>
          <a:xfrm>
            <a:off x="2515480" y="932603"/>
            <a:ext cx="2073097" cy="1800041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</a:rPr>
              <a:t>Юлия </a:t>
            </a:r>
          </a:p>
          <a:p>
            <a:pPr>
              <a:spcAft>
                <a:spcPts val="0"/>
              </a:spcAft>
            </a:pPr>
            <a:r>
              <a:rPr lang="ru-RU" sz="1800" dirty="0" smtClean="0">
                <a:solidFill>
                  <a:schemeClr val="bg1"/>
                </a:solidFill>
              </a:rPr>
              <a:t>Мошкова</a:t>
            </a:r>
          </a:p>
          <a:p>
            <a:pPr lvl="1"/>
            <a:r>
              <a:rPr lang="ru-RU" sz="1100" dirty="0" smtClean="0">
                <a:solidFill>
                  <a:schemeClr val="bg1"/>
                </a:solidFill>
              </a:rPr>
              <a:t>Главный эксперт</a:t>
            </a:r>
            <a:br>
              <a:rPr lang="ru-RU" sz="1100" dirty="0" smtClean="0">
                <a:solidFill>
                  <a:schemeClr val="bg1"/>
                </a:solidFill>
              </a:rPr>
            </a:br>
            <a:r>
              <a:rPr lang="ru-RU" sz="1100" dirty="0" smtClean="0">
                <a:solidFill>
                  <a:schemeClr val="bg1"/>
                </a:solidFill>
              </a:rPr>
              <a:t>лаборатория полиолефинов ЦЛО</a:t>
            </a:r>
          </a:p>
          <a:p>
            <a:pPr lvl="2"/>
            <a:r>
              <a:rPr lang="en-US" sz="1100" dirty="0" smtClean="0">
                <a:solidFill>
                  <a:schemeClr val="tx1"/>
                </a:solidFill>
              </a:rPr>
              <a:t>moshkovaiup@kos.sibur.ru</a:t>
            </a:r>
            <a:endParaRPr lang="ru-RU" sz="1100" dirty="0" smtClean="0">
              <a:solidFill>
                <a:schemeClr val="tx1"/>
              </a:solidFill>
            </a:endParaRPr>
          </a:p>
          <a:p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6" name="Текст 12"/>
          <p:cNvSpPr txBox="1">
            <a:spLocks/>
          </p:cNvSpPr>
          <p:nvPr/>
        </p:nvSpPr>
        <p:spPr>
          <a:xfrm>
            <a:off x="6971663" y="932602"/>
            <a:ext cx="2073097" cy="24023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14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00" b="1" dirty="0" smtClean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00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800" baseline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spcAft>
                <a:spcPts val="0"/>
              </a:spcAft>
            </a:pPr>
            <a:r>
              <a:rPr lang="ru-RU" sz="1800" kern="0" dirty="0" smtClean="0">
                <a:solidFill>
                  <a:schemeClr val="bg1"/>
                </a:solidFill>
              </a:rPr>
              <a:t>Мария</a:t>
            </a:r>
            <a:br>
              <a:rPr lang="ru-RU" sz="1800" kern="0" dirty="0" smtClean="0">
                <a:solidFill>
                  <a:schemeClr val="bg1"/>
                </a:solidFill>
              </a:rPr>
            </a:br>
            <a:r>
              <a:rPr lang="ru-RU" sz="1800" kern="0" dirty="0" smtClean="0">
                <a:solidFill>
                  <a:schemeClr val="bg1"/>
                </a:solidFill>
              </a:rPr>
              <a:t>Ефремова</a:t>
            </a:r>
          </a:p>
          <a:p>
            <a:pPr lvl="1"/>
            <a:r>
              <a:rPr lang="ru-RU" sz="1100" dirty="0" smtClean="0">
                <a:solidFill>
                  <a:schemeClr val="bg1"/>
                </a:solidFill>
              </a:rPr>
              <a:t>Ведущий специалист</a:t>
            </a:r>
            <a:r>
              <a:rPr lang="ru-RU" sz="1100" dirty="0">
                <a:solidFill>
                  <a:schemeClr val="bg1"/>
                </a:solidFill>
              </a:rPr>
              <a:t/>
            </a:r>
            <a:br>
              <a:rPr lang="ru-RU" sz="1100" dirty="0">
                <a:solidFill>
                  <a:schemeClr val="bg1"/>
                </a:solidFill>
              </a:rPr>
            </a:br>
            <a:r>
              <a:rPr lang="ru-RU" sz="1100" dirty="0" smtClean="0">
                <a:solidFill>
                  <a:schemeClr val="bg1"/>
                </a:solidFill>
              </a:rPr>
              <a:t>лаборатория полиолефинов ЦЛО</a:t>
            </a:r>
            <a:endParaRPr lang="ru-RU" sz="1100" dirty="0">
              <a:solidFill>
                <a:schemeClr val="bg1"/>
              </a:solidFill>
            </a:endParaRPr>
          </a:p>
          <a:p>
            <a:pPr defTabSz="914400"/>
            <a:r>
              <a:rPr lang="en-US" sz="1100" b="0" kern="0" dirty="0" smtClean="0">
                <a:solidFill>
                  <a:schemeClr val="tx1"/>
                </a:solidFill>
              </a:rPr>
              <a:t>efremovamv@kos.sibur.ru</a:t>
            </a:r>
            <a:endParaRPr lang="ru-RU" sz="1100" b="0" kern="0" dirty="0">
              <a:solidFill>
                <a:schemeClr val="tx1"/>
              </a:solidFill>
            </a:endParaRPr>
          </a:p>
        </p:txBody>
      </p:sp>
      <p:pic>
        <p:nvPicPr>
          <p:cNvPr id="14" name="Рисунок 13" descr="cid:c9b1d034-ff7e-4226-9ac5-44ae04efea7e@sibur.ru"/>
          <p:cNvPicPr/>
          <p:nvPr/>
        </p:nvPicPr>
        <p:blipFill rotWithShape="1"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" t="17771" r="27417" b="21402"/>
          <a:stretch/>
        </p:blipFill>
        <p:spPr bwMode="auto">
          <a:xfrm>
            <a:off x="549288" y="675681"/>
            <a:ext cx="1703705" cy="1962150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/>
          <a:srcRect l="22081" t="4946" r="13197" b="49720"/>
          <a:stretch/>
        </p:blipFill>
        <p:spPr>
          <a:xfrm>
            <a:off x="4830418" y="675681"/>
            <a:ext cx="1838740" cy="19621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458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38866" y="1210476"/>
            <a:ext cx="6845163" cy="696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8C95"/>
                </a:solidFill>
              </a:rPr>
              <a:t>Вязкость</a:t>
            </a:r>
            <a:r>
              <a:rPr lang="ru-RU" sz="1400" dirty="0"/>
              <a:t> –это свойство жидких сред, определяющее сопротивление деформации</a:t>
            </a:r>
          </a:p>
          <a:p>
            <a:endParaRPr lang="ru-RU" sz="1125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0" dirty="0">
                <a:solidFill>
                  <a:srgbClr val="008C95"/>
                </a:solidFill>
              </a:rPr>
              <a:t>ОСНОВЫ РЕОЛОГИИ РАСПЛАВОВ ПОЛИМЕРОВ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250237" y="647054"/>
            <a:ext cx="6557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8C95"/>
                </a:solidFill>
              </a:rPr>
              <a:t>Упругость</a:t>
            </a:r>
            <a:r>
              <a:rPr lang="ru-RU" sz="1400" dirty="0"/>
              <a:t> – это свойство твердых тел восстанавливать свою                           первоначальную форму после устранения внешних сил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772116" y="1649058"/>
            <a:ext cx="7557969" cy="2725756"/>
            <a:chOff x="184728" y="2633865"/>
            <a:chExt cx="9704884" cy="3634341"/>
          </a:xfrm>
        </p:grpSpPr>
        <p:sp>
          <p:nvSpPr>
            <p:cNvPr id="21" name="Овал 20"/>
            <p:cNvSpPr/>
            <p:nvPr/>
          </p:nvSpPr>
          <p:spPr bwMode="auto">
            <a:xfrm>
              <a:off x="523982" y="2761706"/>
              <a:ext cx="3286125" cy="188222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  <p:sp>
          <p:nvSpPr>
            <p:cNvPr id="18" name="Овал 17"/>
            <p:cNvSpPr/>
            <p:nvPr/>
          </p:nvSpPr>
          <p:spPr bwMode="auto">
            <a:xfrm>
              <a:off x="6303192" y="2779682"/>
              <a:ext cx="3286125" cy="187642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3" b="100000" l="0" r="100000">
                          <a14:backgroundMark x1="35222" y1="32090" x2="35222" y2="32090"/>
                        </a14:backgroundRemoval>
                      </a14:imgEffect>
                      <a14:imgEffect>
                        <a14:artisticLightScreen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54518" y="3356882"/>
              <a:ext cx="1256081" cy="1082879"/>
            </a:xfrm>
            <a:prstGeom prst="roundRect">
              <a:avLst/>
            </a:prstGeom>
          </p:spPr>
        </p:pic>
        <p:sp>
          <p:nvSpPr>
            <p:cNvPr id="9" name="Овал 8"/>
            <p:cNvSpPr/>
            <p:nvPr/>
          </p:nvSpPr>
          <p:spPr bwMode="auto">
            <a:xfrm>
              <a:off x="3099378" y="2633865"/>
              <a:ext cx="3672420" cy="2015032"/>
            </a:xfrm>
            <a:prstGeom prst="ellipse">
              <a:avLst/>
            </a:prstGeom>
            <a:solidFill>
              <a:srgbClr val="008C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350" b="1" kern="0" dirty="0">
                <a:solidFill>
                  <a:srgbClr val="77E2C3">
                    <a:lumMod val="60000"/>
                    <a:lumOff val="40000"/>
                  </a:srgbClr>
                </a:solidFill>
              </a:endParaRP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30220" y1="81761" x2="30220" y2="81761"/>
                        </a14:backgroundRemoval>
                      </a14:imgEffect>
                    </a14:imgLayer>
                  </a14:imgProps>
                </a:ext>
              </a:extLst>
            </a:blip>
            <a:srcRect l="3772" t="4251"/>
            <a:stretch/>
          </p:blipFill>
          <p:spPr>
            <a:xfrm>
              <a:off x="4156829" y="3254690"/>
              <a:ext cx="1480840" cy="1287262"/>
            </a:xfrm>
            <a:prstGeom prst="round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9013" y="3578687"/>
              <a:ext cx="1307273" cy="866448"/>
            </a:xfrm>
            <a:prstGeom prst="round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194090" y="2965752"/>
              <a:ext cx="168398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25" b="1" dirty="0"/>
                <a:t>Жидкое тело (вода)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4728" y="4936787"/>
              <a:ext cx="2123953" cy="353943"/>
            </a:xfrm>
            <a:prstGeom prst="rect">
              <a:avLst/>
            </a:prstGeom>
            <a:solidFill>
              <a:srgbClr val="B2D2D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25" b="1" dirty="0"/>
                <a:t>упругость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27223" y="2915190"/>
              <a:ext cx="189085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25" b="1" dirty="0"/>
                <a:t>Твердое тело (металл)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960230" y="5047238"/>
              <a:ext cx="1929382" cy="35394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25" b="1" dirty="0"/>
                <a:t>вязкость</a:t>
              </a:r>
            </a:p>
          </p:txBody>
        </p:sp>
        <p:sp>
          <p:nvSpPr>
            <p:cNvPr id="30" name="Стрелка вниз 29"/>
            <p:cNvSpPr/>
            <p:nvPr/>
          </p:nvSpPr>
          <p:spPr bwMode="auto">
            <a:xfrm>
              <a:off x="4572254" y="4704781"/>
              <a:ext cx="790575" cy="885716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  <p:sp>
          <p:nvSpPr>
            <p:cNvPr id="31" name="Скругленный прямоугольник 30"/>
            <p:cNvSpPr/>
            <p:nvPr/>
          </p:nvSpPr>
          <p:spPr bwMode="auto">
            <a:xfrm>
              <a:off x="3217168" y="5714480"/>
              <a:ext cx="3500748" cy="553726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ru-RU" sz="1350" b="1">
                <a:latin typeface="Arial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080734" y="5823157"/>
              <a:ext cx="2951793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25" b="1" dirty="0">
                  <a:solidFill>
                    <a:schemeClr val="bg1"/>
                  </a:solidFill>
                </a:rPr>
                <a:t>вязкоупругость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638154" y="1862827"/>
            <a:ext cx="1816742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b="1" dirty="0">
                <a:solidFill>
                  <a:schemeClr val="bg1"/>
                </a:solidFill>
              </a:rPr>
              <a:t>Расплав полимера</a:t>
            </a:r>
          </a:p>
        </p:txBody>
      </p:sp>
      <p:sp>
        <p:nvSpPr>
          <p:cNvPr id="26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65538" y="4686053"/>
            <a:ext cx="5924246" cy="341723"/>
          </a:xfrm>
        </p:spPr>
        <p:txBody>
          <a:bodyPr/>
          <a:lstStyle/>
          <a:p>
            <a:r>
              <a:rPr lang="ru-RU" dirty="0"/>
              <a:t>Реометрия при решении проблем у переработчиков</a:t>
            </a:r>
          </a:p>
        </p:txBody>
      </p:sp>
    </p:spTree>
    <p:extLst>
      <p:ext uri="{BB962C8B-B14F-4D97-AF65-F5344CB8AC3E}">
        <p14:creationId xmlns:p14="http://schemas.microsoft.com/office/powerpoint/2010/main" val="187794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0" dirty="0">
                <a:solidFill>
                  <a:srgbClr val="008C95"/>
                </a:solidFill>
              </a:rPr>
              <a:t>ОСНОВЫ</a:t>
            </a:r>
            <a:r>
              <a:rPr lang="ru-RU" sz="1800" b="0" dirty="0">
                <a:solidFill>
                  <a:srgbClr val="F58A1F"/>
                </a:solidFill>
              </a:rPr>
              <a:t> </a:t>
            </a:r>
            <a:r>
              <a:rPr lang="ru-RU" sz="1800" b="0" dirty="0">
                <a:solidFill>
                  <a:srgbClr val="008C95"/>
                </a:solidFill>
              </a:rPr>
              <a:t>РЕОЛОГИИ РАСПЛАВОВ ПОЛИМЕРОВ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Реометрия при решении проблем у переработчиков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3322921" y="1389384"/>
            <a:ext cx="2542960" cy="233818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800" b="1" dirty="0" smtClean="0">
                <a:solidFill>
                  <a:srgbClr val="008CFA"/>
                </a:solidFill>
              </a:rPr>
              <a:t>Упругость</a:t>
            </a:r>
          </a:p>
          <a:p>
            <a:pPr algn="ctr"/>
            <a:endParaRPr lang="ru-RU" sz="1600" b="1" dirty="0" smtClean="0"/>
          </a:p>
          <a:p>
            <a:pPr algn="ctr"/>
            <a:r>
              <a:rPr lang="ru-RU" sz="1600" dirty="0" smtClean="0"/>
              <a:t>свойство </a:t>
            </a:r>
            <a:r>
              <a:rPr lang="ru-RU" sz="1600" dirty="0"/>
              <a:t>тела восстанавливать свою форму и размеры после прекращения действия внешних сил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6012" r="11695" b="27124"/>
          <a:stretch/>
        </p:blipFill>
        <p:spPr>
          <a:xfrm>
            <a:off x="607515" y="743878"/>
            <a:ext cx="2620146" cy="3629195"/>
          </a:xfrm>
          <a:prstGeom prst="round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0229" r="-1"/>
          <a:stretch/>
        </p:blipFill>
        <p:spPr>
          <a:xfrm>
            <a:off x="5961141" y="744809"/>
            <a:ext cx="2566219" cy="362826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0" dirty="0">
                <a:solidFill>
                  <a:srgbClr val="008C95"/>
                </a:solidFill>
              </a:rPr>
              <a:t>ОСНОВЫ РЕОЛОГИИ РАСПЛАВОВ ПОЛИМЕРОВ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1111902" y="3139678"/>
            <a:ext cx="2786798" cy="1025927"/>
          </a:xfrm>
          <a:prstGeom prst="roundRect">
            <a:avLst/>
          </a:prstGeom>
          <a:solidFill>
            <a:srgbClr val="77E2C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sz="1350" b="1"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1311" y="3257691"/>
            <a:ext cx="20145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Макромолекулы полимера в спокойном состоянии</a:t>
            </a: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5118342" y="3139678"/>
            <a:ext cx="3073146" cy="1025927"/>
          </a:xfrm>
          <a:prstGeom prst="roundRect">
            <a:avLst/>
          </a:prstGeom>
          <a:solidFill>
            <a:srgbClr val="77E2C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sz="1350" b="1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87535" y="3159719"/>
            <a:ext cx="3134759" cy="1127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Под влиянием повышения </a:t>
            </a:r>
          </a:p>
          <a:p>
            <a:pPr algn="ctr"/>
            <a:r>
              <a:rPr lang="ru-RU" sz="1400" dirty="0"/>
              <a:t>температуры и сдвиговых деформаций межмолекулярные связи разрушаются, полимер течет</a:t>
            </a:r>
          </a:p>
          <a:p>
            <a:pPr algn="ctr"/>
            <a:endParaRPr lang="ru-RU" sz="1125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627299">
            <a:off x="1803054" y="1092121"/>
            <a:ext cx="1990274" cy="1007473"/>
          </a:xfrm>
          <a:prstGeom prst="rect">
            <a:avLst/>
          </a:prstGeom>
        </p:spPr>
      </p:pic>
      <p:sp>
        <p:nvSpPr>
          <p:cNvPr id="16" name="Стрелка вправо 15"/>
          <p:cNvSpPr/>
          <p:nvPr/>
        </p:nvSpPr>
        <p:spPr bwMode="auto">
          <a:xfrm>
            <a:off x="3943349" y="1929175"/>
            <a:ext cx="993657" cy="275561"/>
          </a:xfrm>
          <a:prstGeom prst="rightArrow">
            <a:avLst/>
          </a:prstGeom>
          <a:solidFill>
            <a:srgbClr val="FABE1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sz="1350" b="1"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05047" y="1663692"/>
            <a:ext cx="897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Нагрев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46775" y="2142756"/>
            <a:ext cx="844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Сдвиг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/>
          <a:srcRect t="7538"/>
          <a:stretch/>
        </p:blipFill>
        <p:spPr>
          <a:xfrm>
            <a:off x="5080269" y="863314"/>
            <a:ext cx="2861737" cy="86902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6729" y="1914088"/>
            <a:ext cx="2885277" cy="921731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986317" y="176546"/>
            <a:ext cx="3037968" cy="2934874"/>
            <a:chOff x="995832" y="-13622"/>
            <a:chExt cx="3037968" cy="2934874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995832" y="-13622"/>
              <a:ext cx="2889754" cy="2804403"/>
              <a:chOff x="995832" y="-13622"/>
              <a:chExt cx="2889754" cy="2804403"/>
            </a:xfrm>
          </p:grpSpPr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backgroundMark x1="83478" y1="56751" x2="83478" y2="56751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5756711">
                <a:off x="1038507" y="-56297"/>
                <a:ext cx="2804403" cy="2889754"/>
              </a:xfrm>
              <a:prstGeom prst="rect">
                <a:avLst/>
              </a:prstGeom>
            </p:spPr>
          </p:pic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8400340">
                <a:off x="1292115" y="708593"/>
                <a:ext cx="1277257" cy="616774"/>
              </a:xfrm>
              <a:prstGeom prst="rect">
                <a:avLst/>
              </a:prstGeom>
            </p:spPr>
          </p:pic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607244">
              <a:off x="1001447" y="1764905"/>
              <a:ext cx="2107553" cy="714946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18785" y1="67378" x2="18785" y2="67378"/>
                          <a14:foregroundMark x1="50000" y1="41768" x2="50000" y2="41768"/>
                          <a14:foregroundMark x1="56077" y1="42378" x2="56077" y2="42378"/>
                          <a14:foregroundMark x1="59945" y1="35671" x2="59945" y2="35671"/>
                          <a14:backgroundMark x1="80939" y1="21037" x2="80939" y2="21037"/>
                          <a14:backgroundMark x1="84530" y1="16463" x2="84530" y2="16463"/>
                          <a14:backgroundMark x1="19061" y1="29268" x2="19061" y2="29268"/>
                          <a14:backgroundMark x1="66575" y1="61890" x2="66575" y2="61890"/>
                          <a14:backgroundMark x1="49171" y1="61585" x2="49171" y2="61585"/>
                          <a14:backgroundMark x1="35912" y1="62195" x2="35912" y2="62195"/>
                          <a14:backgroundMark x1="29282" y1="70427" x2="29282" y2="70427"/>
                          <a14:backgroundMark x1="46685" y1="40854" x2="46685" y2="40854"/>
                          <a14:backgroundMark x1="54696" y1="37195" x2="54696" y2="37195"/>
                          <a14:backgroundMark x1="61878" y1="29878" x2="61878" y2="29878"/>
                          <a14:backgroundMark x1="67403" y1="26220" x2="67403" y2="26220"/>
                          <a14:backgroundMark x1="71547" y1="25915" x2="71547" y2="25915"/>
                          <a14:backgroundMark x1="62983" y1="52744" x2="62983" y2="52744"/>
                          <a14:backgroundMark x1="58011" y1="49085" x2="58011" y2="49085"/>
                          <a14:backgroundMark x1="55249" y1="53049" x2="55249" y2="53049"/>
                          <a14:backgroundMark x1="53591" y1="49390" x2="53591" y2="49390"/>
                          <a14:backgroundMark x1="30663" y1="61280" x2="30663" y2="61280"/>
                          <a14:backgroundMark x1="39227" y1="69207" x2="39227" y2="69207"/>
                          <a14:backgroundMark x1="43923" y1="66159" x2="50552" y2="63720"/>
                          <a14:backgroundMark x1="37293" y1="71951" x2="33425" y2="54268"/>
                          <a14:backgroundMark x1="24862" y1="75915" x2="18785" y2="60671"/>
                          <a14:backgroundMark x1="15193" y1="58232" x2="12983" y2="53963"/>
                          <a14:backgroundMark x1="20718" y1="56402" x2="19061" y2="51524"/>
                          <a14:backgroundMark x1="19337" y1="54878" x2="24033" y2="67378"/>
                          <a14:backgroundMark x1="25414" y1="70732" x2="25414" y2="70732"/>
                          <a14:backgroundMark x1="28177" y1="67073" x2="22099" y2="53049"/>
                          <a14:backgroundMark x1="19337" y1="78963" x2="12707" y2="60061"/>
                          <a14:backgroundMark x1="57735" y1="65549" x2="56630" y2="49390"/>
                          <a14:backgroundMark x1="74586" y1="52744" x2="67403" y2="37805"/>
                          <a14:backgroundMark x1="77624" y1="50915" x2="71547" y2="32927"/>
                          <a14:backgroundMark x1="83702" y1="43902" x2="77348" y2="30488"/>
                          <a14:backgroundMark x1="72652" y1="26220" x2="74033" y2="31707"/>
                          <a14:backgroundMark x1="49724" y1="51220" x2="45304" y2="38415"/>
                          <a14:backgroundMark x1="42265" y1="60061" x2="37569" y2="45732"/>
                          <a14:backgroundMark x1="34807" y1="48476" x2="37845" y2="54878"/>
                          <a14:backgroundMark x1="33149" y1="67988" x2="21823" y2="49390"/>
                          <a14:backgroundMark x1="33149" y1="44817" x2="49448" y2="32317"/>
                          <a14:backgroundMark x1="52210" y1="36280" x2="55801" y2="32012"/>
                          <a14:backgroundMark x1="59116" y1="28963" x2="67680" y2="44207"/>
                          <a14:backgroundMark x1="63260" y1="42683" x2="60221" y2="40549"/>
                          <a14:backgroundMark x1="66298" y1="26524" x2="72376" y2="42378"/>
                          <a14:backgroundMark x1="79006" y1="21646" x2="84807" y2="368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889874">
              <a:off x="1930498" y="817950"/>
              <a:ext cx="2206943" cy="1999661"/>
            </a:xfrm>
            <a:prstGeom prst="rect">
              <a:avLst/>
            </a:prstGeom>
          </p:spPr>
        </p:pic>
      </p:grpSp>
      <p:sp>
        <p:nvSpPr>
          <p:cNvPr id="20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65538" y="4686053"/>
            <a:ext cx="5924246" cy="341723"/>
          </a:xfrm>
        </p:spPr>
        <p:txBody>
          <a:bodyPr/>
          <a:lstStyle/>
          <a:p>
            <a:r>
              <a:rPr lang="ru-RU" dirty="0"/>
              <a:t>Реометрия при решении проблем у переработчиков</a:t>
            </a:r>
          </a:p>
        </p:txBody>
      </p:sp>
    </p:spTree>
    <p:extLst>
      <p:ext uri="{BB962C8B-B14F-4D97-AF65-F5344CB8AC3E}">
        <p14:creationId xmlns:p14="http://schemas.microsoft.com/office/powerpoint/2010/main" val="323107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0" dirty="0"/>
              <a:t>ОСНОВЫ РЕОЛОГИИ РАСПЛАВОВ ПОЛИМЕРОВ</a:t>
            </a:r>
            <a:endParaRPr lang="ru-RU" sz="1800" dirty="0">
              <a:solidFill>
                <a:srgbClr val="008C95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61688" y="690690"/>
            <a:ext cx="72586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C95"/>
                </a:solidFill>
              </a:rPr>
              <a:t>Реология </a:t>
            </a:r>
            <a:r>
              <a:rPr lang="ru-RU" sz="2000" dirty="0">
                <a:solidFill>
                  <a:srgbClr val="002B32"/>
                </a:solidFill>
              </a:rPr>
              <a:t>–</a:t>
            </a:r>
            <a:r>
              <a:rPr lang="ru-RU" sz="2000" dirty="0"/>
              <a:t> </a:t>
            </a:r>
            <a:r>
              <a:rPr lang="ru-RU" sz="1800" dirty="0">
                <a:solidFill>
                  <a:srgbClr val="002B32"/>
                </a:solidFill>
              </a:rPr>
              <a:t>это наука, изучающая закономерности течения и деформацию материалов в зависимости от внешних </a:t>
            </a:r>
            <a:r>
              <a:rPr lang="ru-RU" sz="1800" dirty="0" smtClean="0">
                <a:solidFill>
                  <a:srgbClr val="002B32"/>
                </a:solidFill>
              </a:rPr>
              <a:t>усилий</a:t>
            </a:r>
            <a:endParaRPr lang="ru-RU" sz="1800" dirty="0">
              <a:solidFill>
                <a:srgbClr val="002B32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4283267" y="1885970"/>
            <a:ext cx="3945369" cy="2305254"/>
            <a:chOff x="4272399" y="1581226"/>
            <a:chExt cx="3945369" cy="2305254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4272399" y="1581226"/>
              <a:ext cx="3945369" cy="2305254"/>
              <a:chOff x="4272399" y="1581226"/>
              <a:chExt cx="3945369" cy="2305254"/>
            </a:xfrm>
          </p:grpSpPr>
          <p:grpSp>
            <p:nvGrpSpPr>
              <p:cNvPr id="28" name="Группа 27"/>
              <p:cNvGrpSpPr/>
              <p:nvPr/>
            </p:nvGrpSpPr>
            <p:grpSpPr>
              <a:xfrm>
                <a:off x="4272399" y="1581226"/>
                <a:ext cx="3945369" cy="2305254"/>
                <a:chOff x="3639101" y="929900"/>
                <a:chExt cx="3945369" cy="2305254"/>
              </a:xfrm>
            </p:grpSpPr>
            <p:grpSp>
              <p:nvGrpSpPr>
                <p:cNvPr id="29" name="Группа 28"/>
                <p:cNvGrpSpPr/>
                <p:nvPr/>
              </p:nvGrpSpPr>
              <p:grpSpPr>
                <a:xfrm>
                  <a:off x="3639101" y="929900"/>
                  <a:ext cx="3945369" cy="2305254"/>
                  <a:chOff x="3639101" y="929900"/>
                  <a:chExt cx="3945369" cy="2305254"/>
                </a:xfrm>
              </p:grpSpPr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5670544" y="2633081"/>
                    <a:ext cx="383652" cy="3231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II</a:t>
                    </a:r>
                    <a:endParaRPr lang="ru-RU" dirty="0"/>
                  </a:p>
                </p:txBody>
              </p:sp>
              <p:grpSp>
                <p:nvGrpSpPr>
                  <p:cNvPr id="39" name="Группа 38"/>
                  <p:cNvGrpSpPr/>
                  <p:nvPr/>
                </p:nvGrpSpPr>
                <p:grpSpPr>
                  <a:xfrm>
                    <a:off x="3639101" y="929900"/>
                    <a:ext cx="3945369" cy="2305254"/>
                    <a:chOff x="3639101" y="929900"/>
                    <a:chExt cx="3945369" cy="2305254"/>
                  </a:xfrm>
                </p:grpSpPr>
                <p:grpSp>
                  <p:nvGrpSpPr>
                    <p:cNvPr id="41" name="Группа 40"/>
                    <p:cNvGrpSpPr/>
                    <p:nvPr/>
                  </p:nvGrpSpPr>
                  <p:grpSpPr>
                    <a:xfrm>
                      <a:off x="4046610" y="929900"/>
                      <a:ext cx="3537860" cy="2010290"/>
                      <a:chOff x="4046610" y="929900"/>
                      <a:chExt cx="3537860" cy="2010290"/>
                    </a:xfrm>
                  </p:grpSpPr>
                  <p:cxnSp>
                    <p:nvCxnSpPr>
                      <p:cNvPr id="48" name="Прямая со стрелкой 47"/>
                      <p:cNvCxnSpPr/>
                      <p:nvPr/>
                    </p:nvCxnSpPr>
                    <p:spPr bwMode="auto">
                      <a:xfrm flipV="1">
                        <a:off x="4050604" y="929900"/>
                        <a:ext cx="0" cy="2010290"/>
                      </a:xfrm>
                      <a:prstGeom prst="straightConnector1">
                        <a:avLst/>
                      </a:prstGeom>
                      <a:ln w="19050" cap="flat" cmpd="sng" algn="ctr">
                        <a:solidFill>
                          <a:schemeClr val="accent5"/>
                        </a:solidFill>
                        <a:prstDash val="solid"/>
                        <a:round/>
                        <a:headEnd type="none" w="med" len="med"/>
                        <a:tailEnd type="arrow" w="med" len="med"/>
                      </a:ln>
                      <a:extLst/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9" name="Прямая со стрелкой 48"/>
                      <p:cNvCxnSpPr/>
                      <p:nvPr/>
                    </p:nvCxnSpPr>
                    <p:spPr bwMode="auto">
                      <a:xfrm>
                        <a:off x="4046610" y="2940190"/>
                        <a:ext cx="3537860" cy="0"/>
                      </a:xfrm>
                      <a:prstGeom prst="straightConnector1">
                        <a:avLst/>
                      </a:prstGeom>
                      <a:ln w="19050" cap="flat" cmpd="sng" algn="ctr">
                        <a:solidFill>
                          <a:schemeClr val="accent5"/>
                        </a:solidFill>
                        <a:prstDash val="solid"/>
                        <a:round/>
                        <a:headEnd type="none" w="med" len="med"/>
                        <a:tailEnd type="arrow" w="med" len="med"/>
                      </a:ln>
                      <a:extLst/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2" name="Полилиния 41"/>
                    <p:cNvSpPr/>
                    <p:nvPr/>
                  </p:nvSpPr>
                  <p:spPr bwMode="auto">
                    <a:xfrm>
                      <a:off x="5145607" y="1576774"/>
                      <a:ext cx="2219739" cy="1051944"/>
                    </a:xfrm>
                    <a:custGeom>
                      <a:avLst/>
                      <a:gdLst>
                        <a:gd name="connsiteX0" fmla="*/ 0 w 2219739"/>
                        <a:gd name="connsiteY0" fmla="*/ 0 h 1051944"/>
                        <a:gd name="connsiteX1" fmla="*/ 172278 w 2219739"/>
                        <a:gd name="connsiteY1" fmla="*/ 397565 h 1051944"/>
                        <a:gd name="connsiteX2" fmla="*/ 463826 w 2219739"/>
                        <a:gd name="connsiteY2" fmla="*/ 708992 h 1051944"/>
                        <a:gd name="connsiteX3" fmla="*/ 1040296 w 2219739"/>
                        <a:gd name="connsiteY3" fmla="*/ 954157 h 1051944"/>
                        <a:gd name="connsiteX4" fmla="*/ 1769165 w 2219739"/>
                        <a:gd name="connsiteY4" fmla="*/ 1046922 h 1051944"/>
                        <a:gd name="connsiteX5" fmla="*/ 2219739 w 2219739"/>
                        <a:gd name="connsiteY5" fmla="*/ 1040296 h 1051944"/>
                        <a:gd name="connsiteX6" fmla="*/ 2219739 w 2219739"/>
                        <a:gd name="connsiteY6" fmla="*/ 1040296 h 10519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219739" h="1051944">
                          <a:moveTo>
                            <a:pt x="0" y="0"/>
                          </a:moveTo>
                          <a:cubicBezTo>
                            <a:pt x="47487" y="139700"/>
                            <a:pt x="94974" y="279400"/>
                            <a:pt x="172278" y="397565"/>
                          </a:cubicBezTo>
                          <a:cubicBezTo>
                            <a:pt x="249582" y="515730"/>
                            <a:pt x="319156" y="616227"/>
                            <a:pt x="463826" y="708992"/>
                          </a:cubicBezTo>
                          <a:cubicBezTo>
                            <a:pt x="608496" y="801757"/>
                            <a:pt x="822740" y="897835"/>
                            <a:pt x="1040296" y="954157"/>
                          </a:cubicBezTo>
                          <a:cubicBezTo>
                            <a:pt x="1257853" y="1010479"/>
                            <a:pt x="1572591" y="1032566"/>
                            <a:pt x="1769165" y="1046922"/>
                          </a:cubicBezTo>
                          <a:cubicBezTo>
                            <a:pt x="1965739" y="1061278"/>
                            <a:pt x="2219739" y="1040296"/>
                            <a:pt x="2219739" y="1040296"/>
                          </a:cubicBezTo>
                          <a:lnTo>
                            <a:pt x="2219739" y="1040296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cxnSp>
                  <p:nvCxnSpPr>
                    <p:cNvPr id="43" name="Прямая соединительная линия 42"/>
                    <p:cNvCxnSpPr>
                      <a:endCxn id="42" idx="5"/>
                    </p:cNvCxnSpPr>
                    <p:nvPr/>
                  </p:nvCxnSpPr>
                  <p:spPr bwMode="auto">
                    <a:xfrm flipV="1">
                      <a:off x="4046610" y="2617070"/>
                      <a:ext cx="3318736" cy="1164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 cmpd="sng" algn="ctr">
                      <a:solidFill>
                        <a:srgbClr val="008CF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44" name="Прямая соединительная линия 43"/>
                    <p:cNvCxnSpPr/>
                    <p:nvPr/>
                  </p:nvCxnSpPr>
                  <p:spPr bwMode="auto">
                    <a:xfrm>
                      <a:off x="5108713" y="943814"/>
                      <a:ext cx="0" cy="1996376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 cmpd="sng" algn="ctr">
                      <a:solidFill>
                        <a:srgbClr val="008CF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45" name="Прямая соединительная линия 44"/>
                    <p:cNvCxnSpPr/>
                    <p:nvPr/>
                  </p:nvCxnSpPr>
                  <p:spPr bwMode="auto">
                    <a:xfrm>
                      <a:off x="6725478" y="936857"/>
                      <a:ext cx="0" cy="1996376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 cmpd="sng" algn="ctr">
                      <a:solidFill>
                        <a:srgbClr val="008CF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sp>
                  <p:nvSpPr>
                    <p:cNvPr id="46" name="TextBox 45"/>
                    <p:cNvSpPr txBox="1"/>
                    <p:nvPr/>
                  </p:nvSpPr>
                  <p:spPr>
                    <a:xfrm>
                      <a:off x="4749111" y="2927377"/>
                      <a:ext cx="2140846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ru-RU" sz="1400" dirty="0" smtClean="0">
                          <a:solidFill>
                            <a:srgbClr val="2D3287"/>
                          </a:solidFill>
                        </a:rPr>
                        <a:t>Скорость сдвига, 1/сек</a:t>
                      </a:r>
                      <a:endParaRPr lang="ru-RU" sz="1400" dirty="0">
                        <a:solidFill>
                          <a:srgbClr val="2D3287"/>
                        </a:solidFill>
                      </a:endParaRPr>
                    </a:p>
                  </p:txBody>
                </p:sp>
                <p:sp>
                  <p:nvSpPr>
                    <p:cNvPr id="47" name="TextBox 46"/>
                    <p:cNvSpPr txBox="1"/>
                    <p:nvPr/>
                  </p:nvSpPr>
                  <p:spPr>
                    <a:xfrm>
                      <a:off x="3639101" y="1404729"/>
                      <a:ext cx="415498" cy="1186876"/>
                    </a:xfrm>
                    <a:prstGeom prst="rect">
                      <a:avLst/>
                    </a:prstGeom>
                    <a:noFill/>
                  </p:spPr>
                  <p:txBody>
                    <a:bodyPr vert="vert270" wrap="square" rtlCol="0">
                      <a:spAutoFit/>
                    </a:bodyPr>
                    <a:lstStyle/>
                    <a:p>
                      <a:r>
                        <a:rPr lang="ru-RU" sz="1400" dirty="0" smtClean="0">
                          <a:solidFill>
                            <a:srgbClr val="2D3287"/>
                          </a:solidFill>
                        </a:rPr>
                        <a:t>Вязкость</a:t>
                      </a:r>
                      <a:r>
                        <a:rPr lang="ru-RU" dirty="0" smtClean="0">
                          <a:solidFill>
                            <a:srgbClr val="2D3287"/>
                          </a:solidFill>
                        </a:rPr>
                        <a:t>, </a:t>
                      </a:r>
                      <a:r>
                        <a:rPr lang="en-US" dirty="0">
                          <a:solidFill>
                            <a:srgbClr val="2D3287"/>
                          </a:solidFill>
                        </a:rPr>
                        <a:t>ŋ</a:t>
                      </a:r>
                      <a:r>
                        <a:rPr lang="ru-RU" dirty="0" smtClean="0">
                          <a:solidFill>
                            <a:srgbClr val="2D3287"/>
                          </a:solidFill>
                        </a:rPr>
                        <a:t> </a:t>
                      </a:r>
                      <a:endParaRPr lang="ru-RU" dirty="0">
                        <a:solidFill>
                          <a:srgbClr val="2D3287"/>
                        </a:solidFill>
                      </a:endParaRPr>
                    </a:p>
                  </p:txBody>
                </p:sp>
              </p:grp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4438282" y="2618199"/>
                    <a:ext cx="383652" cy="3231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I</a:t>
                    </a:r>
                    <a:endParaRPr lang="ru-RU" dirty="0"/>
                  </a:p>
                </p:txBody>
              </p:sp>
            </p:grpSp>
            <p:sp>
              <p:nvSpPr>
                <p:cNvPr id="36" name="TextBox 35"/>
                <p:cNvSpPr txBox="1"/>
                <p:nvPr/>
              </p:nvSpPr>
              <p:spPr>
                <a:xfrm>
                  <a:off x="6916007" y="2633081"/>
                  <a:ext cx="38365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III</a:t>
                  </a:r>
                  <a:endParaRPr lang="ru-RU" dirty="0"/>
                </a:p>
              </p:txBody>
            </p:sp>
          </p:grpSp>
          <p:sp>
            <p:nvSpPr>
              <p:cNvPr id="50" name="Полилиния 49"/>
              <p:cNvSpPr/>
              <p:nvPr/>
            </p:nvSpPr>
            <p:spPr bwMode="auto">
              <a:xfrm>
                <a:off x="4712686" y="2020659"/>
                <a:ext cx="1000541" cy="167842"/>
              </a:xfrm>
              <a:custGeom>
                <a:avLst/>
                <a:gdLst>
                  <a:gd name="connsiteX0" fmla="*/ 0 w 874644"/>
                  <a:gd name="connsiteY0" fmla="*/ 0 h 139148"/>
                  <a:gd name="connsiteX1" fmla="*/ 563218 w 874644"/>
                  <a:gd name="connsiteY1" fmla="*/ 33131 h 139148"/>
                  <a:gd name="connsiteX2" fmla="*/ 874644 w 874644"/>
                  <a:gd name="connsiteY2" fmla="*/ 139148 h 139148"/>
                  <a:gd name="connsiteX3" fmla="*/ 874644 w 874644"/>
                  <a:gd name="connsiteY3" fmla="*/ 139148 h 139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74644" h="139148">
                    <a:moveTo>
                      <a:pt x="0" y="0"/>
                    </a:moveTo>
                    <a:cubicBezTo>
                      <a:pt x="208722" y="4970"/>
                      <a:pt x="417444" y="9940"/>
                      <a:pt x="563218" y="33131"/>
                    </a:cubicBezTo>
                    <a:cubicBezTo>
                      <a:pt x="708992" y="56322"/>
                      <a:pt x="874644" y="139148"/>
                      <a:pt x="874644" y="139148"/>
                    </a:cubicBezTo>
                    <a:lnTo>
                      <a:pt x="874644" y="139148"/>
                    </a:lnTo>
                  </a:path>
                </a:pathLst>
              </a:custGeom>
              <a:ln w="19050">
                <a:solidFill>
                  <a:srgbClr val="C00000"/>
                </a:solidFill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1" i="0" u="none" strike="noStrike" cap="none" normalizeH="0" baseline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577391" y="1696394"/>
                <a:ext cx="50552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</a:t>
                </a:r>
                <a:r>
                  <a:rPr lang="en-US" dirty="0"/>
                  <a:t>ŋ</a:t>
                </a:r>
                <a:r>
                  <a:rPr lang="ru-RU" baseline="-25000" dirty="0"/>
                  <a:t>0</a:t>
                </a:r>
                <a:endParaRPr lang="ru-RU" dirty="0"/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7329967" y="2952516"/>
              <a:ext cx="38657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ŋ</a:t>
              </a:r>
              <a:r>
                <a:rPr lang="ru-RU" baseline="-25000" dirty="0"/>
                <a:t>∞</a:t>
              </a:r>
              <a:endParaRPr lang="ru-RU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769068" y="1800205"/>
            <a:ext cx="2970581" cy="2439781"/>
            <a:chOff x="750856" y="1475741"/>
            <a:chExt cx="2970581" cy="2439781"/>
          </a:xfrm>
        </p:grpSpPr>
        <p:sp>
          <p:nvSpPr>
            <p:cNvPr id="9" name="TextBox 8"/>
            <p:cNvSpPr txBox="1"/>
            <p:nvPr/>
          </p:nvSpPr>
          <p:spPr>
            <a:xfrm>
              <a:off x="1476843" y="1475741"/>
              <a:ext cx="224459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кривая вязкости</a:t>
              </a:r>
            </a:p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течение </a:t>
              </a:r>
              <a:r>
                <a:rPr lang="ru-RU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ньютоновской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жидкости: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ŋ</a:t>
              </a:r>
              <a:r>
                <a:rPr lang="ru-R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r>
                <a:rPr lang="en-U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const</a:t>
              </a:r>
              <a:endParaRPr lang="ru-RU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4" name="Прямая со стрелкой 33"/>
            <p:cNvCxnSpPr/>
            <p:nvPr/>
          </p:nvCxnSpPr>
          <p:spPr bwMode="auto">
            <a:xfrm flipV="1">
              <a:off x="1163629" y="1574491"/>
              <a:ext cx="0" cy="2010290"/>
            </a:xfrm>
            <a:prstGeom prst="straightConnector1">
              <a:avLst/>
            </a:prstGeom>
            <a:ln w="190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arrow" w="med" len="med"/>
            </a:ln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/>
            <p:cNvCxnSpPr/>
            <p:nvPr/>
          </p:nvCxnSpPr>
          <p:spPr bwMode="auto">
            <a:xfrm flipV="1">
              <a:off x="1163629" y="3570867"/>
              <a:ext cx="2313214" cy="7774"/>
            </a:xfrm>
            <a:prstGeom prst="straightConnector1">
              <a:avLst/>
            </a:prstGeom>
            <a:ln w="190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arrow" w="med" len="med"/>
            </a:ln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750856" y="1886533"/>
              <a:ext cx="415498" cy="118687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ru-RU" sz="1400" dirty="0" smtClean="0">
                  <a:solidFill>
                    <a:srgbClr val="2D3287"/>
                  </a:solidFill>
                </a:rPr>
                <a:t>Вязкость</a:t>
              </a:r>
              <a:r>
                <a:rPr lang="ru-RU" dirty="0" smtClean="0">
                  <a:solidFill>
                    <a:srgbClr val="2D3287"/>
                  </a:solidFill>
                </a:rPr>
                <a:t>, </a:t>
              </a:r>
              <a:r>
                <a:rPr lang="en-US" dirty="0">
                  <a:solidFill>
                    <a:srgbClr val="2D3287"/>
                  </a:solidFill>
                </a:rPr>
                <a:t>ŋ</a:t>
              </a:r>
              <a:r>
                <a:rPr lang="ru-RU" dirty="0" smtClean="0">
                  <a:solidFill>
                    <a:srgbClr val="2D3287"/>
                  </a:solidFill>
                </a:rPr>
                <a:t> </a:t>
              </a:r>
              <a:endParaRPr lang="ru-RU" dirty="0">
                <a:solidFill>
                  <a:srgbClr val="2D3287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249813" y="3607745"/>
              <a:ext cx="21408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solidFill>
                    <a:srgbClr val="2D3287"/>
                  </a:solidFill>
                </a:rPr>
                <a:t>Скорость сдвига, 1/сек</a:t>
              </a:r>
              <a:endParaRPr lang="ru-RU" sz="1400" dirty="0">
                <a:solidFill>
                  <a:srgbClr val="2D3287"/>
                </a:solidFill>
              </a:endParaRPr>
            </a:p>
          </p:txBody>
        </p:sp>
        <p:cxnSp>
          <p:nvCxnSpPr>
            <p:cNvPr id="19" name="Прямая соединительная линия 18"/>
            <p:cNvCxnSpPr/>
            <p:nvPr/>
          </p:nvCxnSpPr>
          <p:spPr bwMode="auto">
            <a:xfrm>
              <a:off x="1163629" y="2289243"/>
              <a:ext cx="1916797" cy="6485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  <a:extLst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6" name="Скругленный прямоугольник 5"/>
          <p:cNvSpPr/>
          <p:nvPr/>
        </p:nvSpPr>
        <p:spPr bwMode="auto">
          <a:xfrm>
            <a:off x="750855" y="643050"/>
            <a:ext cx="7258655" cy="698024"/>
          </a:xfrm>
          <a:prstGeom prst="roundRect">
            <a:avLst/>
          </a:prstGeom>
          <a:noFill/>
          <a:ln w="19050" cap="flat" cmpd="sng" algn="ctr">
            <a:solidFill>
              <a:srgbClr val="008C95"/>
            </a:solidFill>
            <a:prstDash val="sysDot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65538" y="4686053"/>
            <a:ext cx="5924246" cy="341723"/>
          </a:xfrm>
        </p:spPr>
        <p:txBody>
          <a:bodyPr/>
          <a:lstStyle/>
          <a:p>
            <a:r>
              <a:rPr lang="ru-RU" dirty="0"/>
              <a:t>Реометрия при решении проблем у переработчиков</a:t>
            </a:r>
          </a:p>
        </p:txBody>
      </p:sp>
    </p:spTree>
    <p:extLst>
      <p:ext uri="{BB962C8B-B14F-4D97-AF65-F5344CB8AC3E}">
        <p14:creationId xmlns:p14="http://schemas.microsoft.com/office/powerpoint/2010/main" val="337030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ОСНОВЫ РЕОЛОГИИ РАСПЛАВОВ ПОЛИМЕРОВ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Реометрия при решении проблем у переработчиков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69131" y="768812"/>
            <a:ext cx="8419010" cy="3258393"/>
          </a:xfrm>
          <a:prstGeom prst="rect">
            <a:avLst/>
          </a:prstGeom>
          <a:solidFill>
            <a:srgbClr val="B2D2D8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Доказана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зависимость между средневесовой молекулярной массой и вязкостью при нулевой скорости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сдвига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 smtClean="0"/>
              <a:t>ŋ</a:t>
            </a:r>
            <a:r>
              <a:rPr lang="ru-RU" sz="2400" b="1" baseline="-25000" dirty="0" smtClean="0"/>
              <a:t>0</a:t>
            </a:r>
            <a:r>
              <a:rPr 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= k·Mw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baseline="30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3.4</a:t>
            </a:r>
          </a:p>
          <a:p>
            <a:pPr indent="1620000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/>
              <a:t>где </a:t>
            </a:r>
            <a:r>
              <a:rPr lang="en-US" sz="1600" b="1" dirty="0" smtClean="0"/>
              <a:t>ŋ</a:t>
            </a:r>
            <a:r>
              <a:rPr lang="ru-RU" sz="1600" b="1" baseline="-25000" dirty="0" smtClean="0"/>
              <a:t>0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 вязкость при нулевой скорости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сдвига,</a:t>
            </a:r>
          </a:p>
          <a:p>
            <a:pPr indent="1620000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Mw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средневесовая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молекулярная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масса,</a:t>
            </a:r>
          </a:p>
          <a:p>
            <a:pPr indent="1620000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– константа, зависящая от полимера</a:t>
            </a:r>
          </a:p>
          <a:p>
            <a:pPr indent="1620000"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Показатель степени 3,4 не универсальный, его значение обычно находится между 3,2 и 3,9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u="sng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20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6cd991bf-f022-4378-96e7-2c338aeb3f5a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итульные слайды">
  <a:themeElements>
    <a:clrScheme name="СИБУР NEW ОСНОВНЫЕ ЦВЕТА">
      <a:dk1>
        <a:srgbClr val="003D4C"/>
      </a:dk1>
      <a:lt1>
        <a:sysClr val="window" lastClr="FFFFFF"/>
      </a:lt1>
      <a:dk2>
        <a:srgbClr val="003D4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Другая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+" id="{F7BBB245-C9BC-BA43-80AB-C21372824DAE}" vid="{6FBB5A1C-A9B2-3C43-B7D7-CBD79BB86CE0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Коллажи">
  <a:themeElements>
    <a:clrScheme name="СИБУР NEW ОСНОВНЫЕ ЦВЕТА">
      <a:dk1>
        <a:srgbClr val="003D4C"/>
      </a:dk1>
      <a:lt1>
        <a:sysClr val="window" lastClr="FFFFFF"/>
      </a:lt1>
      <a:dk2>
        <a:srgbClr val="003D4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+" id="{F7BBB245-C9BC-BA43-80AB-C21372824DAE}" vid="{6FBB5A1C-A9B2-3C43-B7D7-CBD79BB86CE0}"/>
    </a:ext>
  </a:extLst>
</a:theme>
</file>

<file path=ppt/theme/theme3.xml><?xml version="1.0" encoding="utf-8"?>
<a:theme xmlns:a="http://schemas.openxmlformats.org/drawingml/2006/main" name="Базовые слайды">
  <a:themeElements>
    <a:clrScheme name="СИБУР NEW ОСНОВНЫЕ ЦВЕТА">
      <a:dk1>
        <a:srgbClr val="003D4C"/>
      </a:dk1>
      <a:lt1>
        <a:sysClr val="window" lastClr="FFFFFF"/>
      </a:lt1>
      <a:dk2>
        <a:srgbClr val="003D4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+" id="{F7BBB245-C9BC-BA43-80AB-C21372824DAE}" vid="{6FBB5A1C-A9B2-3C43-B7D7-CBD79BB86CE0}"/>
    </a:ext>
  </a:extLst>
</a:theme>
</file>

<file path=ppt/theme/theme4.xml><?xml version="1.0" encoding="utf-8"?>
<a:theme xmlns:a="http://schemas.openxmlformats.org/drawingml/2006/main" name="Финальные слайды">
  <a:themeElements>
    <a:clrScheme name="СИБУР NEW ОСНОВНЫЕ ЦВЕТА">
      <a:dk1>
        <a:srgbClr val="003D4C"/>
      </a:dk1>
      <a:lt1>
        <a:sysClr val="window" lastClr="FFFFFF"/>
      </a:lt1>
      <a:dk2>
        <a:srgbClr val="003D4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+" id="{F7BBB245-C9BC-BA43-80AB-C21372824DAE}" vid="{6FBB5A1C-A9B2-3C43-B7D7-CBD79BB86CE0}"/>
    </a:ext>
  </a:extLst>
</a:theme>
</file>

<file path=ppt/theme/theme5.xml><?xml version="1.0" encoding="utf-8"?>
<a:theme xmlns:a="http://schemas.openxmlformats.org/drawingml/2006/main" name="Буллиты">
  <a:themeElements>
    <a:clrScheme name="СИБУР NEW ОСНОВНЫЕ ЦВЕТА">
      <a:dk1>
        <a:srgbClr val="003D4C"/>
      </a:dk1>
      <a:lt1>
        <a:sysClr val="window" lastClr="FFFFFF"/>
      </a:lt1>
      <a:dk2>
        <a:srgbClr val="003D4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+" id="{F7BBB245-C9BC-BA43-80AB-C21372824DAE}" vid="{6FBB5A1C-A9B2-3C43-B7D7-CBD79BB86CE0}"/>
    </a:ext>
  </a:extLst>
</a:theme>
</file>

<file path=ppt/theme/theme6.xml><?xml version="1.0" encoding="utf-8"?>
<a:theme xmlns:a="http://schemas.openxmlformats.org/drawingml/2006/main" name="Таблицы">
  <a:themeElements>
    <a:clrScheme name="СИБУР NEW ОСНОВНЫЕ ЦВЕТА">
      <a:dk1>
        <a:srgbClr val="003D4C"/>
      </a:dk1>
      <a:lt1>
        <a:sysClr val="window" lastClr="FFFFFF"/>
      </a:lt1>
      <a:dk2>
        <a:srgbClr val="003D4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+" id="{F7BBB245-C9BC-BA43-80AB-C21372824DAE}" vid="{6FBB5A1C-A9B2-3C43-B7D7-CBD79BB86CE0}"/>
    </a:ext>
  </a:extLst>
</a:theme>
</file>

<file path=ppt/theme/theme7.xml><?xml version="1.0" encoding="utf-8"?>
<a:theme xmlns:a="http://schemas.openxmlformats.org/drawingml/2006/main" name="Обложки разделов">
  <a:themeElements>
    <a:clrScheme name="Другая 1">
      <a:dk1>
        <a:srgbClr val="003D4C"/>
      </a:dk1>
      <a:lt1>
        <a:sysClr val="window" lastClr="FFFFFF"/>
      </a:lt1>
      <a:dk2>
        <a:srgbClr val="003D4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+" id="{F7BBB245-C9BC-BA43-80AB-C21372824DAE}" vid="{6FBB5A1C-A9B2-3C43-B7D7-CBD79BB86CE0}"/>
    </a:ext>
  </a:extLst>
</a:theme>
</file>

<file path=ppt/theme/theme8.xml><?xml version="1.0" encoding="utf-8"?>
<a:theme xmlns:a="http://schemas.openxmlformats.org/drawingml/2006/main" name="SIBUR-NEW-А4-IN">
  <a:themeElements>
    <a:clrScheme name="Sibur-ЯРКАЯ">
      <a:dk1>
        <a:sysClr val="windowText" lastClr="000000"/>
      </a:dk1>
      <a:lt1>
        <a:sysClr val="window" lastClr="FFFFFF"/>
      </a:lt1>
      <a:dk2>
        <a:srgbClr val="B2D2D8"/>
      </a:dk2>
      <a:lt2>
        <a:srgbClr val="99CC00"/>
      </a:lt2>
      <a:accent1>
        <a:srgbClr val="008C95"/>
      </a:accent1>
      <a:accent2>
        <a:srgbClr val="99CC00"/>
      </a:accent2>
      <a:accent3>
        <a:srgbClr val="808080"/>
      </a:accent3>
      <a:accent4>
        <a:srgbClr val="F58A1F"/>
      </a:accent4>
      <a:accent5>
        <a:srgbClr val="B2D2D8"/>
      </a:accent5>
      <a:accent6>
        <a:srgbClr val="C00000"/>
      </a:accent6>
      <a:hlink>
        <a:srgbClr val="008C95"/>
      </a:hlink>
      <a:folHlink>
        <a:srgbClr val="00696F"/>
      </a:folHlink>
    </a:clrScheme>
    <a:fontScheme name="Сеть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+" id="{F7BBB245-C9BC-BA43-80AB-C21372824DAE}" vid="{6FBB5A1C-A9B2-3C43-B7D7-CBD79BB86CE0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bda88f5-81ee-4ce0-acd0-0fc58edecc95">E76AX7DTSNFM-10-759</_dlc_DocId>
    <_dlc_DocIdUrl xmlns="7bda88f5-81ee-4ce0-acd0-0fc58edecc95">
      <Url>https://sharepoint/portals/template/_layouts/15/DocIdRedir.aspx?ID=E76AX7DTSNFM-10-759</Url>
      <Description>E76AX7DTSNFM-10-759</Description>
    </_dlc_DocIdUrl>
    <_x041e__x043f__x0438__x0441__x0430__x043d__x0438__x0435_ xmlns="9b0c9865-9e5f-4a19-8def-db8deaed8a5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16FAC3A0D30DAA42AF4EBACF79D57079" ma:contentTypeVersion="1" ma:contentTypeDescription="Создание документа." ma:contentTypeScope="" ma:versionID="5b038f186db50e1ddcdbacd989e9fd93">
  <xsd:schema xmlns:xsd="http://www.w3.org/2001/XMLSchema" xmlns:xs="http://www.w3.org/2001/XMLSchema" xmlns:p="http://schemas.microsoft.com/office/2006/metadata/properties" xmlns:ns2="7bda88f5-81ee-4ce0-acd0-0fc58edecc95" xmlns:ns3="9b0c9865-9e5f-4a19-8def-db8deaed8a57" targetNamespace="http://schemas.microsoft.com/office/2006/metadata/properties" ma:root="true" ma:fieldsID="6f43ea1788a8d090c714bc610b22df34" ns2:_="" ns3:_="">
    <xsd:import namespace="7bda88f5-81ee-4ce0-acd0-0fc58edecc95"/>
    <xsd:import namespace="9b0c9865-9e5f-4a19-8def-db8deaed8a5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41e__x043f__x0438__x0441__x0430__x043d__x0438__x0435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da88f5-81ee-4ce0-acd0-0fc58edecc9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c9865-9e5f-4a19-8def-db8deaed8a57" elementFormDefault="qualified">
    <xsd:import namespace="http://schemas.microsoft.com/office/2006/documentManagement/types"/>
    <xsd:import namespace="http://schemas.microsoft.com/office/infopath/2007/PartnerControls"/>
    <xsd:element name="_x041e__x043f__x0438__x0441__x0430__x043d__x0438__x0435_" ma:index="11" nillable="true" ma:displayName="Описание" ma:internalName="_x041e__x043f__x0438__x0441__x0430__x043d__x0438__x0435_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A7FD75-1E90-43D2-ABF1-A6C12E8540AE}">
  <ds:schemaRefs>
    <ds:schemaRef ds:uri="7bda88f5-81ee-4ce0-acd0-0fc58edecc95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9b0c9865-9e5f-4a19-8def-db8deaed8a5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2FFB9B5-4495-4C13-BA14-466E85A0B7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da88f5-81ee-4ce0-acd0-0fc58edecc95"/>
    <ds:schemaRef ds:uri="9b0c9865-9e5f-4a19-8def-db8deaed8a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FC1EEFD-48C5-4F7B-8517-DBB3AEC775EE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92F92E0E-ED67-41DF-96C8-B1A6E4369BD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Sibur-A4-horisontal</Template>
  <TotalTime>79962</TotalTime>
  <Words>1797</Words>
  <Application>Microsoft Office PowerPoint</Application>
  <PresentationFormat>Экран (16:9)</PresentationFormat>
  <Paragraphs>469</Paragraphs>
  <Slides>41</Slides>
  <Notes>40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57" baseType="lpstr">
      <vt:lpstr>Arial</vt:lpstr>
      <vt:lpstr>Calibri</vt:lpstr>
      <vt:lpstr>Cambria Math</vt:lpstr>
      <vt:lpstr>Sitka Heading</vt:lpstr>
      <vt:lpstr>Times New Roman</vt:lpstr>
      <vt:lpstr>Wingdings</vt:lpstr>
      <vt:lpstr>Титульные слайды</vt:lpstr>
      <vt:lpstr>Коллажи</vt:lpstr>
      <vt:lpstr>Базовые слайды</vt:lpstr>
      <vt:lpstr>Финальные слайды</vt:lpstr>
      <vt:lpstr>Буллиты</vt:lpstr>
      <vt:lpstr>Таблицы</vt:lpstr>
      <vt:lpstr>Обложки разделов</vt:lpstr>
      <vt:lpstr>SIBUR-NEW-А4-IN</vt:lpstr>
      <vt:lpstr>Слайд think-cell</vt:lpstr>
      <vt:lpstr>think-cell Slide</vt:lpstr>
      <vt:lpstr>Возможности ротационного реометра для решения проблем у переработчиков полимеров</vt:lpstr>
      <vt:lpstr>Презентация PowerPoint</vt:lpstr>
      <vt:lpstr>СОДЕРЖАНИЕ </vt:lpstr>
      <vt:lpstr>ВСТУПЛЕНИЕ</vt:lpstr>
      <vt:lpstr>ОСНОВЫ РЕОЛОГИИ РАСПЛАВОВ ПОЛИМЕРОВ</vt:lpstr>
      <vt:lpstr>ОСНОВЫ РЕОЛОГИИ РАСПЛАВОВ ПОЛИМЕРОВ</vt:lpstr>
      <vt:lpstr>ОСНОВЫ РЕОЛОГИИ РАСПЛАВОВ ПОЛИМЕРОВ</vt:lpstr>
      <vt:lpstr>ОСНОВЫ РЕОЛОГИИ РАСПЛАВОВ ПОЛИМЕРОВ</vt:lpstr>
      <vt:lpstr>ОСНОВЫ РЕОЛОГИИ РАСПЛАВОВ ПОЛИМЕРОВ</vt:lpstr>
      <vt:lpstr>Презентация PowerPoint</vt:lpstr>
      <vt:lpstr>ОСНОВЫ РЕОЛОГИИ РАСПЛАВОВ ПОЛИМЕРОВ</vt:lpstr>
      <vt:lpstr>МЕТОДЫ И ПРИБОРЫ ДЛЯ ОПРЕДЕЛЕНИЯ РЕОЛОГИЧЕСКИХ ХАРАКТЕРИСТИК </vt:lpstr>
      <vt:lpstr>ЗНАКОМСТВО С РОТАЦИОННЫМ РЕОМЕТРОМ DHR-1</vt:lpstr>
      <vt:lpstr>ЗНАКОМСТВО С РОТАЦИОННЫМ РЕОМЕТРОМ DHR-1   (TA Instruments)</vt:lpstr>
      <vt:lpstr>МЕТОДИКА ИСПЫТАНИЙ, ПОДГОТОВКА ОБРАЗЦОВ</vt:lpstr>
      <vt:lpstr>МЕТОДИКА ИСПЫТАНИЙ</vt:lpstr>
      <vt:lpstr>МЕТОДИКА ИСПЫТАНИЙ, ПОДГОТОВКА ОБРАЗЦОВ</vt:lpstr>
      <vt:lpstr>МЕТОДИКА ИСПЫТАНИЙ, ПОДГОТОВКА ОБРАЗЦОВ</vt:lpstr>
      <vt:lpstr>МЕТОДИКА ИСПЫТАНИЙ</vt:lpstr>
      <vt:lpstr>ОЦЕНКА И РАСЧЕТ РЕЗУЛЬТАТОВ ИСПЫТАНИЙ</vt:lpstr>
      <vt:lpstr>ОЦЕНКА РЕЗУЛЬТАТОВ</vt:lpstr>
      <vt:lpstr>ОЦЕНКА РЕЗУЛЬТАТОВ</vt:lpstr>
      <vt:lpstr>ОЦЕНКА РЕЗУЛЬТАТОВ</vt:lpstr>
      <vt:lpstr>ПРИМЕРЫ РЕШЕНИЯ ПРОБЛЕМ С ПЕРЕРАБОТКОЙ ПОЛИЭТИЛЕНА С ПОМОЩЬЮ  РЕОМЕТРА</vt:lpstr>
      <vt:lpstr>ПРИМЕРЫ РЕШЕНИЯ ПРОБЛЕМ С ПЕРЕРАБОТКОЙ ПОЛИЭТИЛЕНА С ПОМОЩЬЮ  РЕОМЕТРА</vt:lpstr>
      <vt:lpstr>ПРИМЕРЫ РЕШЕНИЯ ПРОБЛЕМ С ПЕРЕРАБОТКОЙ ПОЛИЭТИЛЕНА С ПОМОЩЬЮ  РЕОМЕТРА</vt:lpstr>
      <vt:lpstr>ПРИМЕРЫ РЕШЕНИЯ ПРОБЛЕМ С ПЕРЕРАБОТКОЙ ПОЛИЭТИЛЕНА С ПОМОЩЬЮ  РЕОМЕТРА</vt:lpstr>
      <vt:lpstr>ПРИМЕРЫ РЕШЕНИЯ ПРОБЛЕМ С ПЕРЕРАБОТКОЙ ПОЛИЭТИЛЕНА С ПОМОЩЬЮ  РЕОМЕТРА</vt:lpstr>
      <vt:lpstr>ПРИМЕРЫ РЕШЕНИЯ ПРОБЛЕМ С ПЕРЕРАБОТКОЙ ПОЛИЭТИЛЕНА С ПОМОЩЬЮ  РЕОМЕТРА</vt:lpstr>
      <vt:lpstr>ПРИМЕРЫ РЕШЕНИЯ ПРОБЛЕМ С ПЕРЕРАБОТКОЙ ПОЛИЭТИЛЕНА С ПОМОЩЬЮ  РЕОМЕТРА</vt:lpstr>
      <vt:lpstr>Полиэтилен низкой плотности для ламинирования.  ТУ 20.16.10-250-00203335-2022 с изм.1</vt:lpstr>
      <vt:lpstr>ПРИМЕРЫ РЕШЕНИЯ ПРОБЛЕМ С ПЕРЕРАБОТКОЙ ПОЛИЭТИЛЕНА С ПОМОЩЬЮ  РЕОМЕТРА</vt:lpstr>
      <vt:lpstr>ПРИМЕРЫ РЕШЕНИЯ ПРОБЛЕМ С ПЕРЕРАБОТКОЙ ПОЛИЭТИЛЕНА С ПОМОЩЬЮ  РЕОМЕТРА</vt:lpstr>
      <vt:lpstr>ПРИМЕРЫ РЕШЕНИЯ ПРОБЛЕМ С ПЕРЕРАБОТКОЙ ПОЛИЭТИЛЕНА С ПОМОЩЬЮ  РЕОМЕТРА</vt:lpstr>
      <vt:lpstr>ПРИМЕРЫ РЕШЕНИЯ ПРОБЛЕМ С ПЕРЕРАБОТКОЙ ПОЛИЭТИЛЕНА С ПОМОЩЬЮ  РЕОМЕТРА </vt:lpstr>
      <vt:lpstr>ПРИМЕРЫ РЕШЕНИЯ ПРОБЛЕМ С ПЕРЕРАБОТКОЙ ПОЛИЭТИЛЕНА С ПОМОЩЬЮ  РЕОМЕТРА</vt:lpstr>
      <vt:lpstr>ПРИМЕРЫ РЕШЕНИЯ ПРОБЛЕМ С ПЕРЕРАБОТКОЙ ПОЛИЭТИЛЕНА С ПОМОЩЬЮ  РЕОМЕТРА</vt:lpstr>
      <vt:lpstr>ПРИЗ самому внимательному слушателю за правильный ответ ! </vt:lpstr>
      <vt:lpstr> СПАСИБО ЗА ВНИМАНИЕ!  </vt:lpstr>
      <vt:lpstr>Ждем Вас на страницах официальных аккаунтов СИБУР ПолиЛаб!</vt:lpstr>
      <vt:lpstr>Контактная информация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Самойленко Наталья Владимировна</dc:creator>
  <cp:lastModifiedBy>Мошкова Юлия Петровна</cp:lastModifiedBy>
  <cp:revision>2403</cp:revision>
  <dcterms:created xsi:type="dcterms:W3CDTF">2017-07-26T15:34:06Z</dcterms:created>
  <dcterms:modified xsi:type="dcterms:W3CDTF">2023-07-19T12:35:45Z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0x01010016FAC3A0D30DAA42AF4EBACF79D57079</vt:lpwstr>
  </property>
  <property fmtid="{D5CDD505-2E9C-101B-9397-08002B2CF9AE}" pid="3" name="_dlc_DocIdItemGuid">
    <vt:lpwstr>08128e61-b529-4dc6-902a-2bae7e28187e</vt:lpwstr>
  </property>
</Properties>
</file>